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693400" cy="7562850"/>
  <p:notesSz cx="10693400" cy="756285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1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0694192" cy="756285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595" y="1998083"/>
            <a:ext cx="6208424" cy="1671296"/>
          </a:xfrm>
        </p:spPr>
        <p:txBody>
          <a:bodyPr anchor="b">
            <a:noAutofit/>
          </a:bodyPr>
          <a:lstStyle>
            <a:lvl1pPr algn="ctr">
              <a:defRPr sz="5293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7595" y="3968156"/>
            <a:ext cx="6208424" cy="1519243"/>
          </a:xfrm>
        </p:spPr>
        <p:txBody>
          <a:bodyPr anchor="t">
            <a:normAutofit/>
          </a:bodyPr>
          <a:lstStyle>
            <a:lvl1pPr marL="0" indent="0" algn="ctr">
              <a:buNone/>
              <a:defRPr sz="2206">
                <a:solidFill>
                  <a:schemeClr val="tx1"/>
                </a:solidFill>
              </a:defRPr>
            </a:lvl1pPr>
            <a:lvl2pPr marL="504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1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5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9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93168" y="5574103"/>
            <a:ext cx="787359" cy="308116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47595" y="5574103"/>
            <a:ext cx="4753628" cy="308116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72474" y="5574103"/>
            <a:ext cx="483545" cy="308116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62073" y="3828104"/>
            <a:ext cx="5979467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7834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279" y="5310333"/>
            <a:ext cx="7950742" cy="624986"/>
          </a:xfrm>
        </p:spPr>
        <p:txBody>
          <a:bodyPr anchor="b">
            <a:normAutofit/>
          </a:bodyPr>
          <a:lstStyle>
            <a:lvl1pPr algn="ctr">
              <a:defRPr sz="2647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00154" y="1139096"/>
            <a:ext cx="8293094" cy="3706733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764"/>
            </a:lvl2pPr>
            <a:lvl3pPr marL="1008400" indent="0">
              <a:buNone/>
              <a:defRPr sz="1764"/>
            </a:lvl3pPr>
            <a:lvl4pPr marL="1512600" indent="0">
              <a:buNone/>
              <a:defRPr sz="1764"/>
            </a:lvl4pPr>
            <a:lvl5pPr marL="2016801" indent="0">
              <a:buNone/>
              <a:defRPr sz="1764"/>
            </a:lvl5pPr>
            <a:lvl6pPr marL="2521001" indent="0">
              <a:buNone/>
              <a:defRPr sz="1764"/>
            </a:lvl6pPr>
            <a:lvl7pPr marL="3025201" indent="0">
              <a:buNone/>
              <a:defRPr sz="1764"/>
            </a:lvl7pPr>
            <a:lvl8pPr marL="3529401" indent="0">
              <a:buNone/>
              <a:defRPr sz="1764"/>
            </a:lvl8pPr>
            <a:lvl9pPr marL="4033601" indent="0">
              <a:buNone/>
              <a:defRPr sz="176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6279" y="5935319"/>
            <a:ext cx="7950742" cy="544455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7996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279" y="1000079"/>
            <a:ext cx="7950742" cy="3416251"/>
          </a:xfrm>
        </p:spPr>
        <p:txBody>
          <a:bodyPr anchor="ctr">
            <a:normAutofit/>
          </a:bodyPr>
          <a:lstStyle>
            <a:lvl1pPr algn="ctr">
              <a:defRPr sz="3529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6278" y="4715110"/>
            <a:ext cx="7950744" cy="17646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206">
                <a:solidFill>
                  <a:schemeClr val="tx1"/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95094" y="4565719"/>
            <a:ext cx="7725847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730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0428" y="1083073"/>
            <a:ext cx="7484737" cy="2614320"/>
          </a:xfrm>
        </p:spPr>
        <p:txBody>
          <a:bodyPr anchor="ctr">
            <a:normAutofit/>
          </a:bodyPr>
          <a:lstStyle>
            <a:lvl1pPr algn="ctr">
              <a:defRPr sz="3529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71345" y="3697393"/>
            <a:ext cx="6891300" cy="718937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985"/>
            </a:lvl1pPr>
            <a:lvl2pPr marL="504200" indent="0">
              <a:buFontTx/>
              <a:buNone/>
              <a:defRPr/>
            </a:lvl2pPr>
            <a:lvl3pPr marL="1008400" indent="0">
              <a:buFontTx/>
              <a:buNone/>
              <a:defRPr/>
            </a:lvl3pPr>
            <a:lvl4pPr marL="1512600" indent="0">
              <a:buFontTx/>
              <a:buNone/>
              <a:defRPr/>
            </a:lvl4pPr>
            <a:lvl5pPr marL="2016801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6276" y="4789805"/>
            <a:ext cx="7950746" cy="1689971"/>
          </a:xfrm>
        </p:spPr>
        <p:txBody>
          <a:bodyPr anchor="ctr">
            <a:normAutofit/>
          </a:bodyPr>
          <a:lstStyle>
            <a:lvl1pPr marL="0" indent="0" algn="ctr">
              <a:buNone/>
              <a:defRPr sz="2206">
                <a:solidFill>
                  <a:schemeClr val="tx1"/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993992" y="998413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794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926958" y="3118512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 algn="r"/>
            <a:r>
              <a:rPr lang="en-US" sz="794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495095" y="4565719"/>
            <a:ext cx="771311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2823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283" y="3648630"/>
            <a:ext cx="7950735" cy="1619760"/>
          </a:xfrm>
        </p:spPr>
        <p:txBody>
          <a:bodyPr anchor="b">
            <a:normAutofit/>
          </a:bodyPr>
          <a:lstStyle>
            <a:lvl1pPr algn="l">
              <a:defRPr sz="3529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6282" y="5268390"/>
            <a:ext cx="7950737" cy="948830"/>
          </a:xfrm>
        </p:spPr>
        <p:txBody>
          <a:bodyPr anchor="t">
            <a:normAutofit/>
          </a:bodyPr>
          <a:lstStyle>
            <a:lvl1pPr marL="0" indent="0" algn="l">
              <a:buNone/>
              <a:defRPr sz="1985">
                <a:solidFill>
                  <a:schemeClr val="tx1"/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1807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8234" y="1083073"/>
            <a:ext cx="7396933" cy="2474267"/>
          </a:xfrm>
        </p:spPr>
        <p:txBody>
          <a:bodyPr anchor="ctr">
            <a:normAutofit/>
          </a:bodyPr>
          <a:lstStyle>
            <a:lvl1pPr algn="ctr">
              <a:defRPr sz="3529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376282" y="4013352"/>
            <a:ext cx="7950737" cy="978129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206">
                <a:solidFill>
                  <a:schemeClr val="tx1"/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6278" y="4995216"/>
            <a:ext cx="7950744" cy="1484559"/>
          </a:xfrm>
        </p:spPr>
        <p:txBody>
          <a:bodyPr anchor="t">
            <a:normAutofit/>
          </a:bodyPr>
          <a:lstStyle>
            <a:lvl1pPr marL="0" indent="0" algn="l">
              <a:buNone/>
              <a:defRPr sz="1764">
                <a:solidFill>
                  <a:schemeClr val="tx1"/>
                </a:solidFill>
              </a:defRPr>
            </a:lvl1pPr>
            <a:lvl2pPr marL="5042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1026843" y="989076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946012" y="2875744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 algn="r"/>
            <a:r>
              <a:rPr lang="en-US" sz="8822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495095" y="3781425"/>
            <a:ext cx="771311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730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278" y="1083073"/>
            <a:ext cx="7950742" cy="253028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529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376282" y="3932682"/>
            <a:ext cx="7950737" cy="99829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206">
                <a:solidFill>
                  <a:schemeClr val="tx1"/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6279" y="4929858"/>
            <a:ext cx="7950742" cy="1549918"/>
          </a:xfrm>
        </p:spPr>
        <p:txBody>
          <a:bodyPr anchor="t">
            <a:normAutofit/>
          </a:bodyPr>
          <a:lstStyle>
            <a:lvl1pPr marL="0" indent="0" algn="l">
              <a:buNone/>
              <a:defRPr sz="1764">
                <a:solidFill>
                  <a:schemeClr val="tx1"/>
                </a:solidFill>
              </a:defRPr>
            </a:lvl1pPr>
            <a:lvl2pPr marL="5042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95099" y="3781425"/>
            <a:ext cx="772584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4276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6278" y="2746066"/>
            <a:ext cx="7950744" cy="3733711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4" name="Straight Connector 13"/>
          <p:cNvCxnSpPr/>
          <p:nvPr/>
        </p:nvCxnSpPr>
        <p:spPr>
          <a:xfrm>
            <a:off x="1495095" y="2596678"/>
            <a:ext cx="7725846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86814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3769" y="1000080"/>
            <a:ext cx="1893249" cy="547969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6281" y="1000080"/>
            <a:ext cx="5748415" cy="5479695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4" name="Straight Connector 13"/>
          <p:cNvCxnSpPr/>
          <p:nvPr/>
        </p:nvCxnSpPr>
        <p:spPr>
          <a:xfrm>
            <a:off x="7303779" y="1000080"/>
            <a:ext cx="0" cy="5479695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06386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69436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495094" y="2598431"/>
            <a:ext cx="771311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3752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5094" y="1810114"/>
            <a:ext cx="7713111" cy="2009828"/>
          </a:xfrm>
        </p:spPr>
        <p:txBody>
          <a:bodyPr anchor="b">
            <a:normAutofit/>
          </a:bodyPr>
          <a:lstStyle>
            <a:lvl1pPr algn="ctr">
              <a:defRPr sz="4411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5094" y="4118720"/>
            <a:ext cx="7713111" cy="1202044"/>
          </a:xfrm>
        </p:spPr>
        <p:txBody>
          <a:bodyPr anchor="t">
            <a:normAutofit/>
          </a:bodyPr>
          <a:lstStyle>
            <a:lvl1pPr marL="0" indent="0" algn="ctr">
              <a:buNone/>
              <a:defRPr sz="2647">
                <a:solidFill>
                  <a:schemeClr val="tx1"/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95096" y="3969330"/>
            <a:ext cx="7713109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7392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495094" y="2598431"/>
            <a:ext cx="771311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279" y="1009414"/>
            <a:ext cx="7950742" cy="143787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6279" y="2742793"/>
            <a:ext cx="3903091" cy="380159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2247" y="2742793"/>
            <a:ext cx="3903091" cy="380159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8427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6282" y="2931771"/>
            <a:ext cx="3903091" cy="635489"/>
          </a:xfrm>
        </p:spPr>
        <p:txBody>
          <a:bodyPr anchor="b">
            <a:noAutofit/>
          </a:bodyPr>
          <a:lstStyle>
            <a:lvl1pPr marL="0" indent="0">
              <a:buNone/>
              <a:defRPr sz="2647" b="0">
                <a:solidFill>
                  <a:schemeClr val="accent1"/>
                </a:solidFill>
              </a:defRPr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6282" y="3576598"/>
            <a:ext cx="3903091" cy="2984805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8365" y="2931771"/>
            <a:ext cx="3903091" cy="635489"/>
          </a:xfrm>
        </p:spPr>
        <p:txBody>
          <a:bodyPr anchor="b">
            <a:noAutofit/>
          </a:bodyPr>
          <a:lstStyle>
            <a:lvl1pPr marL="0" indent="0">
              <a:buNone/>
              <a:defRPr sz="2647" b="0">
                <a:solidFill>
                  <a:schemeClr val="accent1"/>
                </a:solidFill>
              </a:defRPr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8365" y="3576598"/>
            <a:ext cx="3903091" cy="2984805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41" name="Straight Connector 40"/>
          <p:cNvCxnSpPr/>
          <p:nvPr/>
        </p:nvCxnSpPr>
        <p:spPr>
          <a:xfrm>
            <a:off x="1495095" y="2596678"/>
            <a:ext cx="771311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6068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279" y="1009414"/>
            <a:ext cx="7950743" cy="143787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4" name="Straight Connector 13"/>
          <p:cNvCxnSpPr/>
          <p:nvPr/>
        </p:nvCxnSpPr>
        <p:spPr>
          <a:xfrm>
            <a:off x="1495095" y="2596678"/>
            <a:ext cx="771311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2816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93373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278" y="1531244"/>
            <a:ext cx="2966644" cy="1512570"/>
          </a:xfrm>
        </p:spPr>
        <p:txBody>
          <a:bodyPr anchor="b">
            <a:normAutofit/>
          </a:bodyPr>
          <a:lstStyle>
            <a:lvl1pPr algn="ctr">
              <a:defRPr sz="2647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8184" y="1083074"/>
            <a:ext cx="4508839" cy="5396702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6278" y="3342591"/>
            <a:ext cx="2966644" cy="2689018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6" name="Straight Connector 15"/>
          <p:cNvCxnSpPr/>
          <p:nvPr/>
        </p:nvCxnSpPr>
        <p:spPr>
          <a:xfrm>
            <a:off x="1495095" y="3211877"/>
            <a:ext cx="2729009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9242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278" y="2077448"/>
            <a:ext cx="4247658" cy="1512570"/>
          </a:xfrm>
        </p:spPr>
        <p:txBody>
          <a:bodyPr anchor="b">
            <a:normAutofit/>
          </a:bodyPr>
          <a:lstStyle>
            <a:lvl1pPr algn="ctr">
              <a:defRPr sz="2647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61312" y="1139096"/>
            <a:ext cx="3425844" cy="5284661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764"/>
            </a:lvl2pPr>
            <a:lvl3pPr marL="1008400" indent="0">
              <a:buNone/>
              <a:defRPr sz="1764"/>
            </a:lvl3pPr>
            <a:lvl4pPr marL="1512600" indent="0">
              <a:buNone/>
              <a:defRPr sz="1764"/>
            </a:lvl4pPr>
            <a:lvl5pPr marL="2016801" indent="0">
              <a:buNone/>
              <a:defRPr sz="1764"/>
            </a:lvl5pPr>
            <a:lvl6pPr marL="2521001" indent="0">
              <a:buNone/>
              <a:defRPr sz="1764"/>
            </a:lvl6pPr>
            <a:lvl7pPr marL="3025201" indent="0">
              <a:buNone/>
              <a:defRPr sz="1764"/>
            </a:lvl7pPr>
            <a:lvl8pPr marL="3529401" indent="0">
              <a:buNone/>
              <a:defRPr sz="1764"/>
            </a:lvl8pPr>
            <a:lvl9pPr marL="4033601" indent="0">
              <a:buNone/>
              <a:defRPr sz="176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6279" y="3590018"/>
            <a:ext cx="4247657" cy="2016760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13907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0703302" cy="756285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6279" y="1009414"/>
            <a:ext cx="7950742" cy="143787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6278" y="2746066"/>
            <a:ext cx="7950744" cy="37990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3773" y="6573143"/>
            <a:ext cx="1342853" cy="3081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3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6279" y="6573143"/>
            <a:ext cx="5969624" cy="3081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3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64495" y="6573143"/>
            <a:ext cx="462527" cy="3081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3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8268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</p:sldLayoutIdLst>
  <p:txStyles>
    <p:titleStyle>
      <a:lvl1pPr algn="ctr" defTabSz="504200" rtl="0" eaLnBrk="1" latinLnBrk="0" hangingPunct="1">
        <a:spcBef>
          <a:spcPct val="0"/>
        </a:spcBef>
        <a:buNone/>
        <a:defRPr sz="4411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15125" indent="-315125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2647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819325" indent="-315125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2206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323525" indent="-315125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985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701676" indent="-189075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764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205876" indent="-189075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544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773101" indent="-252100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544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3277301" indent="-252100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544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781501" indent="-252100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544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4285701" indent="-252100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544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2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4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6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8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10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52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94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36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zakon3.rada.gov.ua/laws/show/1255-15" TargetMode="External"/><Relationship Id="rId2" Type="http://schemas.openxmlformats.org/officeDocument/2006/relationships/hyperlink" Target="http://zakon3.rada.gov.ua/laws/436-15" TargetMode="External"/><Relationship Id="rId1" Type="http://schemas.openxmlformats.org/officeDocument/2006/relationships/slideLayout" Target="../slideLayouts/slideLayout18.xml"/><Relationship Id="rId5" Type="http://schemas.openxmlformats.org/officeDocument/2006/relationships/hyperlink" Target="http://zakon3.rada.gov.ua/laws/show/1414-19" TargetMode="External"/><Relationship Id="rId4" Type="http://schemas.openxmlformats.org/officeDocument/2006/relationships/hyperlink" Target="http://zakon3.rada.gov.ua/laws/show/2658-14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zakon2.rada.gov.ua/laws/show/2755-17" TargetMode="External"/><Relationship Id="rId13" Type="http://schemas.openxmlformats.org/officeDocument/2006/relationships/hyperlink" Target="http://www.kmu.gov.ua/" TargetMode="External"/><Relationship Id="rId3" Type="http://schemas.openxmlformats.org/officeDocument/2006/relationships/hyperlink" Target="http://zakon3.rada.gov.ua/laws/show/z0332-06" TargetMode="External"/><Relationship Id="rId7" Type="http://schemas.openxmlformats.org/officeDocument/2006/relationships/hyperlink" Target="http://www.rada.gov.ua/" TargetMode="External"/><Relationship Id="rId12" Type="http://schemas.openxmlformats.org/officeDocument/2006/relationships/hyperlink" Target="http://www.president.gov.ua/" TargetMode="External"/><Relationship Id="rId17" Type="http://schemas.openxmlformats.org/officeDocument/2006/relationships/hyperlink" Target="http://www.ukrstat.gov.ua/" TargetMode="External"/><Relationship Id="rId2" Type="http://schemas.openxmlformats.org/officeDocument/2006/relationships/hyperlink" Target="http://zakon3.rada.gov.ua/laws/show/2343-12" TargetMode="External"/><Relationship Id="rId16" Type="http://schemas.openxmlformats.org/officeDocument/2006/relationships/hyperlink" Target="http://www.mon.gov.ua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zakon2.rada.gov.ua/laws/show/1440-2003" TargetMode="External"/><Relationship Id="rId11" Type="http://schemas.openxmlformats.org/officeDocument/2006/relationships/hyperlink" Target="http://zakon5.rada.gov.ua/laws/show/1199-2010" TargetMode="External"/><Relationship Id="rId5" Type="http://schemas.openxmlformats.org/officeDocument/2006/relationships/hyperlink" Target="http://zakon3.rada.gov.ua/laws/show/1891-2003-%D0%BF" TargetMode="External"/><Relationship Id="rId15" Type="http://schemas.openxmlformats.org/officeDocument/2006/relationships/hyperlink" Target="http://minfin.kmu.gov.ua/" TargetMode="External"/><Relationship Id="rId10" Type="http://schemas.openxmlformats.org/officeDocument/2006/relationships/hyperlink" Target="http://zakon3.rada.gov.ua/laws/show/v0015600-13" TargetMode="External"/><Relationship Id="rId4" Type="http://schemas.openxmlformats.org/officeDocument/2006/relationships/hyperlink" Target="http://zakon2.rada.gov.ua/laws/show/z0214-98" TargetMode="External"/><Relationship Id="rId9" Type="http://schemas.openxmlformats.org/officeDocument/2006/relationships/hyperlink" Target="http://zakon2.rada.gov.ua/laws/show/z0845-08" TargetMode="External"/><Relationship Id="rId14" Type="http://schemas.openxmlformats.org/officeDocument/2006/relationships/hyperlink" Target="http://www.me.gov.ua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19145" y="510032"/>
            <a:ext cx="5335270" cy="108521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131570" marR="5080" indent="-983615">
              <a:lnSpc>
                <a:spcPts val="1380"/>
              </a:lnSpc>
              <a:spcBef>
                <a:spcPts val="195"/>
              </a:spcBef>
            </a:pPr>
            <a:r>
              <a:rPr sz="1200" b="1" spc="-5" dirty="0">
                <a:latin typeface="Times New Roman"/>
                <a:cs typeface="Times New Roman"/>
              </a:rPr>
              <a:t>МЕЛІТОПОЛЬСЬКИЙ </a:t>
            </a:r>
            <a:r>
              <a:rPr sz="1200" b="1" dirty="0">
                <a:latin typeface="Times New Roman"/>
                <a:cs typeface="Times New Roman"/>
              </a:rPr>
              <a:t>ДЕРЖАВНИЙ </a:t>
            </a:r>
            <a:r>
              <a:rPr sz="1200" b="1" spc="-5" dirty="0">
                <a:latin typeface="Times New Roman"/>
                <a:cs typeface="Times New Roman"/>
              </a:rPr>
              <a:t>ПЕДАГОГІЧНИЙ УНІВЕРСИТЕТ </a:t>
            </a:r>
            <a:r>
              <a:rPr sz="1200" b="1" spc="-28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ІМЕНІ </a:t>
            </a:r>
            <a:r>
              <a:rPr sz="1200" b="1" dirty="0">
                <a:latin typeface="Times New Roman"/>
                <a:cs typeface="Times New Roman"/>
              </a:rPr>
              <a:t>БОГДАНА </a:t>
            </a:r>
            <a:r>
              <a:rPr sz="1200" b="1" spc="-5" dirty="0">
                <a:latin typeface="Times New Roman"/>
                <a:cs typeface="Times New Roman"/>
              </a:rPr>
              <a:t>ХМЕЛЬНИЦЬКОГО</a:t>
            </a:r>
            <a:endParaRPr sz="1200">
              <a:latin typeface="Times New Roman"/>
              <a:cs typeface="Times New Roman"/>
            </a:endParaRPr>
          </a:p>
          <a:p>
            <a:pPr marL="12700" marR="285115" indent="149225">
              <a:lnSpc>
                <a:spcPts val="2760"/>
              </a:lnSpc>
              <a:spcBef>
                <a:spcPts val="75"/>
              </a:spcBef>
            </a:pPr>
            <a:r>
              <a:rPr sz="1200" b="1" spc="-5" dirty="0">
                <a:latin typeface="Times New Roman"/>
                <a:cs typeface="Times New Roman"/>
              </a:rPr>
              <a:t>ФАКУЛЬТЕТ ІНФОРМАТИКИ, </a:t>
            </a:r>
            <a:r>
              <a:rPr sz="1200" b="1" dirty="0">
                <a:latin typeface="Times New Roman"/>
                <a:cs typeface="Times New Roman"/>
              </a:rPr>
              <a:t>МАТЕМАТИКИ ТА </a:t>
            </a:r>
            <a:r>
              <a:rPr sz="1200" b="1" spc="-5" dirty="0">
                <a:latin typeface="Times New Roman"/>
                <a:cs typeface="Times New Roman"/>
              </a:rPr>
              <a:t>ЕКОНОМІКИ 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КАФЕДРА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ЕКОНОМІКИ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ГОТЕЛЬНО-РЕСТОРАННОГО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БІЗНЕСУ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37031" y="1761998"/>
          <a:ext cx="9221470" cy="46552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87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0727">
                <a:tc>
                  <a:txBody>
                    <a:bodyPr/>
                    <a:lstStyle/>
                    <a:p>
                      <a:pPr marL="76200">
                        <a:lnSpc>
                          <a:spcPts val="143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Назва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курсу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1190"/>
                        </a:lnSpc>
                      </a:pPr>
                      <a:r>
                        <a:rPr sz="1000" i="1" spc="-5" dirty="0">
                          <a:latin typeface="Calibri"/>
                          <a:cs typeface="Calibri"/>
                        </a:rPr>
                        <a:t>Нормативний/вибірковий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ts val="14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Управління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фінансовою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санацією</a:t>
                      </a:r>
                      <a:r>
                        <a:rPr sz="1200" b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6360">
                        <a:lnSpc>
                          <a:spcPts val="14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Вибірковий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0104">
                <a:tc>
                  <a:txBody>
                    <a:bodyPr/>
                    <a:lstStyle/>
                    <a:p>
                      <a:pPr marL="76200" marR="298450">
                        <a:lnSpc>
                          <a:spcPts val="1380"/>
                        </a:lnSpc>
                        <a:spcBef>
                          <a:spcPts val="5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Ступінь освіти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Бакалавр/магістр/доктор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філософії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134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Освітня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програма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Магістр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728">
                <a:tc>
                  <a:txBody>
                    <a:bodyPr/>
                    <a:lstStyle/>
                    <a:p>
                      <a:pPr marL="76200" marR="257810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Рік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викладання/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Семестр/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Курс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(рік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навчання)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2024-2025/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непарний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9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Викладач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591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Профайл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викладача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Контактний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тел.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E-mail: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584">
                <a:tc>
                  <a:txBody>
                    <a:bodyPr/>
                    <a:lstStyle/>
                    <a:p>
                      <a:pPr marL="76200">
                        <a:lnSpc>
                          <a:spcPts val="141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Сторінка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курсу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ЦОДТ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141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МДПУ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ім.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Б.Хмельницького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1073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Консультації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4945">
                        <a:lnSpc>
                          <a:spcPts val="1410"/>
                        </a:lnSpc>
                        <a:spcBef>
                          <a:spcPts val="430"/>
                        </a:spcBef>
                      </a:pP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Онлайн-консультації: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4945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через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систему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ЦОДТ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МДПУ ім.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Богдана Хмельницького.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4771"/>
            <a:ext cx="9282430" cy="283527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4341495" marR="3315335" indent="-1019810">
              <a:lnSpc>
                <a:spcPts val="1380"/>
              </a:lnSpc>
              <a:spcBef>
                <a:spcPts val="195"/>
              </a:spcBef>
            </a:pPr>
            <a:r>
              <a:rPr sz="1200" b="1" dirty="0">
                <a:latin typeface="Times New Roman"/>
                <a:cs typeface="Times New Roman"/>
              </a:rPr>
              <a:t>9. </a:t>
            </a:r>
            <a:r>
              <a:rPr sz="1200" b="1" spc="-5" dirty="0">
                <a:latin typeface="Times New Roman"/>
                <a:cs typeface="Times New Roman"/>
              </a:rPr>
              <a:t>РЕКОМЕНДОВАНА ЛІТЕРАТУРА </a:t>
            </a:r>
            <a:r>
              <a:rPr sz="1200" b="1" spc="-28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Основна</a:t>
            </a:r>
            <a:endParaRPr sz="1200">
              <a:latin typeface="Times New Roman"/>
              <a:cs typeface="Times New Roman"/>
            </a:endParaRPr>
          </a:p>
          <a:p>
            <a:pPr marL="192405" indent="-180340">
              <a:lnSpc>
                <a:spcPts val="1290"/>
              </a:lnSpc>
              <a:buAutoNum type="arabicPeriod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Варналій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З.С.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Бізнес-планування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підприємницької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діяльності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З.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Варналій,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Г.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Васильців,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Л.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Лупак,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Білик.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Чернівці: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Технодрук,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264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</a:t>
            </a:r>
            <a:endParaRPr sz="1200">
              <a:latin typeface="Times New Roman"/>
              <a:cs typeface="Times New Roman"/>
            </a:endParaRPr>
          </a:p>
          <a:p>
            <a:pPr marL="12700" marR="7620">
              <a:lnSpc>
                <a:spcPts val="1380"/>
              </a:lnSpc>
              <a:spcBef>
                <a:spcPts val="65"/>
              </a:spcBef>
              <a:buAutoNum type="arabicPeriod" startAt="2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Крутова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А.С.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фінансовою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безпекою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торгівлі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умовах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невизначенності: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кол.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монографія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А.С.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Крутова,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15" dirty="0">
                <a:latin typeface="Times New Roman"/>
                <a:cs typeface="Times New Roman"/>
              </a:rPr>
              <a:t>Л.І.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Лачкова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ін. </a:t>
            </a:r>
            <a:r>
              <a:rPr sz="1200" spc="-5" dirty="0">
                <a:latin typeface="Times New Roman"/>
                <a:cs typeface="Times New Roman"/>
              </a:rPr>
              <a:t>ред.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Крутова А.С.</a:t>
            </a:r>
            <a:r>
              <a:rPr sz="1200" dirty="0">
                <a:latin typeface="Times New Roman"/>
                <a:cs typeface="Times New Roman"/>
              </a:rPr>
              <a:t> – </a:t>
            </a:r>
            <a:r>
              <a:rPr sz="1200" spc="-5" dirty="0">
                <a:latin typeface="Times New Roman"/>
                <a:cs typeface="Times New Roman"/>
              </a:rPr>
              <a:t>Х.: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Видавець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Іванченко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І.С.,</a:t>
            </a:r>
            <a:r>
              <a:rPr sz="1200" dirty="0">
                <a:latin typeface="Times New Roman"/>
                <a:cs typeface="Times New Roman"/>
              </a:rPr>
              <a:t> 2017.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264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6985">
              <a:lnSpc>
                <a:spcPts val="1380"/>
              </a:lnSpc>
              <a:buAutoNum type="arabicPeriod" startAt="2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Іванова,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В.В.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Планування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контроль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підприємстві: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навчальний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посібник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Іванова.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2-е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видання.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Суми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Університетська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книга,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—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443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buAutoNum type="arabicPeriod" startAt="2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Макаренко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С.М.,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Олійник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М.Н.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Бізнес-планування: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навч.-метод.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посіб.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С.М.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Макаренко,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М.Н.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Олійник.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Херсон: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«ТОФ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«ВКФ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«СТАР»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ЛТД»,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2017. –224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92405" indent="-180340">
              <a:lnSpc>
                <a:spcPts val="1315"/>
              </a:lnSpc>
              <a:buAutoNum type="arabicPeriod" startAt="2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Македон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Бізнес-планування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Македон.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2-ге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вид.,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перероб.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 доп..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К.: </a:t>
            </a:r>
            <a:r>
              <a:rPr sz="1200" spc="-5" dirty="0">
                <a:latin typeface="Times New Roman"/>
                <a:cs typeface="Times New Roman"/>
              </a:rPr>
              <a:t>ЦНЛ,</a:t>
            </a:r>
            <a:r>
              <a:rPr sz="1200" dirty="0">
                <a:latin typeface="Times New Roman"/>
                <a:cs typeface="Times New Roman"/>
              </a:rPr>
              <a:t> 2018.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236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8890">
              <a:lnSpc>
                <a:spcPts val="1380"/>
              </a:lnSpc>
              <a:spcBef>
                <a:spcPts val="70"/>
              </a:spcBef>
              <a:buAutoNum type="arabicPeriod" startAt="2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Козловський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Бізнес-планування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Козловський,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Й.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Лесько.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2-ге вид.,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перероб.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доп..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Вінниця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видво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ВНТУ,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2016.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–190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5715">
              <a:lnSpc>
                <a:spcPts val="1380"/>
              </a:lnSpc>
              <a:buAutoNum type="arabicPeriod" startAt="2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Кучеренко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Бізнес-планування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Кучеренко,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Карпов.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2-гевид.,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перероб.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доп.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–К.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Знання,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2016.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–423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92405" indent="-180340">
              <a:lnSpc>
                <a:spcPts val="1345"/>
              </a:lnSpc>
              <a:buAutoNum type="arabicPeriod" startAt="2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Должанський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І.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Бізнес-план: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технологія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розробки: навч.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І.Должанський,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Загорна.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–К.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ЦУЛ,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 –384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3622675"/>
            <a:ext cx="9282430" cy="3170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1275"/>
              </a:lnSpc>
              <a:spcBef>
                <a:spcPts val="105"/>
              </a:spcBef>
            </a:pPr>
            <a:r>
              <a:rPr sz="1100" b="1" spc="-5" dirty="0">
                <a:latin typeface="Times New Roman"/>
                <a:cs typeface="Times New Roman"/>
              </a:rPr>
              <a:t>Додаткова</a:t>
            </a:r>
            <a:endParaRPr sz="1100">
              <a:latin typeface="Times New Roman"/>
              <a:cs typeface="Times New Roman"/>
            </a:endParaRPr>
          </a:p>
          <a:p>
            <a:pPr marL="12700" marR="7620" algn="just">
              <a:lnSpc>
                <a:spcPts val="1380"/>
              </a:lnSpc>
              <a:spcBef>
                <a:spcPts val="50"/>
              </a:spcBef>
              <a:buAutoNum type="arabicPeriod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Боронос В. Г. </a:t>
            </a:r>
            <a:r>
              <a:rPr sz="1200" dirty="0">
                <a:latin typeface="Times New Roman"/>
                <a:cs typeface="Times New Roman"/>
              </a:rPr>
              <a:t>Управління </a:t>
            </a:r>
            <a:r>
              <a:rPr sz="1200" spc="-5" dirty="0">
                <a:latin typeface="Times New Roman"/>
                <a:cs typeface="Times New Roman"/>
              </a:rPr>
              <a:t>фінансовою санацією підприємств: підручник </a:t>
            </a:r>
            <a:r>
              <a:rPr sz="1200" dirty="0">
                <a:latin typeface="Times New Roman"/>
                <a:cs typeface="Times New Roman"/>
              </a:rPr>
              <a:t>/ </a:t>
            </a:r>
            <a:r>
              <a:rPr sz="1200" spc="-5" dirty="0">
                <a:latin typeface="Times New Roman"/>
                <a:cs typeface="Times New Roman"/>
              </a:rPr>
              <a:t>В. Г. Боронос, </a:t>
            </a:r>
            <a:r>
              <a:rPr sz="1200" spc="-10" dirty="0">
                <a:latin typeface="Times New Roman"/>
                <a:cs typeface="Times New Roman"/>
              </a:rPr>
              <a:t>І. </a:t>
            </a:r>
            <a:r>
              <a:rPr sz="1200" spc="-5" dirty="0">
                <a:latin typeface="Times New Roman"/>
                <a:cs typeface="Times New Roman"/>
              </a:rPr>
              <a:t>Й. Плікус.</a:t>
            </a:r>
            <a:r>
              <a:rPr sz="1200" dirty="0">
                <a:latin typeface="Times New Roman"/>
                <a:cs typeface="Times New Roman"/>
              </a:rPr>
              <a:t> – </a:t>
            </a:r>
            <a:r>
              <a:rPr sz="1200" spc="-5" dirty="0">
                <a:latin typeface="Times New Roman"/>
                <a:cs typeface="Times New Roman"/>
              </a:rPr>
              <a:t>Суми: Сумський державний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університет,</a:t>
            </a:r>
            <a:r>
              <a:rPr sz="1200" dirty="0">
                <a:latin typeface="Times New Roman"/>
                <a:cs typeface="Times New Roman"/>
              </a:rPr>
              <a:t> 2014.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457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r>
              <a:rPr sz="1200" dirty="0">
                <a:latin typeface="Times New Roman"/>
                <a:cs typeface="Times New Roman"/>
              </a:rPr>
              <a:t> 20. </a:t>
            </a:r>
            <a:r>
              <a:rPr sz="1200" spc="-10" dirty="0">
                <a:latin typeface="Times New Roman"/>
                <a:cs typeface="Times New Roman"/>
              </a:rPr>
              <a:t>Говорушко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Т.А. </a:t>
            </a:r>
            <a:r>
              <a:rPr sz="1200" spc="-5" dirty="0">
                <a:latin typeface="Times New Roman"/>
                <a:cs typeface="Times New Roman"/>
              </a:rPr>
              <a:t>Управління фінансовою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санацією підприємств: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Навчальний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посібник </a:t>
            </a:r>
            <a:r>
              <a:rPr sz="1200" dirty="0">
                <a:latin typeface="Times New Roman"/>
                <a:cs typeface="Times New Roman"/>
              </a:rPr>
              <a:t>/ </a:t>
            </a:r>
            <a:r>
              <a:rPr sz="1200" spc="-5" dirty="0">
                <a:latin typeface="Times New Roman"/>
                <a:cs typeface="Times New Roman"/>
              </a:rPr>
              <a:t>Т.А.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Говорушко, </a:t>
            </a:r>
            <a:r>
              <a:rPr sz="1200" spc="-5" dirty="0">
                <a:latin typeface="Times New Roman"/>
                <a:cs typeface="Times New Roman"/>
              </a:rPr>
              <a:t> І.В.Дем`яненко,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К.В.Багацька </a:t>
            </a:r>
            <a:r>
              <a:rPr sz="1200" dirty="0">
                <a:latin typeface="Times New Roman"/>
                <a:cs typeface="Times New Roman"/>
              </a:rPr>
              <a:t>та ін.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Київ,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ЦУЛ,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2013. 400 с.</a:t>
            </a:r>
            <a:endParaRPr sz="1200">
              <a:latin typeface="Times New Roman"/>
              <a:cs typeface="Times New Roman"/>
            </a:endParaRPr>
          </a:p>
          <a:p>
            <a:pPr marL="12700" marR="12065" algn="just">
              <a:lnSpc>
                <a:spcPts val="1380"/>
              </a:lnSpc>
              <a:buAutoNum type="arabicPeriod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Васильців </a:t>
            </a:r>
            <a:r>
              <a:rPr sz="1200" dirty="0">
                <a:latin typeface="Times New Roman"/>
                <a:cs typeface="Times New Roman"/>
              </a:rPr>
              <a:t>Т. </a:t>
            </a:r>
            <a:r>
              <a:rPr sz="1200" spc="-5" dirty="0">
                <a:latin typeface="Times New Roman"/>
                <a:cs typeface="Times New Roman"/>
              </a:rPr>
              <a:t>Г. Фінансово-економічна безпека підприємств </a:t>
            </a:r>
            <a:r>
              <a:rPr sz="1200" dirty="0">
                <a:latin typeface="Times New Roman"/>
                <a:cs typeface="Times New Roman"/>
              </a:rPr>
              <a:t>України: </a:t>
            </a:r>
            <a:r>
              <a:rPr sz="1200" spc="-5" dirty="0">
                <a:latin typeface="Times New Roman"/>
                <a:cs typeface="Times New Roman"/>
              </a:rPr>
              <a:t>стратегія </a:t>
            </a:r>
            <a:r>
              <a:rPr sz="1200" dirty="0">
                <a:latin typeface="Times New Roman"/>
                <a:cs typeface="Times New Roman"/>
              </a:rPr>
              <a:t>та механізми </a:t>
            </a:r>
            <a:r>
              <a:rPr sz="1200" spc="-5" dirty="0">
                <a:latin typeface="Times New Roman"/>
                <a:cs typeface="Times New Roman"/>
              </a:rPr>
              <a:t>забезпечення </a:t>
            </a:r>
            <a:r>
              <a:rPr sz="1200" dirty="0">
                <a:latin typeface="Times New Roman"/>
                <a:cs typeface="Times New Roman"/>
              </a:rPr>
              <a:t>: </a:t>
            </a:r>
            <a:r>
              <a:rPr sz="1200" spc="-5" dirty="0">
                <a:latin typeface="Times New Roman"/>
                <a:cs typeface="Times New Roman"/>
              </a:rPr>
              <a:t>монографія </a:t>
            </a:r>
            <a:r>
              <a:rPr sz="1200" dirty="0">
                <a:latin typeface="Times New Roman"/>
                <a:cs typeface="Times New Roman"/>
              </a:rPr>
              <a:t>/ Т. </a:t>
            </a:r>
            <a:r>
              <a:rPr sz="1200" spc="-5" dirty="0">
                <a:latin typeface="Times New Roman"/>
                <a:cs typeface="Times New Roman"/>
              </a:rPr>
              <a:t>Г. Васильців, </a:t>
            </a:r>
            <a:r>
              <a:rPr sz="1200" dirty="0">
                <a:latin typeface="Times New Roman"/>
                <a:cs typeface="Times New Roman"/>
              </a:rPr>
              <a:t> 185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Волошин,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 Р. Бойкевич,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Каркавчук</a:t>
            </a:r>
            <a:r>
              <a:rPr sz="1200" dirty="0">
                <a:latin typeface="Times New Roman"/>
                <a:cs typeface="Times New Roman"/>
              </a:rPr>
              <a:t> [за </a:t>
            </a:r>
            <a:r>
              <a:rPr sz="1200" spc="-5" dirty="0">
                <a:latin typeface="Times New Roman"/>
                <a:cs typeface="Times New Roman"/>
              </a:rPr>
              <a:t>ред.</a:t>
            </a:r>
            <a:r>
              <a:rPr sz="1200" dirty="0">
                <a:latin typeface="Times New Roman"/>
                <a:cs typeface="Times New Roman"/>
              </a:rPr>
              <a:t> Т. </a:t>
            </a:r>
            <a:r>
              <a:rPr sz="1200" spc="-5" dirty="0">
                <a:latin typeface="Times New Roman"/>
                <a:cs typeface="Times New Roman"/>
              </a:rPr>
              <a:t>Г. </a:t>
            </a:r>
            <a:r>
              <a:rPr sz="1200" dirty="0">
                <a:latin typeface="Times New Roman"/>
                <a:cs typeface="Times New Roman"/>
              </a:rPr>
              <a:t>Васильціва]. </a:t>
            </a:r>
            <a:r>
              <a:rPr sz="1200" spc="-5" dirty="0">
                <a:latin typeface="Times New Roman"/>
                <a:cs typeface="Times New Roman"/>
              </a:rPr>
              <a:t>Львів: ЛКА, 2012.</a:t>
            </a:r>
            <a:r>
              <a:rPr sz="1200" dirty="0">
                <a:latin typeface="Times New Roman"/>
                <a:cs typeface="Times New Roman"/>
              </a:rPr>
              <a:t> 386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13335" algn="just">
              <a:lnSpc>
                <a:spcPts val="1380"/>
              </a:lnSpc>
              <a:buAutoNum type="arabicPeriod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Говорушко Т.А. Фінансовий менеджмент: підручник </a:t>
            </a:r>
            <a:r>
              <a:rPr sz="1200" dirty="0">
                <a:latin typeface="Times New Roman"/>
                <a:cs typeface="Times New Roman"/>
              </a:rPr>
              <a:t>/ </a:t>
            </a:r>
            <a:r>
              <a:rPr sz="1200" spc="-5" dirty="0">
                <a:latin typeface="Times New Roman"/>
                <a:cs typeface="Times New Roman"/>
              </a:rPr>
              <a:t>В.П. Мартиненко, </a:t>
            </a:r>
            <a:r>
              <a:rPr sz="1200" spc="-15" dirty="0">
                <a:latin typeface="Times New Roman"/>
                <a:cs typeface="Times New Roman"/>
              </a:rPr>
              <a:t>Н.І. </a:t>
            </a:r>
            <a:r>
              <a:rPr sz="1200" spc="-5" dirty="0">
                <a:latin typeface="Times New Roman"/>
                <a:cs typeface="Times New Roman"/>
              </a:rPr>
              <a:t>Климаш </a:t>
            </a:r>
            <a:r>
              <a:rPr sz="1200" dirty="0">
                <a:latin typeface="Times New Roman"/>
                <a:cs typeface="Times New Roman"/>
              </a:rPr>
              <a:t>та ін. під </a:t>
            </a:r>
            <a:r>
              <a:rPr sz="1200" spc="-5" dirty="0">
                <a:latin typeface="Times New Roman"/>
                <a:cs typeface="Times New Roman"/>
              </a:rPr>
              <a:t>ред. Т.А. Говорушко.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Львів: </a:t>
            </a:r>
            <a:r>
              <a:rPr sz="1200" spc="-10" dirty="0">
                <a:latin typeface="Times New Roman"/>
                <a:cs typeface="Times New Roman"/>
              </a:rPr>
              <a:t>«Магнолія 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2006»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2014.  344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10795" algn="just">
              <a:lnSpc>
                <a:spcPts val="1380"/>
              </a:lnSpc>
              <a:buAutoNum type="arabicPeriod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Господарський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Кодекс</a:t>
            </a:r>
            <a:r>
              <a:rPr sz="1200" dirty="0">
                <a:latin typeface="Times New Roman"/>
                <a:cs typeface="Times New Roman"/>
              </a:rPr>
              <a:t> України: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Закон</a:t>
            </a:r>
            <a:r>
              <a:rPr sz="1200" dirty="0">
                <a:latin typeface="Times New Roman"/>
                <a:cs typeface="Times New Roman"/>
              </a:rPr>
              <a:t> України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436-ІV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</a:t>
            </a:r>
            <a:r>
              <a:rPr sz="1200" dirty="0">
                <a:latin typeface="Times New Roman"/>
                <a:cs typeface="Times New Roman"/>
              </a:rPr>
              <a:t> 16.01.2003р.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[Електронний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ресурс].</a:t>
            </a:r>
            <a:r>
              <a:rPr sz="1200" dirty="0">
                <a:latin typeface="Times New Roman"/>
                <a:cs typeface="Times New Roman"/>
              </a:rPr>
              <a:t> 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Режим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доступу: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2"/>
              </a:rPr>
              <a:t>http://zakon3.rada.gov.ua/laws/436-15</a:t>
            </a:r>
            <a:endParaRPr sz="1200">
              <a:latin typeface="Times New Roman"/>
              <a:cs typeface="Times New Roman"/>
            </a:endParaRPr>
          </a:p>
          <a:p>
            <a:pPr marL="12700" marR="8890" algn="just">
              <a:lnSpc>
                <a:spcPts val="1380"/>
              </a:lnSpc>
              <a:buAutoNum type="arabicPeriod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Закон України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«Про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банки і </a:t>
            </a:r>
            <a:r>
              <a:rPr sz="1200" spc="-5" dirty="0">
                <a:latin typeface="Times New Roman"/>
                <a:cs typeface="Times New Roman"/>
              </a:rPr>
              <a:t>банківську </a:t>
            </a:r>
            <a:r>
              <a:rPr sz="1200" dirty="0">
                <a:latin typeface="Times New Roman"/>
                <a:cs typeface="Times New Roman"/>
              </a:rPr>
              <a:t>діяльність» </a:t>
            </a:r>
            <a:r>
              <a:rPr sz="1200" spc="-5" dirty="0">
                <a:latin typeface="Times New Roman"/>
                <a:cs typeface="Times New Roman"/>
              </a:rPr>
              <a:t>Закон від </a:t>
            </a:r>
            <a:r>
              <a:rPr sz="1200" dirty="0">
                <a:latin typeface="Times New Roman"/>
                <a:cs typeface="Times New Roman"/>
              </a:rPr>
              <a:t>07.12.2000 № 2121-III //http: </a:t>
            </a:r>
            <a:r>
              <a:rPr sz="1200" spc="-5" dirty="0">
                <a:latin typeface="Times New Roman"/>
                <a:cs typeface="Times New Roman"/>
              </a:rPr>
              <a:t>[Електронний ресурс].</a:t>
            </a:r>
            <a:r>
              <a:rPr sz="1200" dirty="0">
                <a:latin typeface="Times New Roman"/>
                <a:cs typeface="Times New Roman"/>
              </a:rPr>
              <a:t> – </a:t>
            </a:r>
            <a:r>
              <a:rPr sz="1200" spc="-5" dirty="0">
                <a:latin typeface="Times New Roman"/>
                <a:cs typeface="Times New Roman"/>
              </a:rPr>
              <a:t>Режим </a:t>
            </a:r>
            <a:r>
              <a:rPr sz="1200" spc="-10" dirty="0">
                <a:latin typeface="Times New Roman"/>
                <a:cs typeface="Times New Roman"/>
              </a:rPr>
              <a:t>доступу: </a:t>
            </a:r>
            <a:r>
              <a:rPr sz="1200" spc="-5" dirty="0">
                <a:latin typeface="Times New Roman"/>
                <a:cs typeface="Times New Roman"/>
              </a:rPr>
              <a:t> zakon2.rada.gov.ua/laws/show/2121-14</a:t>
            </a: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ts val="1380"/>
              </a:lnSpc>
              <a:spcBef>
                <a:spcPts val="5"/>
              </a:spcBef>
              <a:buAutoNum type="arabicPeriod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Закон України </a:t>
            </a:r>
            <a:r>
              <a:rPr sz="1200" spc="-15" dirty="0">
                <a:latin typeface="Times New Roman"/>
                <a:cs typeface="Times New Roman"/>
              </a:rPr>
              <a:t>«Про </a:t>
            </a:r>
            <a:r>
              <a:rPr sz="1200" spc="-5" dirty="0">
                <a:latin typeface="Times New Roman"/>
                <a:cs typeface="Times New Roman"/>
              </a:rPr>
              <a:t>забезпечення вимог </a:t>
            </a:r>
            <a:r>
              <a:rPr sz="1200" dirty="0">
                <a:latin typeface="Times New Roman"/>
                <a:cs typeface="Times New Roman"/>
              </a:rPr>
              <a:t>кредиторів та </a:t>
            </a:r>
            <a:r>
              <a:rPr sz="1200" spc="-5" dirty="0">
                <a:latin typeface="Times New Roman"/>
                <a:cs typeface="Times New Roman"/>
              </a:rPr>
              <a:t>реєстрацію обтяжень» від </a:t>
            </a:r>
            <a:r>
              <a:rPr sz="1200" dirty="0">
                <a:latin typeface="Times New Roman"/>
                <a:cs typeface="Times New Roman"/>
              </a:rPr>
              <a:t>18.11.2003 р. </a:t>
            </a:r>
            <a:r>
              <a:rPr sz="1200" spc="-5" dirty="0">
                <a:latin typeface="Times New Roman"/>
                <a:cs typeface="Times New Roman"/>
              </a:rPr>
              <a:t>1255-IV </a:t>
            </a:r>
            <a:r>
              <a:rPr sz="1200" dirty="0">
                <a:latin typeface="Times New Roman"/>
                <a:cs typeface="Times New Roman"/>
              </a:rPr>
              <a:t>[Електронний </a:t>
            </a:r>
            <a:r>
              <a:rPr sz="1200" spc="-5" dirty="0">
                <a:latin typeface="Times New Roman"/>
                <a:cs typeface="Times New Roman"/>
              </a:rPr>
              <a:t>ресурс].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Режим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доступу: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3"/>
              </a:rPr>
              <a:t>http://zakon3.rada.gov.ua/laws/show/1255-15</a:t>
            </a:r>
            <a:endParaRPr sz="1200">
              <a:latin typeface="Times New Roman"/>
              <a:cs typeface="Times New Roman"/>
            </a:endParaRPr>
          </a:p>
          <a:p>
            <a:pPr marL="12700" marR="5715" algn="just">
              <a:lnSpc>
                <a:spcPts val="1380"/>
              </a:lnSpc>
              <a:buAutoNum type="arabicPeriod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Закон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«Про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оцінку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майна,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майнових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прав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професійну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оціночну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діяльність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Україні»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Закон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</a:t>
            </a:r>
            <a:r>
              <a:rPr sz="1200" dirty="0">
                <a:latin typeface="Times New Roman"/>
                <a:cs typeface="Times New Roman"/>
              </a:rPr>
              <a:t> 12.07.2001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5" dirty="0">
                <a:latin typeface="Times New Roman"/>
                <a:cs typeface="Times New Roman"/>
              </a:rPr>
              <a:t> 2658-III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[Електронний </a:t>
            </a:r>
            <a:r>
              <a:rPr sz="1200" spc="-5" dirty="0">
                <a:latin typeface="Times New Roman"/>
                <a:cs typeface="Times New Roman"/>
              </a:rPr>
              <a:t>ресурс].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Режим доступу: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4"/>
              </a:rPr>
              <a:t>http://zakon3.rada.gov.ua/laws/show/2658-14.</a:t>
            </a:r>
            <a:endParaRPr sz="1200">
              <a:latin typeface="Times New Roman"/>
              <a:cs typeface="Times New Roman"/>
            </a:endParaRPr>
          </a:p>
          <a:p>
            <a:pPr marL="12700" marR="8890" algn="just">
              <a:lnSpc>
                <a:spcPts val="1380"/>
              </a:lnSpc>
              <a:buAutoNum type="arabicPeriod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Закон</a:t>
            </a:r>
            <a:r>
              <a:rPr sz="1200" dirty="0">
                <a:latin typeface="Times New Roman"/>
                <a:cs typeface="Times New Roman"/>
              </a:rPr>
              <a:t> України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«Про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фінансову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реструктуризацію»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</a:t>
            </a:r>
            <a:r>
              <a:rPr sz="1200" dirty="0">
                <a:latin typeface="Times New Roman"/>
                <a:cs typeface="Times New Roman"/>
              </a:rPr>
              <a:t> 14.06.2016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1414-VIII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[Електронний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ресурс].</a:t>
            </a:r>
            <a:r>
              <a:rPr sz="1200" dirty="0">
                <a:latin typeface="Times New Roman"/>
                <a:cs typeface="Times New Roman"/>
              </a:rPr>
              <a:t> 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Режим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доступу: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5"/>
              </a:rPr>
              <a:t>http://zakon3.rada.gov.ua/laws/show/1414-19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1723"/>
            <a:ext cx="9285605" cy="634365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15240" algn="just">
              <a:lnSpc>
                <a:spcPts val="1380"/>
              </a:lnSpc>
              <a:spcBef>
                <a:spcPts val="195"/>
              </a:spcBef>
              <a:buAutoNum type="arabicPeriod" startAt="9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Закон </a:t>
            </a:r>
            <a:r>
              <a:rPr sz="1200" dirty="0">
                <a:latin typeface="Times New Roman"/>
                <a:cs typeface="Times New Roman"/>
              </a:rPr>
              <a:t>України </a:t>
            </a:r>
            <a:r>
              <a:rPr sz="1200" spc="-5" dirty="0">
                <a:latin typeface="Times New Roman"/>
                <a:cs typeface="Times New Roman"/>
              </a:rPr>
              <a:t>від </a:t>
            </a:r>
            <a:r>
              <a:rPr sz="1200" dirty="0">
                <a:latin typeface="Times New Roman"/>
                <a:cs typeface="Times New Roman"/>
              </a:rPr>
              <a:t>14.05.1992 № </a:t>
            </a:r>
            <a:r>
              <a:rPr sz="1200" spc="-5" dirty="0">
                <a:latin typeface="Times New Roman"/>
                <a:cs typeface="Times New Roman"/>
              </a:rPr>
              <a:t>2343-XII </a:t>
            </a:r>
            <a:r>
              <a:rPr sz="1200" spc="-15" dirty="0">
                <a:latin typeface="Times New Roman"/>
                <a:cs typeface="Times New Roman"/>
              </a:rPr>
              <a:t>«Про </a:t>
            </a:r>
            <a:r>
              <a:rPr sz="1200" spc="-5" dirty="0">
                <a:latin typeface="Times New Roman"/>
                <a:cs typeface="Times New Roman"/>
              </a:rPr>
              <a:t>відновлення платоспроможності </a:t>
            </a:r>
            <a:r>
              <a:rPr sz="1200" dirty="0">
                <a:latin typeface="Times New Roman"/>
                <a:cs typeface="Times New Roman"/>
              </a:rPr>
              <a:t>боржника </a:t>
            </a:r>
            <a:r>
              <a:rPr sz="1200" spc="-5" dirty="0">
                <a:latin typeface="Times New Roman"/>
                <a:cs typeface="Times New Roman"/>
              </a:rPr>
              <a:t>або визнання </a:t>
            </a:r>
            <a:r>
              <a:rPr sz="1200" dirty="0">
                <a:latin typeface="Times New Roman"/>
                <a:cs typeface="Times New Roman"/>
              </a:rPr>
              <a:t>його </a:t>
            </a:r>
            <a:r>
              <a:rPr sz="1200" spc="-5" dirty="0">
                <a:latin typeface="Times New Roman"/>
                <a:cs typeface="Times New Roman"/>
              </a:rPr>
              <a:t>банкрутом» </a:t>
            </a:r>
            <a:r>
              <a:rPr sz="1200" dirty="0">
                <a:latin typeface="Times New Roman"/>
                <a:cs typeface="Times New Roman"/>
              </a:rPr>
              <a:t>(із </a:t>
            </a:r>
            <a:r>
              <a:rPr sz="1200" spc="-5" dirty="0">
                <a:latin typeface="Times New Roman"/>
                <a:cs typeface="Times New Roman"/>
              </a:rPr>
              <a:t>змінами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доповненнями)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[Електронний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ресурс].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Режим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доступу: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2"/>
              </a:rPr>
              <a:t>http://zakon3.rada.gov.ua/laws/show/2343-12.</a:t>
            </a:r>
            <a:endParaRPr sz="1200">
              <a:latin typeface="Times New Roman"/>
              <a:cs typeface="Times New Roman"/>
            </a:endParaRPr>
          </a:p>
          <a:p>
            <a:pPr marL="283845" indent="-271780" algn="just">
              <a:lnSpc>
                <a:spcPts val="1315"/>
              </a:lnSpc>
              <a:buAutoNum type="arabicPeriod" startAt="9"/>
              <a:tabLst>
                <a:tab pos="284480" algn="l"/>
              </a:tabLst>
            </a:pPr>
            <a:r>
              <a:rPr sz="1200" spc="-5" dirty="0">
                <a:latin typeface="Times New Roman"/>
                <a:cs typeface="Times New Roman"/>
              </a:rPr>
              <a:t>Карпунь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І.Н.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фінансовою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санацією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підприємства: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посібник.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Львів: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«Магнолія»,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2012.</a:t>
            </a:r>
            <a:r>
              <a:rPr sz="1200" spc="3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418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9525" algn="just">
              <a:lnSpc>
                <a:spcPts val="1380"/>
              </a:lnSpc>
              <a:spcBef>
                <a:spcPts val="65"/>
              </a:spcBef>
              <a:buAutoNum type="arabicPeriod" startAt="9"/>
              <a:tabLst>
                <a:tab pos="284480" algn="l"/>
              </a:tabLst>
            </a:pPr>
            <a:r>
              <a:rPr sz="1200" spc="-5" dirty="0">
                <a:latin typeface="Times New Roman"/>
                <a:cs typeface="Times New Roman"/>
              </a:rPr>
              <a:t>Ковальчук </a:t>
            </a:r>
            <a:r>
              <a:rPr sz="1200" dirty="0">
                <a:latin typeface="Times New Roman"/>
                <a:cs typeface="Times New Roman"/>
              </a:rPr>
              <a:t>К.Ф. </a:t>
            </a:r>
            <a:r>
              <a:rPr sz="1200" spc="-5" dirty="0">
                <a:latin typeface="Times New Roman"/>
                <a:cs typeface="Times New Roman"/>
              </a:rPr>
              <a:t>Управлінська, фінансова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маркетингова діяльність підприємств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10" dirty="0">
                <a:latin typeface="Times New Roman"/>
                <a:cs typeface="Times New Roman"/>
              </a:rPr>
              <a:t>умовах </a:t>
            </a:r>
            <a:r>
              <a:rPr sz="1200" spc="-5" dirty="0">
                <a:latin typeface="Times New Roman"/>
                <a:cs typeface="Times New Roman"/>
              </a:rPr>
              <a:t>нестійкої економіки: кол. монографія </a:t>
            </a:r>
            <a:r>
              <a:rPr sz="1200" spc="35" dirty="0">
                <a:latin typeface="Times New Roman"/>
                <a:cs typeface="Times New Roman"/>
              </a:rPr>
              <a:t>за </a:t>
            </a:r>
            <a:r>
              <a:rPr sz="1200" spc="-5" dirty="0">
                <a:latin typeface="Times New Roman"/>
                <a:cs typeface="Times New Roman"/>
              </a:rPr>
              <a:t>заг.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ред.</a:t>
            </a:r>
            <a:r>
              <a:rPr sz="1200" dirty="0">
                <a:latin typeface="Times New Roman"/>
                <a:cs typeface="Times New Roman"/>
              </a:rPr>
              <a:t> К.Ф. </a:t>
            </a:r>
            <a:r>
              <a:rPr sz="1200" spc="-5" dirty="0">
                <a:latin typeface="Times New Roman"/>
                <a:cs typeface="Times New Roman"/>
              </a:rPr>
              <a:t>Ковальчука.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Дніпропетровськ: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Пороги,</a:t>
            </a:r>
            <a:r>
              <a:rPr sz="1200" dirty="0">
                <a:latin typeface="Times New Roman"/>
                <a:cs typeface="Times New Roman"/>
              </a:rPr>
              <a:t> 2016. 516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13970" algn="just">
              <a:lnSpc>
                <a:spcPts val="1380"/>
              </a:lnSpc>
              <a:buAutoNum type="arabicPeriod" startAt="9"/>
              <a:tabLst>
                <a:tab pos="284480" algn="l"/>
              </a:tabLst>
            </a:pPr>
            <a:r>
              <a:rPr sz="1200" spc="-5" dirty="0">
                <a:latin typeface="Times New Roman"/>
                <a:cs typeface="Times New Roman"/>
              </a:rPr>
              <a:t>Методика аналізу фінансово-господарської діяльності підприємств державного </a:t>
            </a:r>
            <a:r>
              <a:rPr sz="1200" dirty="0">
                <a:latin typeface="Times New Roman"/>
                <a:cs typeface="Times New Roman"/>
              </a:rPr>
              <a:t>сектору </a:t>
            </a:r>
            <a:r>
              <a:rPr sz="1200" spc="-5" dirty="0">
                <a:latin typeface="Times New Roman"/>
                <a:cs typeface="Times New Roman"/>
              </a:rPr>
              <a:t>економіки: Затв. Наказом Міністерства фінансів </a:t>
            </a:r>
            <a:r>
              <a:rPr sz="1200" dirty="0">
                <a:latin typeface="Times New Roman"/>
                <a:cs typeface="Times New Roman"/>
              </a:rPr>
              <a:t> України </a:t>
            </a:r>
            <a:r>
              <a:rPr sz="1200" spc="-5" dirty="0">
                <a:latin typeface="Times New Roman"/>
                <a:cs typeface="Times New Roman"/>
              </a:rPr>
              <a:t>від</a:t>
            </a:r>
            <a:r>
              <a:rPr sz="1200" dirty="0">
                <a:latin typeface="Times New Roman"/>
                <a:cs typeface="Times New Roman"/>
              </a:rPr>
              <a:t> 14.02.2006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170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[Електронний</a:t>
            </a:r>
            <a:r>
              <a:rPr sz="1200" spc="-5" dirty="0">
                <a:latin typeface="Times New Roman"/>
                <a:cs typeface="Times New Roman"/>
              </a:rPr>
              <a:t> ресурс].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Режим доступу: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3"/>
              </a:rPr>
              <a:t>http://zakon3.rada.gov.ua/laws/show/z0332-06.</a:t>
            </a:r>
            <a:endParaRPr sz="1200">
              <a:latin typeface="Times New Roman"/>
              <a:cs typeface="Times New Roman"/>
            </a:endParaRPr>
          </a:p>
          <a:p>
            <a:pPr marL="12700" marR="10795" algn="just">
              <a:lnSpc>
                <a:spcPts val="1380"/>
              </a:lnSpc>
              <a:buAutoNum type="arabicPeriod" startAt="9"/>
              <a:tabLst>
                <a:tab pos="284480" algn="l"/>
              </a:tabLst>
            </a:pPr>
            <a:r>
              <a:rPr sz="1200" dirty="0">
                <a:latin typeface="Times New Roman"/>
                <a:cs typeface="Times New Roman"/>
              </a:rPr>
              <a:t>Методика </a:t>
            </a:r>
            <a:r>
              <a:rPr sz="1200" spc="-5" dirty="0">
                <a:latin typeface="Times New Roman"/>
                <a:cs typeface="Times New Roman"/>
              </a:rPr>
              <a:t>інтегральної оцінки інвестиційної привабливості підприємств </a:t>
            </a:r>
            <a:r>
              <a:rPr sz="1200" dirty="0">
                <a:latin typeface="Times New Roman"/>
                <a:cs typeface="Times New Roman"/>
              </a:rPr>
              <a:t>та організацій: </a:t>
            </a:r>
            <a:r>
              <a:rPr sz="1200" spc="-5" dirty="0">
                <a:latin typeface="Times New Roman"/>
                <a:cs typeface="Times New Roman"/>
              </a:rPr>
              <a:t>Затв. наказом Агентства </a:t>
            </a:r>
            <a:r>
              <a:rPr sz="1200" dirty="0">
                <a:latin typeface="Times New Roman"/>
                <a:cs typeface="Times New Roman"/>
              </a:rPr>
              <a:t>з </a:t>
            </a:r>
            <a:r>
              <a:rPr sz="1200" spc="-5" dirty="0">
                <a:latin typeface="Times New Roman"/>
                <a:cs typeface="Times New Roman"/>
              </a:rPr>
              <a:t>питань запобігання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банкрутству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організацій</a:t>
            </a:r>
            <a:r>
              <a:rPr sz="1200" dirty="0">
                <a:latin typeface="Times New Roman"/>
                <a:cs typeface="Times New Roman"/>
              </a:rPr>
              <a:t> 23.02.1998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22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[Електронний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ресурс].</a:t>
            </a:r>
            <a:r>
              <a:rPr sz="1200" dirty="0">
                <a:latin typeface="Times New Roman"/>
                <a:cs typeface="Times New Roman"/>
              </a:rPr>
              <a:t> 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Режим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доступу: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4"/>
              </a:rPr>
              <a:t>http://zakon2.rada.gov.ua/laws/show/z0214-98.</a:t>
            </a:r>
            <a:endParaRPr sz="1200">
              <a:latin typeface="Times New Roman"/>
              <a:cs typeface="Times New Roman"/>
            </a:endParaRPr>
          </a:p>
          <a:p>
            <a:pPr marL="12700" marR="7620" algn="just">
              <a:lnSpc>
                <a:spcPts val="1380"/>
              </a:lnSpc>
              <a:buAutoNum type="arabicPeriod" startAt="9"/>
              <a:tabLst>
                <a:tab pos="284480" algn="l"/>
              </a:tabLst>
            </a:pPr>
            <a:r>
              <a:rPr sz="1200" spc="-5" dirty="0">
                <a:latin typeface="Times New Roman"/>
                <a:cs typeface="Times New Roman"/>
              </a:rPr>
              <a:t>Методика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оцінки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майна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Кабінет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Міністрів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України;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Постанова,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Методика,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</a:t>
            </a:r>
            <a:r>
              <a:rPr sz="1200" dirty="0">
                <a:latin typeface="Times New Roman"/>
                <a:cs typeface="Times New Roman"/>
              </a:rPr>
              <a:t> 10.12.2003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1891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[Електронний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ресурс].</a:t>
            </a:r>
            <a:r>
              <a:rPr sz="1200" spc="2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3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Режим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доступу: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5"/>
              </a:rPr>
              <a:t>http://zakon3.rada.gov.ua/laws/show/1891-2003-%D0%BF.</a:t>
            </a:r>
            <a:endParaRPr sz="1200">
              <a:latin typeface="Times New Roman"/>
              <a:cs typeface="Times New Roman"/>
            </a:endParaRPr>
          </a:p>
          <a:p>
            <a:pPr marL="12700" marR="10795" algn="just">
              <a:lnSpc>
                <a:spcPts val="1380"/>
              </a:lnSpc>
              <a:spcBef>
                <a:spcPts val="5"/>
              </a:spcBef>
              <a:buAutoNum type="arabicPeriod" startAt="9"/>
              <a:tabLst>
                <a:tab pos="284480" algn="l"/>
              </a:tabLst>
            </a:pPr>
            <a:r>
              <a:rPr sz="1200" spc="-5" dirty="0">
                <a:latin typeface="Times New Roman"/>
                <a:cs typeface="Times New Roman"/>
              </a:rPr>
              <a:t>Національний стандарт </a:t>
            </a:r>
            <a:r>
              <a:rPr sz="1200" dirty="0">
                <a:latin typeface="Times New Roman"/>
                <a:cs typeface="Times New Roman"/>
              </a:rPr>
              <a:t>№ 1 </a:t>
            </a:r>
            <a:r>
              <a:rPr sz="1200" spc="-5" dirty="0">
                <a:latin typeface="Times New Roman"/>
                <a:cs typeface="Times New Roman"/>
              </a:rPr>
              <a:t>«Загальні засади оцінки майна </a:t>
            </a:r>
            <a:r>
              <a:rPr sz="1200" dirty="0">
                <a:latin typeface="Times New Roman"/>
                <a:cs typeface="Times New Roman"/>
              </a:rPr>
              <a:t>і майнових </a:t>
            </a:r>
            <a:r>
              <a:rPr sz="1200" spc="-5" dirty="0">
                <a:latin typeface="Times New Roman"/>
                <a:cs typeface="Times New Roman"/>
              </a:rPr>
              <a:t>прав»: </a:t>
            </a:r>
            <a:r>
              <a:rPr sz="1200" dirty="0">
                <a:latin typeface="Times New Roman"/>
                <a:cs typeface="Times New Roman"/>
              </a:rPr>
              <a:t>Затв. постановою Кабінету </a:t>
            </a:r>
            <a:r>
              <a:rPr sz="1200" spc="-5" dirty="0">
                <a:latin typeface="Times New Roman"/>
                <a:cs typeface="Times New Roman"/>
              </a:rPr>
              <a:t>Міністрів </a:t>
            </a:r>
            <a:r>
              <a:rPr sz="1200" dirty="0">
                <a:latin typeface="Times New Roman"/>
                <a:cs typeface="Times New Roman"/>
              </a:rPr>
              <a:t>України </a:t>
            </a:r>
            <a:r>
              <a:rPr sz="1200" spc="-5" dirty="0">
                <a:latin typeface="Times New Roman"/>
                <a:cs typeface="Times New Roman"/>
              </a:rPr>
              <a:t>від </a:t>
            </a:r>
            <a:r>
              <a:rPr sz="1200" dirty="0">
                <a:latin typeface="Times New Roman"/>
                <a:cs typeface="Times New Roman"/>
              </a:rPr>
              <a:t>10 </a:t>
            </a:r>
            <a:r>
              <a:rPr sz="1200" spc="-5" dirty="0">
                <a:latin typeface="Times New Roman"/>
                <a:cs typeface="Times New Roman"/>
              </a:rPr>
              <a:t>вереня </a:t>
            </a:r>
            <a:r>
              <a:rPr sz="1200" dirty="0">
                <a:latin typeface="Times New Roman"/>
                <a:cs typeface="Times New Roman"/>
              </a:rPr>
              <a:t> 2003 р. № 184 1440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[Електронний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ресурс].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Режим доступу: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6"/>
              </a:rPr>
              <a:t>http://zakon2.rada.gov.ua/laws/show/1440-2003</a:t>
            </a:r>
            <a:endParaRPr sz="1200">
              <a:latin typeface="Times New Roman"/>
              <a:cs typeface="Times New Roman"/>
            </a:endParaRPr>
          </a:p>
          <a:p>
            <a:pPr marL="12700" marR="12700" algn="just">
              <a:lnSpc>
                <a:spcPts val="1380"/>
              </a:lnSpc>
              <a:buAutoNum type="arabicPeriod" startAt="9"/>
              <a:tabLst>
                <a:tab pos="284480" algn="l"/>
              </a:tabLst>
            </a:pPr>
            <a:r>
              <a:rPr sz="1200" spc="-5" dirty="0">
                <a:latin typeface="Times New Roman"/>
                <a:cs typeface="Times New Roman"/>
              </a:rPr>
              <a:t>Національний стандарт </a:t>
            </a:r>
            <a:r>
              <a:rPr sz="1200" dirty="0">
                <a:latin typeface="Times New Roman"/>
                <a:cs typeface="Times New Roman"/>
              </a:rPr>
              <a:t>№ 2 </a:t>
            </a:r>
            <a:r>
              <a:rPr sz="1200" spc="-10" dirty="0">
                <a:latin typeface="Times New Roman"/>
                <a:cs typeface="Times New Roman"/>
              </a:rPr>
              <a:t>«Оцінка </a:t>
            </a:r>
            <a:r>
              <a:rPr sz="1200" spc="-5" dirty="0">
                <a:latin typeface="Times New Roman"/>
                <a:cs typeface="Times New Roman"/>
              </a:rPr>
              <a:t>нерухомого майна»: Затв. </a:t>
            </a:r>
            <a:r>
              <a:rPr sz="1200" dirty="0">
                <a:latin typeface="Times New Roman"/>
                <a:cs typeface="Times New Roman"/>
              </a:rPr>
              <a:t>постановою Кабінету </a:t>
            </a:r>
            <a:r>
              <a:rPr sz="1200" spc="-5" dirty="0">
                <a:latin typeface="Times New Roman"/>
                <a:cs typeface="Times New Roman"/>
              </a:rPr>
              <a:t>Міністрів </a:t>
            </a:r>
            <a:r>
              <a:rPr sz="1200" dirty="0">
                <a:latin typeface="Times New Roman"/>
                <a:cs typeface="Times New Roman"/>
              </a:rPr>
              <a:t>України </a:t>
            </a:r>
            <a:r>
              <a:rPr sz="1200" spc="-5" dirty="0">
                <a:latin typeface="Times New Roman"/>
                <a:cs typeface="Times New Roman"/>
              </a:rPr>
              <a:t>від </a:t>
            </a:r>
            <a:r>
              <a:rPr sz="1200" dirty="0">
                <a:latin typeface="Times New Roman"/>
                <a:cs typeface="Times New Roman"/>
              </a:rPr>
              <a:t>28 жовтня 2004 р. № 1442 //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7"/>
              </a:rPr>
              <a:t>www.rada.gov.ua</a:t>
            </a:r>
            <a:endParaRPr sz="1200">
              <a:latin typeface="Times New Roman"/>
              <a:cs typeface="Times New Roman"/>
            </a:endParaRPr>
          </a:p>
          <a:p>
            <a:pPr marL="12700" marR="15240" algn="just">
              <a:lnSpc>
                <a:spcPts val="1380"/>
              </a:lnSpc>
              <a:buAutoNum type="arabicPeriod" startAt="9"/>
              <a:tabLst>
                <a:tab pos="284480" algn="l"/>
              </a:tabLst>
            </a:pPr>
            <a:r>
              <a:rPr sz="1200" spc="-5" dirty="0">
                <a:latin typeface="Times New Roman"/>
                <a:cs typeface="Times New Roman"/>
              </a:rPr>
              <a:t>Національний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стандарт </a:t>
            </a:r>
            <a:r>
              <a:rPr sz="1200" dirty="0">
                <a:latin typeface="Times New Roman"/>
                <a:cs typeface="Times New Roman"/>
              </a:rPr>
              <a:t>№ 3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«Оцінка</a:t>
            </a:r>
            <a:r>
              <a:rPr sz="1200" spc="-5" dirty="0">
                <a:latin typeface="Times New Roman"/>
                <a:cs typeface="Times New Roman"/>
              </a:rPr>
              <a:t> цілісних майнових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комплексів»: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Затв.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постановою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Кабінету Міністрів</a:t>
            </a:r>
            <a:r>
              <a:rPr sz="1200" spc="2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 </a:t>
            </a:r>
            <a:r>
              <a:rPr sz="1200" spc="-5" dirty="0">
                <a:latin typeface="Times New Roman"/>
                <a:cs typeface="Times New Roman"/>
              </a:rPr>
              <a:t>від</a:t>
            </a:r>
            <a:r>
              <a:rPr sz="1200" spc="2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29 </a:t>
            </a:r>
            <a:r>
              <a:rPr sz="1200" spc="-5" dirty="0">
                <a:latin typeface="Times New Roman"/>
                <a:cs typeface="Times New Roman"/>
              </a:rPr>
              <a:t>листопада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2006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 №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1655 // </a:t>
            </a:r>
            <a:r>
              <a:rPr sz="1200" spc="-5" dirty="0">
                <a:latin typeface="Times New Roman"/>
                <a:cs typeface="Times New Roman"/>
                <a:hlinkClick r:id="rId7"/>
              </a:rPr>
              <a:t>www.rada.gov.ua</a:t>
            </a:r>
            <a:endParaRPr sz="1200">
              <a:latin typeface="Times New Roman"/>
              <a:cs typeface="Times New Roman"/>
            </a:endParaRPr>
          </a:p>
          <a:p>
            <a:pPr marL="12700" marR="12065" algn="just">
              <a:lnSpc>
                <a:spcPts val="1380"/>
              </a:lnSpc>
              <a:buAutoNum type="arabicPeriod" startAt="9"/>
              <a:tabLst>
                <a:tab pos="284480" algn="l"/>
              </a:tabLst>
            </a:pPr>
            <a:r>
              <a:rPr sz="1200" spc="-5" dirty="0">
                <a:latin typeface="Times New Roman"/>
                <a:cs typeface="Times New Roman"/>
              </a:rPr>
              <a:t>Податковий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кодекс</a:t>
            </a:r>
            <a:r>
              <a:rPr sz="1200" dirty="0">
                <a:latin typeface="Times New Roman"/>
                <a:cs typeface="Times New Roman"/>
              </a:rPr>
              <a:t> України: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Закон,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Кодекс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</a:t>
            </a:r>
            <a:r>
              <a:rPr sz="1200" dirty="0">
                <a:latin typeface="Times New Roman"/>
                <a:cs typeface="Times New Roman"/>
              </a:rPr>
              <a:t> 02.12.2010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2755-VI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[Електронний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ресурс].</a:t>
            </a:r>
            <a:r>
              <a:rPr sz="1200" dirty="0">
                <a:latin typeface="Times New Roman"/>
                <a:cs typeface="Times New Roman"/>
              </a:rPr>
              <a:t> 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Режим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доступу: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8"/>
              </a:rPr>
              <a:t>http://zakon2.rada.gov.ua/laws/show/2755-17</a:t>
            </a:r>
            <a:endParaRPr sz="1200">
              <a:latin typeface="Times New Roman"/>
              <a:cs typeface="Times New Roman"/>
            </a:endParaRPr>
          </a:p>
          <a:p>
            <a:pPr marL="12700" marR="8890" algn="just">
              <a:lnSpc>
                <a:spcPts val="1380"/>
              </a:lnSpc>
              <a:buAutoNum type="arabicPeriod" startAt="9"/>
              <a:tabLst>
                <a:tab pos="284480" algn="l"/>
              </a:tabLst>
            </a:pPr>
            <a:r>
              <a:rPr sz="1200" spc="-5" dirty="0">
                <a:latin typeface="Times New Roman"/>
                <a:cs typeface="Times New Roman"/>
              </a:rPr>
              <a:t>Положення </a:t>
            </a:r>
            <a:r>
              <a:rPr sz="1200" dirty="0">
                <a:latin typeface="Times New Roman"/>
                <a:cs typeface="Times New Roman"/>
              </a:rPr>
              <a:t>про </a:t>
            </a:r>
            <a:r>
              <a:rPr sz="1200" spc="-5" dirty="0">
                <a:latin typeface="Times New Roman"/>
                <a:cs typeface="Times New Roman"/>
              </a:rPr>
              <a:t>особливості реорганізації банку </a:t>
            </a:r>
            <a:r>
              <a:rPr sz="1200" dirty="0">
                <a:latin typeface="Times New Roman"/>
                <a:cs typeface="Times New Roman"/>
              </a:rPr>
              <a:t>за рішенням його </a:t>
            </a:r>
            <a:r>
              <a:rPr sz="1200" spc="-5" dirty="0">
                <a:latin typeface="Times New Roman"/>
                <a:cs typeface="Times New Roman"/>
              </a:rPr>
              <a:t>власників: Затв. Постановою Правління Національного </a:t>
            </a:r>
            <a:r>
              <a:rPr sz="1200" dirty="0">
                <a:latin typeface="Times New Roman"/>
                <a:cs typeface="Times New Roman"/>
              </a:rPr>
              <a:t>банку </a:t>
            </a:r>
            <a:r>
              <a:rPr sz="1200" spc="10" dirty="0">
                <a:latin typeface="Times New Roman"/>
                <a:cs typeface="Times New Roman"/>
              </a:rPr>
              <a:t>України 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27.06.2008 №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189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[Електронний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ресурс].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Режим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доступу: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9"/>
              </a:rPr>
              <a:t>http://zakon2.rada.gov.ua/laws/show/z0845-08</a:t>
            </a:r>
            <a:endParaRPr sz="1200">
              <a:latin typeface="Times New Roman"/>
              <a:cs typeface="Times New Roman"/>
            </a:endParaRPr>
          </a:p>
          <a:p>
            <a:pPr marL="12700" marR="15875" algn="just">
              <a:lnSpc>
                <a:spcPts val="1380"/>
              </a:lnSpc>
              <a:buAutoNum type="arabicPeriod" startAt="9"/>
              <a:tabLst>
                <a:tab pos="284480" algn="l"/>
              </a:tabLst>
            </a:pPr>
            <a:r>
              <a:rPr sz="1200" spc="-5" dirty="0">
                <a:latin typeface="Times New Roman"/>
                <a:cs typeface="Times New Roman"/>
              </a:rPr>
              <a:t>Положення</a:t>
            </a:r>
            <a:r>
              <a:rPr sz="1200" dirty="0">
                <a:latin typeface="Times New Roman"/>
                <a:cs typeface="Times New Roman"/>
              </a:rPr>
              <a:t> про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порядок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проведення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санації</a:t>
            </a:r>
            <a:r>
              <a:rPr sz="1200" dirty="0">
                <a:latin typeface="Times New Roman"/>
                <a:cs typeface="Times New Roman"/>
              </a:rPr>
              <a:t> до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порушення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провадження</a:t>
            </a:r>
            <a:r>
              <a:rPr sz="1200" dirty="0">
                <a:latin typeface="Times New Roman"/>
                <a:cs typeface="Times New Roman"/>
              </a:rPr>
              <a:t> у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справі</a:t>
            </a:r>
            <a:r>
              <a:rPr sz="1200" dirty="0">
                <a:latin typeface="Times New Roman"/>
                <a:cs typeface="Times New Roman"/>
              </a:rPr>
              <a:t> про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банкрутство.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Постанова</a:t>
            </a:r>
            <a:r>
              <a:rPr sz="1200" dirty="0">
                <a:latin typeface="Times New Roman"/>
                <a:cs typeface="Times New Roman"/>
              </a:rPr>
              <a:t> пленуму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Вищого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господарського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суду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17.12.2013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15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[Електронний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ресурс].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Режим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доступу: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10"/>
              </a:rPr>
              <a:t>http://zakon3.rada.gov.ua/laws/show/v0015600-13</a:t>
            </a: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ts val="1380"/>
              </a:lnSpc>
              <a:buAutoNum type="arabicPeriod" startAt="9"/>
              <a:tabLst>
                <a:tab pos="284480" algn="l"/>
              </a:tabLst>
            </a:pPr>
            <a:r>
              <a:rPr sz="1200" spc="-5" dirty="0">
                <a:latin typeface="Times New Roman"/>
                <a:cs typeface="Times New Roman"/>
              </a:rPr>
              <a:t>Про затвердження плану </a:t>
            </a:r>
            <a:r>
              <a:rPr sz="1200" dirty="0">
                <a:latin typeface="Times New Roman"/>
                <a:cs typeface="Times New Roman"/>
              </a:rPr>
              <a:t>заходів щодо </a:t>
            </a:r>
            <a:r>
              <a:rPr sz="1200" spc="-5" dirty="0">
                <a:latin typeface="Times New Roman"/>
                <a:cs typeface="Times New Roman"/>
              </a:rPr>
              <a:t>протидії протиправному поглинанню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захопленню підприємств: </a:t>
            </a:r>
            <a:r>
              <a:rPr sz="1200" dirty="0">
                <a:latin typeface="Times New Roman"/>
                <a:cs typeface="Times New Roman"/>
              </a:rPr>
              <a:t>затв. </a:t>
            </a:r>
            <a:r>
              <a:rPr sz="1200" spc="-5" dirty="0">
                <a:latin typeface="Times New Roman"/>
                <a:cs typeface="Times New Roman"/>
              </a:rPr>
              <a:t>Розпорядженням </a:t>
            </a:r>
            <a:r>
              <a:rPr sz="1200" spc="5" dirty="0">
                <a:latin typeface="Times New Roman"/>
                <a:cs typeface="Times New Roman"/>
              </a:rPr>
              <a:t>Кабінету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Міністрів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9</a:t>
            </a:r>
            <a:r>
              <a:rPr sz="1200" spc="-5" dirty="0">
                <a:latin typeface="Times New Roman"/>
                <a:cs typeface="Times New Roman"/>
              </a:rPr>
              <a:t> червня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2010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1199-р.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[Електронний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ресурс].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Режим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доступу</a:t>
            </a:r>
            <a:r>
              <a:rPr sz="1200" spc="-5" dirty="0">
                <a:latin typeface="Times New Roman"/>
                <a:cs typeface="Times New Roman"/>
                <a:hlinkClick r:id="rId11"/>
              </a:rPr>
              <a:t>http://zakon5.rada.gov.ua/laws/show/1199-2010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00">
              <a:latin typeface="Times New Roman"/>
              <a:cs typeface="Times New Roman"/>
            </a:endParaRPr>
          </a:p>
          <a:p>
            <a:pPr marL="3025775">
              <a:lnSpc>
                <a:spcPts val="1400"/>
              </a:lnSpc>
            </a:pPr>
            <a:r>
              <a:rPr sz="1200" b="1" dirty="0">
                <a:latin typeface="Times New Roman"/>
                <a:cs typeface="Times New Roman"/>
              </a:rPr>
              <a:t>10.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ІНФОРМАЦІЙНІ РЕСУРСИ </a:t>
            </a:r>
            <a:r>
              <a:rPr sz="1200" b="1" dirty="0">
                <a:latin typeface="Times New Roman"/>
                <a:cs typeface="Times New Roman"/>
              </a:rPr>
              <a:t>В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ІНТЕРНЕТ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ts val="1370"/>
              </a:lnSpc>
              <a:buAutoNum type="arabicPeriod"/>
              <a:tabLst>
                <a:tab pos="165100" algn="l"/>
              </a:tabLst>
            </a:pPr>
            <a:r>
              <a:rPr sz="1200" spc="-5" dirty="0">
                <a:latin typeface="Times New Roman"/>
                <a:cs typeface="Times New Roman"/>
              </a:rPr>
              <a:t>Президент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12"/>
              </a:rPr>
              <a:t>http://www.president.gov.ua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ts val="1380"/>
              </a:lnSpc>
              <a:buAutoNum type="arabicPeriod"/>
              <a:tabLst>
                <a:tab pos="165100" algn="l"/>
              </a:tabLst>
            </a:pPr>
            <a:r>
              <a:rPr sz="1200" spc="-5" dirty="0">
                <a:latin typeface="Times New Roman"/>
                <a:cs typeface="Times New Roman"/>
              </a:rPr>
              <a:t>Верховна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Рада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7"/>
              </a:rPr>
              <a:t>http://www.rada.gov.ua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ts val="1380"/>
              </a:lnSpc>
              <a:buAutoNum type="arabicPeriod"/>
              <a:tabLst>
                <a:tab pos="165100" algn="l"/>
              </a:tabLst>
            </a:pPr>
            <a:r>
              <a:rPr sz="1200" spc="-5" dirty="0">
                <a:latin typeface="Times New Roman"/>
                <a:cs typeface="Times New Roman"/>
              </a:rPr>
              <a:t>Кабінет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Міністрів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13"/>
              </a:rPr>
              <a:t>http://www.kmu.gov.ua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ts val="1380"/>
              </a:lnSpc>
              <a:buAutoNum type="arabicPeriod"/>
              <a:tabLst>
                <a:tab pos="165100" algn="l"/>
              </a:tabLst>
            </a:pPr>
            <a:r>
              <a:rPr sz="1200" spc="-5" dirty="0">
                <a:latin typeface="Times New Roman"/>
                <a:cs typeface="Times New Roman"/>
              </a:rPr>
              <a:t>Міністерство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економіки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14"/>
              </a:rPr>
              <a:t>http://www.me.gov.ua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ts val="1380"/>
              </a:lnSpc>
              <a:buAutoNum type="arabicPeriod"/>
              <a:tabLst>
                <a:tab pos="165100" algn="l"/>
              </a:tabLst>
            </a:pPr>
            <a:r>
              <a:rPr sz="1200" spc="-5" dirty="0">
                <a:latin typeface="Times New Roman"/>
                <a:cs typeface="Times New Roman"/>
              </a:rPr>
              <a:t>Міністерство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фінансів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15"/>
              </a:rPr>
              <a:t>http://minfin.kmu.gov.ua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ts val="1380"/>
              </a:lnSpc>
              <a:buAutoNum type="arabicPeriod"/>
              <a:tabLst>
                <a:tab pos="165100" algn="l"/>
              </a:tabLst>
            </a:pPr>
            <a:r>
              <a:rPr sz="1200" spc="-5" dirty="0">
                <a:latin typeface="Times New Roman"/>
                <a:cs typeface="Times New Roman"/>
              </a:rPr>
              <a:t>Міністерство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освіти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5" dirty="0">
                <a:latin typeface="Times New Roman"/>
                <a:cs typeface="Times New Roman"/>
              </a:rPr>
              <a:t> науки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16"/>
              </a:rPr>
              <a:t>http://www.mon.gov.ua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ts val="1410"/>
              </a:lnSpc>
              <a:buAutoNum type="arabicPeriod"/>
              <a:tabLst>
                <a:tab pos="165100" algn="l"/>
              </a:tabLst>
            </a:pPr>
            <a:r>
              <a:rPr sz="1200" spc="-5" dirty="0">
                <a:latin typeface="Times New Roman"/>
                <a:cs typeface="Times New Roman"/>
              </a:rPr>
              <a:t>Головне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статистики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17"/>
              </a:rPr>
              <a:t>http://www.ukrstat.gov.ua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4771"/>
            <a:ext cx="9281795" cy="40620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06900" indent="-15303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4407535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АНОТАЦІЯ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Times New Roman"/>
              <a:buAutoNum type="arabicPeriod"/>
            </a:pPr>
            <a:endParaRPr sz="1100">
              <a:latin typeface="Times New Roman"/>
              <a:cs typeface="Times New Roman"/>
            </a:endParaRPr>
          </a:p>
          <a:p>
            <a:pPr marL="469900">
              <a:lnSpc>
                <a:spcPts val="1410"/>
              </a:lnSpc>
            </a:pPr>
            <a:r>
              <a:rPr sz="1200" spc="-5" dirty="0">
                <a:latin typeface="Times New Roman"/>
                <a:cs typeface="Times New Roman"/>
              </a:rPr>
              <a:t>Освітня компонента належить</a:t>
            </a:r>
            <a:r>
              <a:rPr sz="1200" dirty="0">
                <a:latin typeface="Times New Roman"/>
                <a:cs typeface="Times New Roman"/>
              </a:rPr>
              <a:t> до циклу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вибіркових.</a:t>
            </a:r>
            <a:endParaRPr sz="1200">
              <a:latin typeface="Times New Roman"/>
              <a:cs typeface="Times New Roman"/>
            </a:endParaRPr>
          </a:p>
          <a:p>
            <a:pPr marL="12700" marR="6350" indent="457200">
              <a:lnSpc>
                <a:spcPts val="1380"/>
              </a:lnSpc>
              <a:spcBef>
                <a:spcPts val="70"/>
              </a:spcBef>
            </a:pPr>
            <a:r>
              <a:rPr sz="1200" spc="-5" dirty="0">
                <a:latin typeface="Times New Roman"/>
                <a:cs typeface="Times New Roman"/>
              </a:rPr>
              <a:t>Предметом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вивчення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освітньої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компоненти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«Управління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фінансовою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санацією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підприємства»</a:t>
            </a:r>
            <a:r>
              <a:rPr sz="1200" dirty="0">
                <a:latin typeface="Times New Roman"/>
                <a:cs typeface="Times New Roman"/>
              </a:rPr>
              <a:t> є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вивчення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фінансово-економічних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відносин,</a:t>
            </a:r>
            <a:r>
              <a:rPr sz="1200" dirty="0">
                <a:latin typeface="Times New Roman"/>
                <a:cs typeface="Times New Roman"/>
              </a:rPr>
              <a:t> що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виникають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процесі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фінансової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санації,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реорганізації,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банкрутства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ліквідації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суб’єктів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господарювання.</a:t>
            </a:r>
            <a:endParaRPr sz="1200">
              <a:latin typeface="Times New Roman"/>
              <a:cs typeface="Times New Roman"/>
            </a:endParaRPr>
          </a:p>
          <a:p>
            <a:pPr marL="12700" marR="10795" indent="457200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Освітня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компонента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«Управління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фінансовою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санацією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підприємства»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органічно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пов’язана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із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сукупністю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інших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економічних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наук,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зокрема: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Економічна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теорія»,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«Мікроекономіка»,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«Облік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статистика»,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«Аудит»,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«Фінанси,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гроші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кредит»,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«Економіка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підприємства»,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15"/>
              </a:lnSpc>
            </a:pPr>
            <a:r>
              <a:rPr sz="1200" spc="-5" dirty="0">
                <a:latin typeface="Times New Roman"/>
                <a:cs typeface="Times New Roman"/>
              </a:rPr>
              <a:t>«Контролінг».</a:t>
            </a:r>
            <a:endParaRPr sz="1200">
              <a:latin typeface="Times New Roman"/>
              <a:cs typeface="Times New Roman"/>
            </a:endParaRPr>
          </a:p>
          <a:p>
            <a:pPr marL="12700" marR="8255" indent="449580">
              <a:lnSpc>
                <a:spcPts val="1380"/>
              </a:lnSpc>
              <a:spcBef>
                <a:spcPts val="65"/>
              </a:spcBef>
            </a:pPr>
            <a:r>
              <a:rPr sz="1200" spc="-5" dirty="0">
                <a:latin typeface="Times New Roman"/>
                <a:cs typeface="Times New Roman"/>
              </a:rPr>
              <a:t>Контроль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видами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діяльності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здобувачів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вищої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освіти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здійснюється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шляхом </a:t>
            </a:r>
            <a:r>
              <a:rPr sz="1200" spc="-5" dirty="0">
                <a:latin typeface="Times New Roman"/>
                <a:cs typeface="Times New Roman"/>
              </a:rPr>
              <a:t>поточного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оцінювання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знань,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періодичним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контролем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тестами </a:t>
            </a:r>
            <a:r>
              <a:rPr sz="1200" dirty="0">
                <a:latin typeface="Times New Roman"/>
                <a:cs typeface="Times New Roman"/>
              </a:rPr>
              <a:t>після </a:t>
            </a:r>
            <a:r>
              <a:rPr sz="1200" spc="-5" dirty="0">
                <a:latin typeface="Times New Roman"/>
                <a:cs typeface="Times New Roman"/>
              </a:rPr>
              <a:t>засвоєння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ними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окремо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другого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модуля.</a:t>
            </a:r>
            <a:endParaRPr sz="1200">
              <a:latin typeface="Times New Roman"/>
              <a:cs typeface="Times New Roman"/>
            </a:endParaRPr>
          </a:p>
          <a:p>
            <a:pPr marL="12700" marR="5080" indent="44958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результатами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суми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балів,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набраних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дві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(Модуль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1,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Модуль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2)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періодичні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контрольні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точки,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виставляється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підсумкова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оцінка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національною,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100-бальною шкалами</a:t>
            </a:r>
            <a:r>
              <a:rPr sz="1200" dirty="0">
                <a:latin typeface="Times New Roman"/>
                <a:cs typeface="Times New Roman"/>
              </a:rPr>
              <a:t> 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ECTS.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>
              <a:latin typeface="Times New Roman"/>
              <a:cs typeface="Times New Roman"/>
            </a:endParaRPr>
          </a:p>
          <a:p>
            <a:pPr marL="3021330" indent="-153035">
              <a:lnSpc>
                <a:spcPct val="100000"/>
              </a:lnSpc>
              <a:buAutoNum type="arabicPeriod" startAt="2"/>
              <a:tabLst>
                <a:tab pos="3021965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МЕТА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5" dirty="0">
                <a:latin typeface="Times New Roman"/>
                <a:cs typeface="Times New Roman"/>
              </a:rPr>
              <a:t> ЗАВДАННЯ ОСВІТНЬОЇ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КОМПОНЕНТИ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10160" indent="449580" algn="just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Метою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вивчення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освітньої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компоненти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«Управління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фінансовою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санацією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підприємства»</a:t>
            </a:r>
            <a:r>
              <a:rPr sz="1200" dirty="0">
                <a:latin typeface="Times New Roman"/>
                <a:cs typeface="Times New Roman"/>
              </a:rPr>
              <a:t> є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формування</a:t>
            </a:r>
            <a:r>
              <a:rPr sz="1200" dirty="0">
                <a:latin typeface="Times New Roman"/>
                <a:cs typeface="Times New Roman"/>
              </a:rPr>
              <a:t> у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здобувачів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системи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теоретичних</a:t>
            </a:r>
            <a:r>
              <a:rPr sz="1200" dirty="0">
                <a:latin typeface="Times New Roman"/>
                <a:cs typeface="Times New Roman"/>
              </a:rPr>
              <a:t> 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практичних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знань</a:t>
            </a:r>
            <a:r>
              <a:rPr sz="1200" dirty="0">
                <a:latin typeface="Times New Roman"/>
                <a:cs typeface="Times New Roman"/>
              </a:rPr>
              <a:t> з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питань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фінансовою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санацією,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реструктуризації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суб’єктів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господарювання,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фінансового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забезпечення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ліквідації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підприємств.</a:t>
            </a:r>
            <a:endParaRPr sz="1200">
              <a:latin typeface="Times New Roman"/>
              <a:cs typeface="Times New Roman"/>
            </a:endParaRPr>
          </a:p>
          <a:p>
            <a:pPr marL="12700" marR="5715" indent="457200" algn="just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Основними завданнями освітньої компоненти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«Управління фінансовою санацією підприємства» </a:t>
            </a:r>
            <a:r>
              <a:rPr sz="1200" dirty="0">
                <a:latin typeface="Times New Roman"/>
                <a:cs typeface="Times New Roman"/>
              </a:rPr>
              <a:t>є </a:t>
            </a:r>
            <a:r>
              <a:rPr sz="1200" spc="-5" dirty="0">
                <a:latin typeface="Times New Roman"/>
                <a:cs typeface="Times New Roman"/>
              </a:rPr>
              <a:t>набуття компетентностей </a:t>
            </a:r>
            <a:r>
              <a:rPr sz="1200" dirty="0">
                <a:latin typeface="Times New Roman"/>
                <a:cs typeface="Times New Roman"/>
              </a:rPr>
              <a:t>у </a:t>
            </a:r>
            <a:r>
              <a:rPr sz="1200" spc="-5" dirty="0">
                <a:latin typeface="Times New Roman"/>
                <a:cs typeface="Times New Roman"/>
              </a:rPr>
              <a:t>системі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2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санацією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підприємств: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економічного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змісту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порядку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проведення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фінансової</a:t>
            </a:r>
            <a:r>
              <a:rPr sz="1200" spc="2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санації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підприємств;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опанування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методичних</a:t>
            </a: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ts val="1380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підходів до </a:t>
            </a:r>
            <a:r>
              <a:rPr sz="1200" spc="-5" dirty="0">
                <a:latin typeface="Times New Roman"/>
                <a:cs typeface="Times New Roman"/>
              </a:rPr>
              <a:t>складання програми </a:t>
            </a:r>
            <a:r>
              <a:rPr sz="1200" dirty="0">
                <a:latin typeface="Times New Roman"/>
                <a:cs typeface="Times New Roman"/>
              </a:rPr>
              <a:t>й плану </a:t>
            </a:r>
            <a:r>
              <a:rPr sz="1200" spc="-5" dirty="0">
                <a:latin typeface="Times New Roman"/>
                <a:cs typeface="Times New Roman"/>
              </a:rPr>
              <a:t>санації, виявлення найбільш ефективних механізмів </a:t>
            </a:r>
            <a:r>
              <a:rPr sz="1200" dirty="0">
                <a:latin typeface="Times New Roman"/>
                <a:cs typeface="Times New Roman"/>
              </a:rPr>
              <a:t>її </a:t>
            </a:r>
            <a:r>
              <a:rPr sz="1200" spc="-5" dirty="0">
                <a:latin typeface="Times New Roman"/>
                <a:cs typeface="Times New Roman"/>
              </a:rPr>
              <a:t>здійснення; визначення </a:t>
            </a:r>
            <a:r>
              <a:rPr sz="1200" spc="5" dirty="0">
                <a:latin typeface="Times New Roman"/>
                <a:cs typeface="Times New Roman"/>
              </a:rPr>
              <a:t>найбільш </a:t>
            </a:r>
            <a:r>
              <a:rPr sz="1200" spc="-5" dirty="0">
                <a:latin typeface="Times New Roman"/>
                <a:cs typeface="Times New Roman"/>
              </a:rPr>
              <a:t>ефективних </a:t>
            </a:r>
            <a:r>
              <a:rPr sz="1200" dirty="0">
                <a:latin typeface="Times New Roman"/>
                <a:cs typeface="Times New Roman"/>
              </a:rPr>
              <a:t> форм та </a:t>
            </a:r>
            <a:r>
              <a:rPr sz="1200" spc="-5" dirty="0">
                <a:latin typeface="Times New Roman"/>
                <a:cs typeface="Times New Roman"/>
              </a:rPr>
              <a:t>механізмів проведення фінансового оздоровлення підприємства, умов фінансування </a:t>
            </a:r>
            <a:r>
              <a:rPr sz="1200" dirty="0">
                <a:latin typeface="Times New Roman"/>
                <a:cs typeface="Times New Roman"/>
              </a:rPr>
              <a:t>і форм </a:t>
            </a:r>
            <a:r>
              <a:rPr sz="1200" spc="-5" dirty="0">
                <a:latin typeface="Times New Roman"/>
                <a:cs typeface="Times New Roman"/>
              </a:rPr>
              <a:t>здійснення; формування </a:t>
            </a:r>
            <a:r>
              <a:rPr sz="1200" dirty="0">
                <a:latin typeface="Times New Roman"/>
                <a:cs typeface="Times New Roman"/>
              </a:rPr>
              <a:t>внутрішніх і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зовнішніх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джерел санації.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4892421"/>
            <a:ext cx="9280525" cy="178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4825" algn="just">
              <a:lnSpc>
                <a:spcPts val="1400"/>
              </a:lnSpc>
              <a:spcBef>
                <a:spcPts val="100"/>
              </a:spcBef>
            </a:pPr>
            <a:r>
              <a:rPr sz="1200" b="1" spc="-5" dirty="0">
                <a:latin typeface="Times New Roman"/>
                <a:cs typeface="Times New Roman"/>
              </a:rPr>
              <a:t>3.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ПЕРЕЛІК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КОМПЕТЕНТНОСТЕЙ,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ЯКІ НАБУВАЮТЬСЯ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ПІД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ЧАС</a:t>
            </a:r>
            <a:r>
              <a:rPr sz="1200" b="1" dirty="0">
                <a:latin typeface="Times New Roman"/>
                <a:cs typeface="Times New Roman"/>
              </a:rPr>
              <a:t> ОПАНУВАННЯ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ОСВІТНЬОЮ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КОМПОНЕНТОЮ</a:t>
            </a:r>
            <a:endParaRPr sz="1200">
              <a:latin typeface="Times New Roman"/>
              <a:cs typeface="Times New Roman"/>
            </a:endParaRPr>
          </a:p>
          <a:p>
            <a:pPr marL="12700" marR="5080" indent="541020" algn="just">
              <a:lnSpc>
                <a:spcPts val="1380"/>
              </a:lnSpc>
              <a:spcBef>
                <a:spcPts val="50"/>
              </a:spcBef>
              <a:buAutoNum type="arabicPeriod"/>
              <a:tabLst>
                <a:tab pos="912494" algn="l"/>
              </a:tabLst>
            </a:pPr>
            <a:r>
              <a:rPr sz="1200" spc="-5" dirty="0">
                <a:latin typeface="Times New Roman"/>
                <a:cs typeface="Times New Roman"/>
              </a:rPr>
              <a:t>Інтегральна </a:t>
            </a:r>
            <a:r>
              <a:rPr sz="1200" dirty="0">
                <a:latin typeface="Times New Roman"/>
                <a:cs typeface="Times New Roman"/>
              </a:rPr>
              <a:t>компетентність: </a:t>
            </a:r>
            <a:r>
              <a:rPr sz="1200" spc="-5" dirty="0">
                <a:latin typeface="Times New Roman"/>
                <a:cs typeface="Times New Roman"/>
              </a:rPr>
              <a:t>Здатність визначати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розв’язувати складні економічні задачі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проблеми, приймати відповідні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аналітичні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управлінські </a:t>
            </a:r>
            <a:r>
              <a:rPr sz="1200" dirty="0">
                <a:latin typeface="Times New Roman"/>
                <a:cs typeface="Times New Roman"/>
              </a:rPr>
              <a:t>рішення у </a:t>
            </a:r>
            <a:r>
              <a:rPr sz="1200" spc="-5" dirty="0">
                <a:latin typeface="Times New Roman"/>
                <a:cs typeface="Times New Roman"/>
              </a:rPr>
              <a:t>сфері економіки або </a:t>
            </a:r>
            <a:r>
              <a:rPr sz="1200" dirty="0">
                <a:latin typeface="Times New Roman"/>
                <a:cs typeface="Times New Roman"/>
              </a:rPr>
              <a:t>у процесі </a:t>
            </a:r>
            <a:r>
              <a:rPr sz="1200" spc="-5" dirty="0">
                <a:latin typeface="Times New Roman"/>
                <a:cs typeface="Times New Roman"/>
              </a:rPr>
              <a:t>навчання, </a:t>
            </a:r>
            <a:r>
              <a:rPr sz="1200" dirty="0">
                <a:latin typeface="Times New Roman"/>
                <a:cs typeface="Times New Roman"/>
              </a:rPr>
              <a:t>що </a:t>
            </a:r>
            <a:r>
              <a:rPr sz="1200" spc="-5" dirty="0">
                <a:latin typeface="Times New Roman"/>
                <a:cs typeface="Times New Roman"/>
              </a:rPr>
              <a:t>передбачає проведення досліджень та/або </a:t>
            </a:r>
            <a:r>
              <a:rPr sz="1200" dirty="0">
                <a:latin typeface="Times New Roman"/>
                <a:cs typeface="Times New Roman"/>
              </a:rPr>
              <a:t>здійснення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інновацій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5" dirty="0">
                <a:latin typeface="Times New Roman"/>
                <a:cs typeface="Times New Roman"/>
              </a:rPr>
              <a:t> невизначених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умов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5" dirty="0">
                <a:latin typeface="Times New Roman"/>
                <a:cs typeface="Times New Roman"/>
              </a:rPr>
              <a:t> вимог.</a:t>
            </a:r>
            <a:endParaRPr sz="1200">
              <a:latin typeface="Times New Roman"/>
              <a:cs typeface="Times New Roman"/>
            </a:endParaRPr>
          </a:p>
          <a:p>
            <a:pPr marL="911860" indent="-358775" algn="just">
              <a:lnSpc>
                <a:spcPts val="1315"/>
              </a:lnSpc>
              <a:buAutoNum type="arabicPeriod"/>
              <a:tabLst>
                <a:tab pos="912494" algn="l"/>
              </a:tabLst>
            </a:pPr>
            <a:r>
              <a:rPr sz="1200" spc="-5" dirty="0">
                <a:latin typeface="Times New Roman"/>
                <a:cs typeface="Times New Roman"/>
              </a:rPr>
              <a:t>Загальні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компетентності:</a:t>
            </a: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ЗК1.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 </a:t>
            </a:r>
            <a:r>
              <a:rPr sz="1200" spc="-5" dirty="0">
                <a:latin typeface="Times New Roman"/>
                <a:cs typeface="Times New Roman"/>
              </a:rPr>
              <a:t>генерувати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нові</a:t>
            </a:r>
            <a:r>
              <a:rPr sz="1200" spc="-5" dirty="0">
                <a:latin typeface="Times New Roman"/>
                <a:cs typeface="Times New Roman"/>
              </a:rPr>
              <a:t> ідеї (креативність).</a:t>
            </a: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ЗК3.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мотивувати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людей</a:t>
            </a:r>
            <a:r>
              <a:rPr sz="1200" dirty="0">
                <a:latin typeface="Times New Roman"/>
                <a:cs typeface="Times New Roman"/>
              </a:rPr>
              <a:t> та </a:t>
            </a:r>
            <a:r>
              <a:rPr sz="1200" spc="-5" dirty="0">
                <a:latin typeface="Times New Roman"/>
                <a:cs typeface="Times New Roman"/>
              </a:rPr>
              <a:t>рухатися</a:t>
            </a:r>
            <a:r>
              <a:rPr sz="1200" dirty="0">
                <a:latin typeface="Times New Roman"/>
                <a:cs typeface="Times New Roman"/>
              </a:rPr>
              <a:t> до </a:t>
            </a:r>
            <a:r>
              <a:rPr sz="1200" spc="-5" dirty="0">
                <a:latin typeface="Times New Roman"/>
                <a:cs typeface="Times New Roman"/>
              </a:rPr>
              <a:t>спільної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мети.</a:t>
            </a:r>
            <a:endParaRPr sz="1200">
              <a:latin typeface="Times New Roman"/>
              <a:cs typeface="Times New Roman"/>
            </a:endParaRPr>
          </a:p>
          <a:p>
            <a:pPr marL="469900" marR="5715">
              <a:lnSpc>
                <a:spcPts val="1380"/>
              </a:lnSpc>
              <a:spcBef>
                <a:spcPts val="70"/>
              </a:spcBef>
              <a:tabLst>
                <a:tab pos="1811020" algn="l"/>
                <a:tab pos="3159760" algn="l"/>
              </a:tabLst>
            </a:pPr>
            <a:r>
              <a:rPr sz="1200" dirty="0">
                <a:latin typeface="Times New Roman"/>
                <a:cs typeface="Times New Roman"/>
              </a:rPr>
              <a:t>ЗК4. Здатність	</a:t>
            </a:r>
            <a:r>
              <a:rPr sz="1200" spc="-5" dirty="0">
                <a:latin typeface="Times New Roman"/>
                <a:cs typeface="Times New Roman"/>
              </a:rPr>
              <a:t>спілкуватися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	</a:t>
            </a:r>
            <a:r>
              <a:rPr sz="1200" spc="-5" dirty="0">
                <a:latin typeface="Times New Roman"/>
                <a:cs typeface="Times New Roman"/>
              </a:rPr>
              <a:t>представниками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інших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професійних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груп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різного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рівня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(з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експертами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інших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галузей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знань/видів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економічної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діяльності).</a:t>
            </a: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ts val="1345"/>
              </a:lnSpc>
            </a:pPr>
            <a:r>
              <a:rPr sz="1200" dirty="0">
                <a:latin typeface="Times New Roman"/>
                <a:cs typeface="Times New Roman"/>
              </a:rPr>
              <a:t>ЗК5.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працювати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команді.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1723"/>
            <a:ext cx="9280525" cy="4244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>
              <a:lnSpc>
                <a:spcPts val="141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ЗК6.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 розробляти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управляти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проєктами.</a:t>
            </a:r>
            <a:endParaRPr sz="1200">
              <a:latin typeface="Times New Roman"/>
              <a:cs typeface="Times New Roman"/>
            </a:endParaRPr>
          </a:p>
          <a:p>
            <a:pPr marL="469900" marR="4780280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ЗК8. Здатність </a:t>
            </a:r>
            <a:r>
              <a:rPr sz="1200" spc="-5" dirty="0">
                <a:latin typeface="Times New Roman"/>
                <a:cs typeface="Times New Roman"/>
              </a:rPr>
              <a:t>проводити дослідження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відповідному </a:t>
            </a:r>
            <a:r>
              <a:rPr sz="1200" dirty="0">
                <a:latin typeface="Times New Roman"/>
                <a:cs typeface="Times New Roman"/>
              </a:rPr>
              <a:t>рівні.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Спеціальні компетентності:</a:t>
            </a:r>
            <a:endParaRPr sz="1200">
              <a:latin typeface="Times New Roman"/>
              <a:cs typeface="Times New Roman"/>
            </a:endParaRPr>
          </a:p>
          <a:p>
            <a:pPr marL="241300" marR="10795" indent="220979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СК1.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Здатність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застосовувати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науковий,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аналітичний,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методичний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інструментарій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обґрунтування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стратегії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суб’єктів</a:t>
            </a:r>
            <a:r>
              <a:rPr sz="1200" dirty="0">
                <a:latin typeface="Times New Roman"/>
                <a:cs typeface="Times New Roman"/>
              </a:rPr>
              <a:t> та </a:t>
            </a:r>
            <a:r>
              <a:rPr sz="1200" spc="-5" dirty="0">
                <a:latin typeface="Times New Roman"/>
                <a:cs typeface="Times New Roman"/>
              </a:rPr>
              <a:t>пов’язаних </a:t>
            </a:r>
            <a:r>
              <a:rPr sz="1200" dirty="0">
                <a:latin typeface="Times New Roman"/>
                <a:cs typeface="Times New Roman"/>
              </a:rPr>
              <a:t>з цим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управлінських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рішень.</a:t>
            </a:r>
            <a:endParaRPr sz="1200">
              <a:latin typeface="Times New Roman"/>
              <a:cs typeface="Times New Roman"/>
            </a:endParaRPr>
          </a:p>
          <a:p>
            <a:pPr marL="241300" marR="5080" indent="220979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СК4.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використовувати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сучасні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інформаційні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технології,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методи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прийоми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дослідження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економічних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соціальних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процесів,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адекватні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встановленим потребам дослідження.</a:t>
            </a:r>
            <a:endParaRPr sz="1200">
              <a:latin typeface="Times New Roman"/>
              <a:cs typeface="Times New Roman"/>
            </a:endParaRPr>
          </a:p>
          <a:p>
            <a:pPr marL="241300" marR="12065" indent="220979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СК7.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обґрунтовувати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управлінські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рішення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щодо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ефективного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суб’єктів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господарювання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кадрової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політики.</a:t>
            </a:r>
            <a:endParaRPr sz="1200">
              <a:latin typeface="Times New Roman"/>
              <a:cs typeface="Times New Roman"/>
            </a:endParaRPr>
          </a:p>
          <a:p>
            <a:pPr marL="462280">
              <a:lnSpc>
                <a:spcPts val="1325"/>
              </a:lnSpc>
            </a:pPr>
            <a:r>
              <a:rPr sz="1200" dirty="0">
                <a:latin typeface="Times New Roman"/>
                <a:cs typeface="Times New Roman"/>
              </a:rPr>
              <a:t>СК9.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 </a:t>
            </a:r>
            <a:r>
              <a:rPr sz="1200" spc="-5" dirty="0">
                <a:latin typeface="Times New Roman"/>
                <a:cs typeface="Times New Roman"/>
              </a:rPr>
              <a:t>застосовувати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науковий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підхід до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формування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виконання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проєктів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соціально-економічній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сфері.</a:t>
            </a:r>
            <a:endParaRPr sz="1200">
              <a:latin typeface="Times New Roman"/>
              <a:cs typeface="Times New Roman"/>
            </a:endParaRPr>
          </a:p>
          <a:p>
            <a:pPr marL="3882390" indent="-229235">
              <a:lnSpc>
                <a:spcPts val="1380"/>
              </a:lnSpc>
              <a:buAutoNum type="arabicPeriod" startAt="4"/>
              <a:tabLst>
                <a:tab pos="3883025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РЕЗУЛЬТАТИ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НАВЧАННЯ</a:t>
            </a:r>
            <a:endParaRPr sz="1200">
              <a:latin typeface="Times New Roman"/>
              <a:cs typeface="Times New Roman"/>
            </a:endParaRPr>
          </a:p>
          <a:p>
            <a:pPr marL="462280">
              <a:lnSpc>
                <a:spcPts val="1375"/>
              </a:lnSpc>
            </a:pPr>
            <a:r>
              <a:rPr sz="1200" spc="-5" dirty="0">
                <a:latin typeface="Times New Roman"/>
                <a:cs typeface="Times New Roman"/>
              </a:rPr>
              <a:t>РН6.Оцінювати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результати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власної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роботи,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демонструвати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лідерські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навички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уміння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управляти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персоналом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працювати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команді.</a:t>
            </a:r>
            <a:endParaRPr sz="1200">
              <a:latin typeface="Times New Roman"/>
              <a:cs typeface="Times New Roman"/>
            </a:endParaRPr>
          </a:p>
          <a:p>
            <a:pPr marL="12700" marR="10160" indent="449580">
              <a:lnSpc>
                <a:spcPts val="1380"/>
              </a:lnSpc>
              <a:spcBef>
                <a:spcPts val="75"/>
              </a:spcBef>
            </a:pPr>
            <a:r>
              <a:rPr sz="1200" spc="-5" dirty="0">
                <a:latin typeface="Times New Roman"/>
                <a:cs typeface="Times New Roman"/>
              </a:rPr>
              <a:t>РН8.Збирати,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обробляти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аналізувати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статистичні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дані,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науково-аналітичні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матеріали,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необхідні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вирішення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комплексних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економічних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завдань.</a:t>
            </a:r>
            <a:endParaRPr sz="1200">
              <a:latin typeface="Times New Roman"/>
              <a:cs typeface="Times New Roman"/>
            </a:endParaRPr>
          </a:p>
          <a:p>
            <a:pPr marL="12700" marR="12700" indent="449580">
              <a:lnSpc>
                <a:spcPts val="1370"/>
              </a:lnSpc>
              <a:spcBef>
                <a:spcPts val="20"/>
              </a:spcBef>
            </a:pPr>
            <a:r>
              <a:rPr sz="1200" spc="-5" dirty="0">
                <a:latin typeface="Times New Roman"/>
                <a:cs typeface="Times New Roman"/>
              </a:rPr>
              <a:t>РН9.Приймати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ефективні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рішення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невизначених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умов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вимог,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потребують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застосування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нових</a:t>
            </a:r>
            <a:r>
              <a:rPr sz="1200" spc="2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підходів,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методів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інструментарію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досліджень.</a:t>
            </a:r>
            <a:endParaRPr sz="1200">
              <a:latin typeface="Times New Roman"/>
              <a:cs typeface="Times New Roman"/>
            </a:endParaRPr>
          </a:p>
          <a:p>
            <a:pPr marL="12700" marR="10795" indent="449580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РН11.Визначати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критично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оцінювати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стан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тенденції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соціально-економічного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розвитку,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формувати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аналізувати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моделі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систем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процесів.</a:t>
            </a:r>
            <a:endParaRPr sz="1200">
              <a:latin typeface="Times New Roman"/>
              <a:cs typeface="Times New Roman"/>
            </a:endParaRPr>
          </a:p>
          <a:p>
            <a:pPr marL="12700" marR="10160" indent="449580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РН12.Обґрунтовувати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управлінські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рішення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щодо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ефективного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розвитку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суб’єктів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господарювання,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враховуючи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цілі,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ресурси,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обмеження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ризики.</a:t>
            </a:r>
            <a:endParaRPr sz="1200">
              <a:latin typeface="Times New Roman"/>
              <a:cs typeface="Times New Roman"/>
            </a:endParaRPr>
          </a:p>
          <a:p>
            <a:pPr marL="462280">
              <a:lnSpc>
                <a:spcPts val="1320"/>
              </a:lnSpc>
            </a:pPr>
            <a:r>
              <a:rPr sz="1200" spc="-5" dirty="0">
                <a:latin typeface="Times New Roman"/>
                <a:cs typeface="Times New Roman"/>
              </a:rPr>
              <a:t>РН13.Оцінювати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можливі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ризики,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наслідки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управлінських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рішень.</a:t>
            </a:r>
            <a:endParaRPr sz="1200">
              <a:latin typeface="Times New Roman"/>
              <a:cs typeface="Times New Roman"/>
            </a:endParaRPr>
          </a:p>
          <a:p>
            <a:pPr marL="12700" marR="6350" indent="449580">
              <a:lnSpc>
                <a:spcPts val="1380"/>
              </a:lnSpc>
              <a:spcBef>
                <a:spcPts val="60"/>
              </a:spcBef>
            </a:pPr>
            <a:r>
              <a:rPr sz="1200" spc="-5" dirty="0">
                <a:latin typeface="Times New Roman"/>
                <a:cs typeface="Times New Roman"/>
              </a:rPr>
              <a:t>РН15.Організовувати</a:t>
            </a:r>
            <a:r>
              <a:rPr sz="1200" dirty="0">
                <a:latin typeface="Times New Roman"/>
                <a:cs typeface="Times New Roman"/>
              </a:rPr>
              <a:t> розробку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реалізацію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соціально-економічних</a:t>
            </a:r>
            <a:r>
              <a:rPr sz="1200" dirty="0">
                <a:latin typeface="Times New Roman"/>
                <a:cs typeface="Times New Roman"/>
              </a:rPr>
              <a:t> проєктів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із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врахуванням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інформаційного,</a:t>
            </a:r>
            <a:r>
              <a:rPr sz="1200" dirty="0">
                <a:latin typeface="Times New Roman"/>
                <a:cs typeface="Times New Roman"/>
              </a:rPr>
              <a:t> методичного,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матеріального,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фінансового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кадрового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забезпечення.</a:t>
            </a:r>
            <a:endParaRPr sz="1200">
              <a:latin typeface="Times New Roman"/>
              <a:cs typeface="Times New Roman"/>
            </a:endParaRPr>
          </a:p>
          <a:p>
            <a:pPr marL="4159885" indent="-153035">
              <a:lnSpc>
                <a:spcPts val="1370"/>
              </a:lnSpc>
              <a:buAutoNum type="arabicPeriod" startAt="5"/>
              <a:tabLst>
                <a:tab pos="4160520" algn="l"/>
              </a:tabLst>
            </a:pPr>
            <a:r>
              <a:rPr sz="1200" b="1" dirty="0">
                <a:latin typeface="Times New Roman"/>
                <a:cs typeface="Times New Roman"/>
              </a:rPr>
              <a:t>ОБСЯГ</a:t>
            </a:r>
            <a:r>
              <a:rPr sz="1200" b="1" spc="-3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КУРСУ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41832" y="4743576"/>
          <a:ext cx="8917305" cy="6309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8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5468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Вид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практичні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робота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годин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76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156512" y="5537454"/>
            <a:ext cx="8829675" cy="1257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13995" algn="ctr">
              <a:lnSpc>
                <a:spcPts val="14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6.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ПОЛІТИКИ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КУРСУ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70"/>
              </a:lnSpc>
            </a:pPr>
            <a:r>
              <a:rPr sz="1200" spc="-5" dirty="0">
                <a:latin typeface="Times New Roman"/>
                <a:cs typeface="Times New Roman"/>
              </a:rPr>
              <a:t>Політика академічної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поведінки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етики:</a:t>
            </a:r>
            <a:endParaRPr sz="1200">
              <a:latin typeface="Times New Roman"/>
              <a:cs typeface="Times New Roman"/>
            </a:endParaRPr>
          </a:p>
          <a:p>
            <a:pPr marL="193675" indent="-181610">
              <a:lnSpc>
                <a:spcPts val="1380"/>
              </a:lnSpc>
              <a:buFont typeface="Wingdings"/>
              <a:buChar char=""/>
              <a:tabLst>
                <a:tab pos="194310" algn="l"/>
              </a:tabLst>
            </a:pPr>
            <a:r>
              <a:rPr sz="1200" spc="-5" dirty="0">
                <a:latin typeface="Times New Roman"/>
                <a:cs typeface="Times New Roman"/>
              </a:rPr>
              <a:t>Не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пропускати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 </a:t>
            </a:r>
            <a:r>
              <a:rPr sz="1200" spc="-5" dirty="0">
                <a:latin typeface="Times New Roman"/>
                <a:cs typeface="Times New Roman"/>
              </a:rPr>
              <a:t>запізнюватися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заняття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5" dirty="0">
                <a:latin typeface="Times New Roman"/>
                <a:cs typeface="Times New Roman"/>
              </a:rPr>
              <a:t> розкладом;</a:t>
            </a:r>
            <a:endParaRPr sz="1200">
              <a:latin typeface="Times New Roman"/>
              <a:cs typeface="Times New Roman"/>
            </a:endParaRPr>
          </a:p>
          <a:p>
            <a:pPr marL="193675" indent="-181610">
              <a:lnSpc>
                <a:spcPts val="1380"/>
              </a:lnSpc>
              <a:buFont typeface="Wingdings"/>
              <a:buChar char=""/>
              <a:tabLst>
                <a:tab pos="194310" algn="l"/>
              </a:tabLst>
            </a:pPr>
            <a:r>
              <a:rPr sz="1200" spc="-5" dirty="0">
                <a:latin typeface="Times New Roman"/>
                <a:cs typeface="Times New Roman"/>
              </a:rPr>
              <a:t>Вчасно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виконувати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семінарів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питань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самостійної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роботи;</a:t>
            </a:r>
            <a:endParaRPr sz="1200">
              <a:latin typeface="Times New Roman"/>
              <a:cs typeface="Times New Roman"/>
            </a:endParaRPr>
          </a:p>
          <a:p>
            <a:pPr marL="193675" indent="-181610">
              <a:lnSpc>
                <a:spcPts val="1380"/>
              </a:lnSpc>
              <a:buFont typeface="Wingdings"/>
              <a:buChar char=""/>
              <a:tabLst>
                <a:tab pos="194310" algn="l"/>
              </a:tabLst>
            </a:pPr>
            <a:r>
              <a:rPr sz="1200" spc="-5" dirty="0">
                <a:latin typeface="Times New Roman"/>
                <a:cs typeface="Times New Roman"/>
              </a:rPr>
              <a:t>Вчасно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самостійно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виконувати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контрольно-модульні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завдання;</a:t>
            </a:r>
            <a:endParaRPr sz="1200">
              <a:latin typeface="Times New Roman"/>
              <a:cs typeface="Times New Roman"/>
            </a:endParaRPr>
          </a:p>
          <a:p>
            <a:pPr marL="193675" marR="5080" indent="-181610">
              <a:lnSpc>
                <a:spcPts val="1380"/>
              </a:lnSpc>
              <a:spcBef>
                <a:spcPts val="65"/>
              </a:spcBef>
              <a:buFont typeface="Wingdings"/>
              <a:buChar char=""/>
              <a:tabLst>
                <a:tab pos="194310" algn="l"/>
              </a:tabLst>
            </a:pPr>
            <a:r>
              <a:rPr sz="1200" spc="-5" dirty="0">
                <a:latin typeface="Times New Roman"/>
                <a:cs typeface="Times New Roman"/>
              </a:rPr>
              <a:t>Під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час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роботи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над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завданнями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допустимо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порушення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академічної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доброчесності: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використанні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інтернет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ресурсів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інших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джерел інформації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студент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повинен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вказати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джерело, використане</a:t>
            </a:r>
            <a:r>
              <a:rPr sz="1200" dirty="0">
                <a:latin typeface="Times New Roman"/>
                <a:cs typeface="Times New Roman"/>
              </a:rPr>
              <a:t> під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час виконання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завдання.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46346" y="685545"/>
            <a:ext cx="2753995" cy="383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1334">
              <a:lnSpc>
                <a:spcPts val="141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СТРУКТУРА</a:t>
            </a:r>
            <a:r>
              <a:rPr sz="1200" b="1" spc="-3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КУРСУ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sz="1200" b="1" dirty="0">
                <a:latin typeface="Times New Roman"/>
                <a:cs typeface="Times New Roman"/>
              </a:rPr>
              <a:t>7.1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СТРУКТУРА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КУРСУ (ЗАГАЛЬНА)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01980" y="1236218"/>
          <a:ext cx="9497059" cy="54934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0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9203">
                <a:tc>
                  <a:txBody>
                    <a:bodyPr/>
                    <a:lstStyle/>
                    <a:p>
                      <a:pPr marL="200660" marR="55244" indent="-13716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Кіль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ь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годин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459740" marR="73025" indent="-37846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Форма діяльності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(заняття,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кількість годин)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Література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65735" marR="156210" indent="7302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Вага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оці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Термін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виконання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520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300" b="1" spc="-5" dirty="0">
                          <a:latin typeface="Times New Roman"/>
                          <a:cs typeface="Times New Roman"/>
                        </a:rPr>
                        <a:t>БЛОК</a:t>
                      </a:r>
                      <a:r>
                        <a:rPr sz="1300" b="1" dirty="0">
                          <a:latin typeface="Times New Roman"/>
                          <a:cs typeface="Times New Roman"/>
                        </a:rPr>
                        <a:t> 1.</a:t>
                      </a:r>
                      <a:r>
                        <a:rPr sz="13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b="1" spc="-5" dirty="0">
                          <a:latin typeface="Times New Roman"/>
                          <a:cs typeface="Times New Roman"/>
                        </a:rPr>
                        <a:t>ОСНОВИ</a:t>
                      </a:r>
                      <a:r>
                        <a:rPr sz="13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b="1" spc="-5" dirty="0"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13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b="1" spc="-5" dirty="0">
                          <a:latin typeface="Times New Roman"/>
                          <a:cs typeface="Times New Roman"/>
                        </a:rPr>
                        <a:t>САНАЦІЇ</a:t>
                      </a:r>
                      <a:r>
                        <a:rPr sz="13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b="1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539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4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315595" algn="r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391160">
                        <a:lnSpc>
                          <a:spcPts val="1260"/>
                        </a:lnSpc>
                        <a:spcBef>
                          <a:spcPts val="74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1.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Основи фінансової санації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 marR="116839" indent="-635" algn="ctr">
                        <a:lnSpc>
                          <a:spcPct val="95800"/>
                        </a:lnSpc>
                        <a:spcBef>
                          <a:spcPts val="82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47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 marR="97790" indent="-1905" algn="ctr">
                        <a:lnSpc>
                          <a:spcPct val="95800"/>
                        </a:lnSpc>
                        <a:spcBef>
                          <a:spcPts val="475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езе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нт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ію, 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603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3340" algn="just">
                        <a:lnSpc>
                          <a:spcPct val="95800"/>
                        </a:lnSpc>
                        <a:spcBef>
                          <a:spcPts val="82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(перший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47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5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353695" algn="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2.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Санаційний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контролінг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 marR="116839" indent="-635" algn="ctr">
                        <a:lnSpc>
                          <a:spcPct val="95800"/>
                        </a:lnSpc>
                        <a:spcBef>
                          <a:spcPts val="81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35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 marR="97790" indent="-1905" algn="ctr">
                        <a:lnSpc>
                          <a:spcPts val="1150"/>
                        </a:lnSpc>
                        <a:spcBef>
                          <a:spcPts val="495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езе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нт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ію, 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3340" algn="just">
                        <a:lnSpc>
                          <a:spcPct val="95800"/>
                        </a:lnSpc>
                        <a:spcBef>
                          <a:spcPts val="81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(перший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35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43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315595" algn="r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566420">
                        <a:lnSpc>
                          <a:spcPts val="1270"/>
                        </a:lnSpc>
                        <a:spcBef>
                          <a:spcPts val="73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3.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Оцінювання санаційної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спроможності підприємства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ct val="109200"/>
                        </a:lnSpc>
                        <a:spcBef>
                          <a:spcPts val="1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95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 marR="116839" indent="-635" algn="ctr">
                        <a:lnSpc>
                          <a:spcPct val="95800"/>
                        </a:lnSpc>
                        <a:spcBef>
                          <a:spcPts val="83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 marR="97790" indent="-1905" algn="ctr">
                        <a:lnSpc>
                          <a:spcPct val="95800"/>
                        </a:lnSpc>
                        <a:spcBef>
                          <a:spcPts val="475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езе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нт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ію, 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603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3340" algn="just">
                        <a:lnSpc>
                          <a:spcPct val="95800"/>
                        </a:lnSpc>
                        <a:spcBef>
                          <a:spcPts val="83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(перший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41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315595" algn="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53975">
                        <a:lnSpc>
                          <a:spcPts val="1260"/>
                        </a:lnSpc>
                        <a:spcBef>
                          <a:spcPts val="74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1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1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Складання</a:t>
                      </a:r>
                      <a:r>
                        <a:rPr sz="11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узгодження</a:t>
                      </a:r>
                      <a:r>
                        <a:rPr sz="11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плану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санації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 marR="116839" indent="-635" algn="ctr">
                        <a:lnSpc>
                          <a:spcPct val="96100"/>
                        </a:lnSpc>
                        <a:spcBef>
                          <a:spcPts val="81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28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 marR="97790" indent="-1905" algn="ctr">
                        <a:lnSpc>
                          <a:spcPct val="95700"/>
                        </a:lnSpc>
                        <a:spcBef>
                          <a:spcPts val="480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езе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нт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ію, 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09855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 першого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аль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ног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стру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(перший періодичний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29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315595" algn="r">
                        <a:lnSpc>
                          <a:spcPct val="100000"/>
                        </a:lnSpc>
                        <a:spcBef>
                          <a:spcPts val="108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5.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Досудова санація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ct val="11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162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 marR="116839" indent="-635" algn="ctr">
                        <a:lnSpc>
                          <a:spcPct val="95800"/>
                        </a:lnSpc>
                        <a:spcBef>
                          <a:spcPts val="81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35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 marR="97790" indent="-1905" algn="ctr">
                        <a:lnSpc>
                          <a:spcPts val="1150"/>
                        </a:lnSpc>
                        <a:spcBef>
                          <a:spcPts val="500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езе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нт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ію, 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635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108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09855">
                        <a:lnSpc>
                          <a:spcPct val="96100"/>
                        </a:lnSpc>
                        <a:spcBef>
                          <a:spcPts val="46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 першого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аль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ног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стру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(перший періодичний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R="353695" algn="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54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6.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Санація підприємств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Скласти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54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39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01980" y="359664"/>
          <a:ext cx="9497059" cy="62374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0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159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судовому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порядку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49554">
                        <a:lnSpc>
                          <a:spcPct val="110000"/>
                        </a:lnSpc>
                        <a:spcBef>
                          <a:spcPts val="27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(8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 marR="116839" indent="635" algn="ctr">
                        <a:lnSpc>
                          <a:spcPct val="96000"/>
                        </a:lnSpc>
                        <a:spcBef>
                          <a:spcPts val="47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3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презентацію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09855" algn="just">
                        <a:lnSpc>
                          <a:spcPct val="96000"/>
                        </a:lnSpc>
                        <a:spcBef>
                          <a:spcPts val="47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аль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ног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стру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(перший періодичний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3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151">
                <a:tc gridSpan="7">
                  <a:txBody>
                    <a:bodyPr/>
                    <a:lstStyle/>
                    <a:p>
                      <a:pPr marL="30480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БЛОК</a:t>
                      </a:r>
                      <a:r>
                        <a:rPr sz="14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4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ФІАНСУВАННЯ,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РЕСТРУКТУРИЗАЦІЯ</a:t>
                      </a:r>
                      <a:r>
                        <a:rPr sz="14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ТА ДЕРЖАВНА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ПІДТРИМКА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САНАЦІЇ</a:t>
                      </a:r>
                      <a:r>
                        <a:rPr sz="14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117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1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315595" algn="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687070">
                        <a:lnSpc>
                          <a:spcPts val="1260"/>
                        </a:lnSpc>
                        <a:spcBef>
                          <a:spcPts val="74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7.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Фінансування санації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 marR="116839" indent="-635" algn="ctr">
                        <a:lnSpc>
                          <a:spcPct val="96100"/>
                        </a:lnSpc>
                        <a:spcBef>
                          <a:spcPts val="81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28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 marR="97790" indent="-1905" algn="ctr">
                        <a:lnSpc>
                          <a:spcPct val="95700"/>
                        </a:lnSpc>
                        <a:spcBef>
                          <a:spcPts val="480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езе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нт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ію, 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3340" algn="just">
                        <a:lnSpc>
                          <a:spcPct val="96100"/>
                        </a:lnSpc>
                        <a:spcBef>
                          <a:spcPts val="81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28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61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R="315595" algn="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 marR="334010">
                        <a:lnSpc>
                          <a:spcPts val="1380"/>
                        </a:lnSpc>
                        <a:spcBef>
                          <a:spcPts val="785"/>
                        </a:spcBef>
                      </a:pPr>
                      <a:r>
                        <a:rPr sz="1200" spc="-5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200" spc="5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Внутрішні джерела </a:t>
                      </a:r>
                      <a:r>
                        <a:rPr sz="1200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1200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санації</a:t>
                      </a:r>
                      <a:r>
                        <a:rPr sz="1200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ct val="11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24460" marR="116839" indent="-635" algn="ctr">
                        <a:lnSpc>
                          <a:spcPct val="9580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60960" indent="-1905" algn="ctr">
                        <a:lnSpc>
                          <a:spcPct val="95900"/>
                        </a:lnSpc>
                        <a:spcBef>
                          <a:spcPts val="47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през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ента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ю,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тестові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96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3500" marR="53340" algn="just">
                        <a:lnSpc>
                          <a:spcPct val="9580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43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315595" algn="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18440">
                        <a:lnSpc>
                          <a:spcPts val="1260"/>
                        </a:lnSpc>
                        <a:spcBef>
                          <a:spcPts val="74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9.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Зовнішні джерела фінансової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санації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ct val="109200"/>
                        </a:lnSpc>
                        <a:spcBef>
                          <a:spcPts val="1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95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 marR="116839" indent="-635" algn="ctr">
                        <a:lnSpc>
                          <a:spcPct val="95800"/>
                        </a:lnSpc>
                        <a:spcBef>
                          <a:spcPts val="82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47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 marR="97790" indent="-1905" algn="ctr">
                        <a:lnSpc>
                          <a:spcPct val="95700"/>
                        </a:lnSpc>
                        <a:spcBef>
                          <a:spcPts val="480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езе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нт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ію, 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3340" algn="just">
                        <a:lnSpc>
                          <a:spcPct val="95800"/>
                        </a:lnSpc>
                        <a:spcBef>
                          <a:spcPts val="82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47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25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315595" algn="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859790">
                        <a:lnSpc>
                          <a:spcPts val="1260"/>
                        </a:lnSpc>
                        <a:spcBef>
                          <a:spcPts val="74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10.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Реструктуризація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 marR="116839" indent="-635" algn="ctr">
                        <a:lnSpc>
                          <a:spcPct val="95800"/>
                        </a:lnSpc>
                        <a:spcBef>
                          <a:spcPts val="81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35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 marR="97790" indent="-1905" algn="ctr">
                        <a:lnSpc>
                          <a:spcPct val="95800"/>
                        </a:lnSpc>
                        <a:spcBef>
                          <a:spcPts val="475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езе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нт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ію, 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603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3340" algn="just">
                        <a:lnSpc>
                          <a:spcPct val="95800"/>
                        </a:lnSpc>
                        <a:spcBef>
                          <a:spcPts val="81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35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44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353695" algn="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63500" marR="523875">
                        <a:lnSpc>
                          <a:spcPct val="956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11. Методи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державного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фінансування підтримки санації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102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ct val="10940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9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 marR="116839" indent="-635" algn="ctr">
                        <a:lnSpc>
                          <a:spcPct val="95800"/>
                        </a:lnSpc>
                        <a:spcBef>
                          <a:spcPts val="82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47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 marR="97790" indent="-1905" algn="ctr">
                        <a:lnSpc>
                          <a:spcPct val="95800"/>
                        </a:lnSpc>
                        <a:spcBef>
                          <a:spcPts val="475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езе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нт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ію, 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603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3340" algn="just">
                        <a:lnSpc>
                          <a:spcPct val="95800"/>
                        </a:lnSpc>
                        <a:spcBef>
                          <a:spcPts val="82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47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7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353695" algn="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3500" marR="274320">
                        <a:lnSpc>
                          <a:spcPct val="9590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12.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Економіко-правові аспекти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санації, банкрутства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ліквідації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ts val="1600"/>
                        </a:lnSpc>
                        <a:spcBef>
                          <a:spcPts val="6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(8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17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 marR="116839" indent="-635" algn="ctr">
                        <a:lnSpc>
                          <a:spcPct val="957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88265" marR="78105" indent="123189">
                        <a:lnSpc>
                          <a:spcPts val="12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Скласти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през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ента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ю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3340" algn="just">
                        <a:lnSpc>
                          <a:spcPct val="957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25366" y="860806"/>
            <a:ext cx="30448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2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СХЕМА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КУРСУ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(ЛЕКЦІЙНИЙ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БЛОК)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47700" y="1236218"/>
          <a:ext cx="9432290" cy="55041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98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1355"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2396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фінансової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санації 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indent="-229235">
                        <a:lnSpc>
                          <a:spcPts val="1325"/>
                        </a:lnSpc>
                        <a:buAutoNum type="arabicPeriod"/>
                        <a:tabLst>
                          <a:tab pos="2971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криза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7180" indent="-229235">
                        <a:lnSpc>
                          <a:spcPts val="1380"/>
                        </a:lnSpc>
                        <a:buAutoNum type="arabicPeriod"/>
                        <a:tabLst>
                          <a:tab pos="2971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Економічна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санації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необхідність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її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проведення.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7180" indent="-229235">
                        <a:lnSpc>
                          <a:spcPts val="1375"/>
                        </a:lnSpc>
                        <a:buAutoNum type="arabicPeriod"/>
                        <a:tabLst>
                          <a:tab pos="2971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Порядок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прийняття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рішення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про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санацію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7180" indent="-229235">
                        <a:lnSpc>
                          <a:spcPts val="1375"/>
                        </a:lnSpc>
                        <a:buAutoNum type="arabicPeriod"/>
                        <a:tabLst>
                          <a:tab pos="2971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менеджменту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7180" indent="-229235">
                        <a:lnSpc>
                          <a:spcPts val="1395"/>
                        </a:lnSpc>
                        <a:buAutoNum type="arabicPeriod"/>
                        <a:tabLst>
                          <a:tab pos="2971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Класична модель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781">
                <a:tc>
                  <a:txBody>
                    <a:bodyPr/>
                    <a:lstStyle/>
                    <a:p>
                      <a:pPr marL="68580">
                        <a:lnSpc>
                          <a:spcPts val="136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Санаційний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контролінг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9079" indent="-191135">
                        <a:lnSpc>
                          <a:spcPts val="1330"/>
                        </a:lnSpc>
                        <a:buAutoNum type="arabicPeriod"/>
                        <a:tabLst>
                          <a:tab pos="259079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Сутність,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функції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контролінгу.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9079" indent="-191135">
                        <a:lnSpc>
                          <a:spcPts val="1380"/>
                        </a:lnSpc>
                        <a:buAutoNum type="arabicPeriod"/>
                        <a:tabLst>
                          <a:tab pos="259079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раннього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попередження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реагування.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Прогнозування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банкрутства.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9079" indent="-191135">
                        <a:lnSpc>
                          <a:spcPts val="1395"/>
                        </a:lnSpc>
                        <a:buAutoNum type="arabicPeriod"/>
                        <a:tabLst>
                          <a:tab pos="259079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контролінгу.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615">
                <a:tc>
                  <a:txBody>
                    <a:bodyPr/>
                    <a:lstStyle/>
                    <a:p>
                      <a:pPr marL="68580" marR="42481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Оцінювання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санаційної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спроможності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840" indent="-175895">
                        <a:lnSpc>
                          <a:spcPts val="1210"/>
                        </a:lnSpc>
                        <a:buAutoNum type="arabicPeriod"/>
                        <a:tabLst>
                          <a:tab pos="243840" algn="l"/>
                        </a:tabLst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Санаційна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спроможність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43840" indent="-175895">
                        <a:lnSpc>
                          <a:spcPts val="1290"/>
                        </a:lnSpc>
                        <a:buAutoNum type="arabicPeriod"/>
                        <a:tabLst>
                          <a:tab pos="243840" algn="l"/>
                        </a:tabLst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Вивчення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санаційної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концепції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збір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необхідної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інформації.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615">
                <a:tc>
                  <a:txBody>
                    <a:bodyPr/>
                    <a:lstStyle/>
                    <a:p>
                      <a:pPr marL="68580" marR="16637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узгодження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плану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фінансової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санації 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8605" indent="-201295">
                        <a:lnSpc>
                          <a:spcPts val="1315"/>
                        </a:lnSpc>
                        <a:buAutoNum type="arabicPeriod"/>
                        <a:tabLst>
                          <a:tab pos="269240" algn="l"/>
                        </a:tabLst>
                      </a:pPr>
                      <a:r>
                        <a:rPr sz="1200" spc="15" dirty="0">
                          <a:latin typeface="Times New Roman"/>
                          <a:cs typeface="Times New Roman"/>
                        </a:rPr>
                        <a:t>Розробка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плану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санації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досудовому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порядку.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70510" indent="-203200">
                        <a:lnSpc>
                          <a:spcPts val="1395"/>
                        </a:lnSpc>
                        <a:buAutoNum type="arabicPeriod"/>
                        <a:tabLst>
                          <a:tab pos="271145" algn="l"/>
                        </a:tabLst>
                      </a:pPr>
                      <a:r>
                        <a:rPr sz="1200" spc="5" dirty="0">
                          <a:latin typeface="Times New Roman"/>
                          <a:cs typeface="Times New Roman"/>
                        </a:rPr>
                        <a:t>План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санації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рамках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провадження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справи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про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банкрутство.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6616">
                <a:tc>
                  <a:txBody>
                    <a:bodyPr/>
                    <a:lstStyle/>
                    <a:p>
                      <a:pPr marL="68580">
                        <a:lnSpc>
                          <a:spcPts val="134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Досудова санація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indent="-229235">
                        <a:lnSpc>
                          <a:spcPts val="1315"/>
                        </a:lnSpc>
                        <a:buAutoNum type="arabicPeriod"/>
                        <a:tabLst>
                          <a:tab pos="297180" algn="l"/>
                        </a:tabLst>
                      </a:pP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лю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нн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го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ьки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х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ор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7180" indent="-229235">
                        <a:lnSpc>
                          <a:spcPts val="1395"/>
                        </a:lnSpc>
                        <a:buAutoNum type="arabicPeriod"/>
                        <a:tabLst>
                          <a:tab pos="297180" algn="l"/>
                        </a:tabLst>
                      </a:pP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Ф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ін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ов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са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ці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ово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оря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7389">
                <a:tc>
                  <a:txBody>
                    <a:bodyPr/>
                    <a:lstStyle/>
                    <a:p>
                      <a:pPr marL="68580">
                        <a:lnSpc>
                          <a:spcPts val="134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9079" indent="-191135">
                        <a:lnSpc>
                          <a:spcPts val="1315"/>
                        </a:lnSpc>
                        <a:buAutoNum type="arabicPeriod"/>
                        <a:tabLst>
                          <a:tab pos="259079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Форми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фінансової санації.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9079" indent="-191135">
                        <a:lnSpc>
                          <a:spcPts val="1380"/>
                        </a:lnSpc>
                        <a:buAutoNum type="arabicPeriod"/>
                        <a:tabLst>
                          <a:tab pos="259079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Потреба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капіталі.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9079" indent="-191135">
                        <a:lnSpc>
                          <a:spcPts val="1380"/>
                        </a:lnSpc>
                        <a:buAutoNum type="arabicPeriod"/>
                        <a:tabLst>
                          <a:tab pos="259079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Забезпечення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рівноваги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на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підприємстві.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9079" indent="-191135">
                        <a:lnSpc>
                          <a:spcPts val="1395"/>
                        </a:lnSpc>
                        <a:buAutoNum type="arabicPeriod"/>
                        <a:tabLst>
                          <a:tab pos="259079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Правила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1876">
                <a:tc>
                  <a:txBody>
                    <a:bodyPr/>
                    <a:lstStyle/>
                    <a:p>
                      <a:pPr marL="68580" marR="41275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Внутрішні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джерела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санації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50" indent="-193040">
                        <a:lnSpc>
                          <a:spcPts val="1315"/>
                        </a:lnSpc>
                        <a:buAutoNum type="arabicPeriod"/>
                        <a:tabLst>
                          <a:tab pos="2609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Поняття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класифікація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внутрішніх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джерел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санації.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0350" indent="-193040">
                        <a:lnSpc>
                          <a:spcPts val="1380"/>
                        </a:lnSpc>
                        <a:buAutoNum type="arabicPeriod"/>
                        <a:tabLst>
                          <a:tab pos="2609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Збільшення вхідних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грошових потоків.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0350" indent="-193040">
                        <a:lnSpc>
                          <a:spcPts val="1395"/>
                        </a:lnSpc>
                        <a:buAutoNum type="arabicPeriod"/>
                        <a:tabLst>
                          <a:tab pos="2609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Зменшення вихідних грошових потоків.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2257">
                <a:tc>
                  <a:txBody>
                    <a:bodyPr/>
                    <a:lstStyle/>
                    <a:p>
                      <a:pPr marL="68580" marR="50800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9. Зовнішні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джерела фінансової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санації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0" indent="-154940">
                        <a:lnSpc>
                          <a:spcPts val="1315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Фінансування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санації за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рахунок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акціонерного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(пайового)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капіталу.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979" indent="-153035">
                        <a:lnSpc>
                          <a:spcPts val="1380"/>
                        </a:lnSpc>
                        <a:buAutoNum type="arabicPeriod"/>
                        <a:tabLst>
                          <a:tab pos="220979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Участь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кредиторів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фінансовому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оздоровленні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боржника.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2250" indent="-154940">
                        <a:lnSpc>
                          <a:spcPts val="1395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Фінансова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участь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персоналу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санації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83869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10.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Реструктуризація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50" indent="-193040">
                        <a:lnSpc>
                          <a:spcPts val="1325"/>
                        </a:lnSpc>
                        <a:buAutoNum type="arabicPeriod"/>
                        <a:tabLst>
                          <a:tab pos="2609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форми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реструктуризації 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0350" indent="-193040">
                        <a:lnSpc>
                          <a:spcPts val="1380"/>
                        </a:lnSpc>
                        <a:buAutoNum type="arabicPeriod"/>
                        <a:tabLst>
                          <a:tab pos="2609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Форми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загальні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передумови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реорганізації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0350" indent="-193040">
                        <a:lnSpc>
                          <a:spcPts val="1380"/>
                        </a:lnSpc>
                        <a:buAutoNum type="arabicPeriod"/>
                        <a:tabLst>
                          <a:tab pos="2609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Реорганізації підприємств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спрямована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укрупнення.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0350" indent="-193040">
                        <a:lnSpc>
                          <a:spcPts val="1380"/>
                        </a:lnSpc>
                        <a:buAutoNum type="arabicPeriod"/>
                        <a:tabLst>
                          <a:tab pos="2609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Поділ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виділення підприємств.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0350" indent="-193040">
                        <a:lnSpc>
                          <a:spcPts val="1395"/>
                        </a:lnSpc>
                        <a:buAutoNum type="arabicPeriod"/>
                        <a:tabLst>
                          <a:tab pos="2609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Передавальний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розподільний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баланси.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1356">
                <a:tc>
                  <a:txBody>
                    <a:bodyPr/>
                    <a:lstStyle/>
                    <a:p>
                      <a:pPr marL="68580">
                        <a:lnSpc>
                          <a:spcPts val="133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11.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Методи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державного фінансування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3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spc="3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Необхідність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державної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санаційної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підтримки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підприємств.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47700" y="359664"/>
          <a:ext cx="9432290" cy="3581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98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8139">
                <a:tc>
                  <a:txBody>
                    <a:bodyPr/>
                    <a:lstStyle/>
                    <a:p>
                      <a:pPr marL="6858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підтримки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санації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50" indent="-193040">
                        <a:lnSpc>
                          <a:spcPts val="1315"/>
                        </a:lnSpc>
                        <a:buAutoNum type="arabicPeriod" startAt="2"/>
                        <a:tabLst>
                          <a:tab pos="2609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Державні органи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питань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санації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банкрутства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підприємств.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0350" indent="-193040">
                        <a:lnSpc>
                          <a:spcPts val="1405"/>
                        </a:lnSpc>
                        <a:buAutoNum type="arabicPeriod" startAt="2"/>
                        <a:tabLst>
                          <a:tab pos="2609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Форми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державної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фінансової підтримки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підприємств.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3698875" y="874521"/>
            <a:ext cx="32969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7.3</a:t>
            </a:r>
            <a:r>
              <a:rPr sz="1200" b="1" spc="29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СХЕМА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КУРСУ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(ПРАКТИЧНІ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ЗАНЯТТЯ)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93238" y="5804154"/>
            <a:ext cx="51073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7.4</a:t>
            </a:r>
            <a:r>
              <a:rPr sz="1200" b="1" spc="28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СХЕМА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КУРСУ </a:t>
            </a:r>
            <a:r>
              <a:rPr sz="1200" b="1" dirty="0">
                <a:latin typeface="Times New Roman"/>
                <a:cs typeface="Times New Roman"/>
              </a:rPr>
              <a:t>(ТЕМИ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5" dirty="0">
                <a:latin typeface="Times New Roman"/>
                <a:cs typeface="Times New Roman"/>
              </a:rPr>
              <a:t>ДЛЯ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САМОСТІЙНОГО ОПРАЦЮВАННЯ)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827532" y="6004306"/>
          <a:ext cx="9249410" cy="705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49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199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 для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самостійного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567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Основи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санації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825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649223" y="1074674"/>
          <a:ext cx="9427209" cy="45669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3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90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044">
                <a:tc>
                  <a:txBody>
                    <a:bodyPr/>
                    <a:lstStyle/>
                    <a:p>
                      <a:pPr marL="1039494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практичного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практичного 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568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фінансової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санації 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044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Санаційний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контролінг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практичних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584">
                <a:tc>
                  <a:txBody>
                    <a:bodyPr/>
                    <a:lstStyle/>
                    <a:p>
                      <a:pPr marL="63500" marR="868044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Оцінювання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санаційної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спроможності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практичних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728">
                <a:tc>
                  <a:txBody>
                    <a:bodyPr/>
                    <a:lstStyle/>
                    <a:p>
                      <a:pPr marL="63500" marR="12382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узгодження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плану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санації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2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044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Досудова санація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568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457">
                <a:tc>
                  <a:txBody>
                    <a:bodyPr/>
                    <a:lstStyle/>
                    <a:p>
                      <a:pPr marL="63500" marR="855980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Внутрішні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джерела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санації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0727">
                <a:tc>
                  <a:txBody>
                    <a:bodyPr/>
                    <a:lstStyle/>
                    <a:p>
                      <a:pPr marL="63500" marR="95186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9. Зовнішні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джерела фінансової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санації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2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044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10.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Реструктуризація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1109">
                <a:tc>
                  <a:txBody>
                    <a:bodyPr/>
                    <a:lstStyle/>
                    <a:p>
                      <a:pPr marL="63500" marR="32639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11.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державного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підтримки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санації 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2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27532" y="359664"/>
          <a:ext cx="9249410" cy="38779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49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3567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Санаційний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контролінг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825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298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Оцінювання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санаційної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спроможності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825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043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Складання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узгодження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плану фінансової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санації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825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043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5.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Досудова санація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825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568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6.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Санація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у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судовому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порядку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825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Фінансування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санації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825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043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spc="-5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8.</a:t>
                      </a:r>
                      <a:r>
                        <a:rPr sz="1200" spc="15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Внутрішні</a:t>
                      </a:r>
                      <a:r>
                        <a:rPr sz="1200" spc="10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джерела</a:t>
                      </a:r>
                      <a:r>
                        <a:rPr sz="1200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1200" spc="5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санації</a:t>
                      </a:r>
                      <a:r>
                        <a:rPr sz="1200" spc="10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043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9.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Зовнішні джерела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санації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825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3568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10.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Реструктуризація підприємства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825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044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11.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державного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фінансування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підтримки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санації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825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298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12.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Економіко-правові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аспекти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санації,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банкрутства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ліквідації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825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3775075" y="4400169"/>
            <a:ext cx="31445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8.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СИСТЕМА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ОЦІНЮВАННЯ</a:t>
            </a:r>
            <a:r>
              <a:rPr sz="1200" b="1" dirty="0">
                <a:latin typeface="Times New Roman"/>
                <a:cs typeface="Times New Roman"/>
              </a:rPr>
              <a:t> ТА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ВИМОГИ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30580" y="4775581"/>
          <a:ext cx="9249410" cy="18520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4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14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474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95250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Загальна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система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оці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ю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вання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кур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64135" indent="207010" algn="just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семестр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з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курсу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дисципліни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проводяться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два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результати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яких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є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складником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результатів контрольних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точок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першої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(КТ1) 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другої (КТ2). Результати контрольної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точки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(КТ)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сумою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поточного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періодичного контролю (ПКР):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КТ =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200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ПКР. Максимальна кількість балів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контрольну точку (КТ)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складає</a:t>
                      </a:r>
                      <a:r>
                        <a:rPr sz="12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50</a:t>
                      </a:r>
                      <a:r>
                        <a:rPr sz="12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Максимальна</a:t>
                      </a:r>
                      <a:r>
                        <a:rPr sz="1200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2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</a:t>
                      </a:r>
                      <a:r>
                        <a:rPr sz="12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</a:t>
                      </a:r>
                      <a:r>
                        <a:rPr sz="12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становить</a:t>
                      </a:r>
                      <a:r>
                        <a:rPr sz="12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60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12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</a:t>
                      </a:r>
                      <a:r>
                        <a:rPr sz="12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максимальної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6040" algn="just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кількості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точку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(КТ),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тобто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40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балів,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тобто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решта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точки,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бали </a:t>
                      </a:r>
                      <a:r>
                        <a:rPr sz="1200" spc="-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поточний контроль,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20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балів. Результати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поточного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контролю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обчислюються як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середньозважена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оцінок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(Хср)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діяльність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(семінарських) заняттях,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 входять 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число певної контрольної точки.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трансферу</a:t>
                      </a:r>
                      <a:r>
                        <a:rPr sz="12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середньозваженої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(Хср)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бали,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входять</a:t>
                      </a:r>
                      <a:r>
                        <a:rPr sz="12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40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точки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(КТ),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треба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9215" algn="just">
                        <a:lnSpc>
                          <a:spcPct val="114199"/>
                        </a:lnSpc>
                        <a:spcBef>
                          <a:spcPts val="114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скористатися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формулою: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=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(Хср)</a:t>
                      </a:r>
                      <a:r>
                        <a:rPr sz="1200" spc="-15" dirty="0">
                          <a:latin typeface="MS Gothic"/>
                          <a:cs typeface="MS Gothic"/>
                        </a:rPr>
                        <a:t>∗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5.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Таким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чином,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якщо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поточний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(ПК)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видів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діяльності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студента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всіх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заняттях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Хср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4.1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бали,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які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були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періодичного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(ПКР),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перерахування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30580" y="359664"/>
          <a:ext cx="9249410" cy="61103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4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14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215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71120" algn="just">
                        <a:lnSpc>
                          <a:spcPct val="114199"/>
                        </a:lnSpc>
                        <a:spcBef>
                          <a:spcPts val="1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здійснюється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так: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4.1</a:t>
                      </a:r>
                      <a:r>
                        <a:rPr sz="1200" spc="-15" dirty="0">
                          <a:latin typeface="MS Gothic"/>
                          <a:cs typeface="MS Gothic"/>
                        </a:rPr>
                        <a:t>∗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4.1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16.4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//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16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(балів).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студентом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отримано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балів.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Тоді за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точку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(КТ)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буде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отримано КТ =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=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16 +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30 =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46 (балів).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73025" indent="207010" algn="just">
                        <a:lnSpc>
                          <a:spcPts val="1380"/>
                        </a:lnSpc>
                        <a:spcBef>
                          <a:spcPts val="4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 має право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підвищення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результату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тільки одного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контролю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 протягом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двох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тижнів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після його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випадку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отримання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незадовільної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7310" indent="207010" algn="just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Підсумковим контролем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екзамен,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його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складання надається 100 балів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виконання тестів (або задач чи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іншого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виду).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Загальний рейтинг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дисципліни (ЗР) складається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суми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 (Е), отриманих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екзамені,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підсумкової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(ПО)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ділиться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навпіл.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=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(ПО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Е) / 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8091">
                <a:tc>
                  <a:txBody>
                    <a:bodyPr/>
                    <a:lstStyle/>
                    <a:p>
                      <a:pPr marL="446405" marR="335915" indent="-104139">
                        <a:lnSpc>
                          <a:spcPts val="1380"/>
                        </a:lnSpc>
                        <a:spcBef>
                          <a:spcPts val="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ні  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66675" indent="207010" algn="just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«5»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повному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обсязі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матеріалом,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аргументовано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усних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виступів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відповідей,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глибоко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всебічно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розкриває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питань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завдань, використовуючи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 цьому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нормативну,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обов’язкову та додаткову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літературу. Правильно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вирішив</a:t>
                      </a:r>
                      <a:r>
                        <a:rPr sz="12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розрахункові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</a:t>
                      </a:r>
                      <a:r>
                        <a:rPr sz="12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Здатен</a:t>
                      </a:r>
                      <a:r>
                        <a:rPr sz="12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виділяти  суттєві</a:t>
                      </a:r>
                      <a:r>
                        <a:rPr sz="12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ознаки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вивченого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допомогою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операцій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5405" algn="just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синтезу,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аналізу,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виявляти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причинно-наслідкові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зв’язки,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формувати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висновки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оперувати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фактами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відомостями.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4769" indent="207010" algn="just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«4»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достатньо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повно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матеріалом,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обґрунтовано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його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під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усних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виступів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відповідей,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основному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розкриває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питань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використовуючи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цьому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нормативну та обов’язкову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літературу. Але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викладанні деяких питань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вистачає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достатньої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глибини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аргументації, допускаються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 цьому окремі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несуттєві неточності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незначні помилки.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більшість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розрахункових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тестових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завдань.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здатен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виділяти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ознаки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вивченого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допомогою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операцій синтезу, аналізу,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виявляти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причинно-наслідкові зв’язки,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 яких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можуть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бути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окремі несуттєві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помилки,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формувати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висновки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оперувати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фактами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відомостями.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0960" indent="207010" algn="just">
                        <a:lnSpc>
                          <a:spcPts val="1380"/>
                        </a:lnSpc>
                        <a:spcBef>
                          <a:spcPts val="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«3»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цілому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володіє навчальним матеріалом, викладає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основний зміст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усних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виступів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письмових розрахунків, але без глибокого всебічного аналізу, обґрунтування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аргументації, допускаючи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цьому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неточності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помилки.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половину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розрахункових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/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Має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ускладнення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під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виділення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суттєвих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ознак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вивченого;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під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виявлення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причинно-наслідкових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зв’язків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і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формулювання висновків.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5405" indent="207010" algn="just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«2»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 в повному обсязі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володіє навчальним матеріалом. Фрагментарно,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поверхово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(без аргументації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обґрунтування)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його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усних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виступів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розрахунків,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недостатньо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розкриває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зміст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 питань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завдань, допускаючи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 цьому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суттєві неточності. Правильно вирішив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окремі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розрахункові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завдання.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Безсистемно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відділяє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випадкові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ознаки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вивченого;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вміє</a:t>
                      </a:r>
                      <a:r>
                        <a:rPr sz="12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зробити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найпростіші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algn="just">
                        <a:lnSpc>
                          <a:spcPts val="133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операції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аналізу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синтезу;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робити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висновки.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609">
                <a:tc>
                  <a:txBody>
                    <a:bodyPr/>
                    <a:lstStyle/>
                    <a:p>
                      <a:pPr marL="95885" marR="88900" algn="ctr">
                        <a:lnSpc>
                          <a:spcPts val="1380"/>
                        </a:lnSpc>
                        <a:spcBef>
                          <a:spcPts val="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Умови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допуску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до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підсумкового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контролю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7112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Студент,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який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навчається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стабільно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«відмінні»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саме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такі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періодичні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контролі,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накопичує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вивчення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курсу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90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більше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балів, має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не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складати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екзамен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даної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дисципліни.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4769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зобов’язаний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відпрацювати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всі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пропущені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семінарські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протягом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двох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тижнів.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Невідпрацьовані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(невиконання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плану)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підставою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недопущення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підсумкового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контролю.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Натуральные материалы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0</TotalTime>
  <Words>3679</Words>
  <Application>Microsoft Office PowerPoint</Application>
  <PresentationFormat>Произвольный</PresentationFormat>
  <Paragraphs>375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MS Gothic</vt:lpstr>
      <vt:lpstr>Arial</vt:lpstr>
      <vt:lpstr>Calibri</vt:lpstr>
      <vt:lpstr>Garamond</vt:lpstr>
      <vt:lpstr>Times New Roman</vt:lpstr>
      <vt:lpstr>Wingdings</vt:lpstr>
      <vt:lpstr>Натуральные материалы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Yaroslav</dc:creator>
  <cp:lastModifiedBy>Acer_Laptop</cp:lastModifiedBy>
  <cp:revision>1</cp:revision>
  <dcterms:created xsi:type="dcterms:W3CDTF">2023-11-19T19:34:59Z</dcterms:created>
  <dcterms:modified xsi:type="dcterms:W3CDTF">2023-11-19T19:41:47Z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2023-11-19T00:00:00Z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2023-11-19T00:00:00Z</vt:filetime>
  </property>
</Properties>
</file>