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548" y="2773046"/>
            <a:ext cx="7718861" cy="2495345"/>
          </a:xfrm>
        </p:spPr>
        <p:txBody>
          <a:bodyPr anchor="b">
            <a:normAutofit/>
          </a:bodyPr>
          <a:lstStyle>
            <a:lvl1pPr>
              <a:defRPr sz="595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1548" y="5268389"/>
            <a:ext cx="7718861" cy="124204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7093" y="4765277"/>
            <a:ext cx="1631928" cy="86213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5066" y="4995078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903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672254"/>
            <a:ext cx="7708960" cy="3437402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311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25345" y="3865457"/>
            <a:ext cx="6611908" cy="42015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1243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689015"/>
            <a:ext cx="7708960" cy="3004899"/>
          </a:xfrm>
        </p:spPr>
        <p:txBody>
          <a:bodyPr anchor="b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8222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6" y="4789805"/>
            <a:ext cx="7821586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6" y="5714153"/>
            <a:ext cx="7821586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046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8" y="691891"/>
            <a:ext cx="7708959" cy="3176022"/>
          </a:xfrm>
        </p:spPr>
        <p:txBody>
          <a:bodyPr anchor="ctr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7" y="4789805"/>
            <a:ext cx="7708960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9606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9590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4065" y="691890"/>
            <a:ext cx="1936754" cy="5826876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548" y="691890"/>
            <a:ext cx="5515507" cy="58268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0561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45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5" y="688255"/>
            <a:ext cx="7705702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547" y="2352886"/>
            <a:ext cx="7708960" cy="4165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029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287781"/>
            <a:ext cx="7708960" cy="1619760"/>
          </a:xfrm>
        </p:spPr>
        <p:txBody>
          <a:bodyPr anchor="b"/>
          <a:lstStyle>
            <a:lvl1pPr algn="l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3949488"/>
            <a:ext cx="7708960" cy="948830"/>
          </a:xfrm>
        </p:spPr>
        <p:txBody>
          <a:bodyPr anchor="t"/>
          <a:lstStyle>
            <a:lvl1pPr marL="0" indent="0" algn="l">
              <a:buNone/>
              <a:defRPr sz="22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115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548" y="2356312"/>
            <a:ext cx="3739335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1684" y="2356312"/>
            <a:ext cx="3738823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802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203" y="2455474"/>
            <a:ext cx="3361680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1546" y="3090963"/>
            <a:ext cx="3739336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4559" y="2451914"/>
            <a:ext cx="3360093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7483" y="3087404"/>
            <a:ext cx="3737170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624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606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183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491936"/>
            <a:ext cx="3075152" cy="1076655"/>
          </a:xfrm>
        </p:spPr>
        <p:txBody>
          <a:bodyPr anchor="b"/>
          <a:lstStyle>
            <a:lvl1pPr algn="l">
              <a:defRPr sz="220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7253" y="491938"/>
            <a:ext cx="4433254" cy="5971501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1762915"/>
            <a:ext cx="3075152" cy="4700520"/>
          </a:xfrm>
        </p:spPr>
        <p:txBody>
          <a:bodyPr/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878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5293995"/>
            <a:ext cx="7708960" cy="624986"/>
          </a:xfrm>
        </p:spPr>
        <p:txBody>
          <a:bodyPr anchor="b">
            <a:normAutofit/>
          </a:bodyPr>
          <a:lstStyle>
            <a:lvl1pPr algn="l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1547" y="700225"/>
            <a:ext cx="7708960" cy="425117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918981"/>
            <a:ext cx="7708960" cy="544455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923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2095"/>
            <a:ext cx="2316903" cy="7320931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3881" y="226"/>
            <a:ext cx="2283074" cy="7557390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3868" cy="75628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2352887"/>
            <a:ext cx="7708960" cy="4285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9390" y="6765641"/>
            <a:ext cx="896239" cy="40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546" y="6766434"/>
            <a:ext cx="66851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7853" y="868750"/>
            <a:ext cx="68409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6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551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504200" rtl="0" eaLnBrk="1" latinLnBrk="0" hangingPunct="1">
        <a:spcBef>
          <a:spcPct val="0"/>
        </a:spcBef>
        <a:buNone/>
        <a:defRPr sz="397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150" indent="-37815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500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9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2.rada.gov.ua/laws/show/z0214-98" TargetMode="External"/><Relationship Id="rId3" Type="http://schemas.openxmlformats.org/officeDocument/2006/relationships/hyperlink" Target="http://zakon3.rada.gov.ua/laws/show/1255-15" TargetMode="External"/><Relationship Id="rId7" Type="http://schemas.openxmlformats.org/officeDocument/2006/relationships/hyperlink" Target="http://zakon3.rada.gov.ua/laws/show/z0332-06" TargetMode="External"/><Relationship Id="rId2" Type="http://schemas.openxmlformats.org/officeDocument/2006/relationships/hyperlink" Target="http://zakon3.rada.gov.ua/laws/436-15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zakon3.rada.gov.ua/laws/show/2343-12" TargetMode="External"/><Relationship Id="rId5" Type="http://schemas.openxmlformats.org/officeDocument/2006/relationships/hyperlink" Target="http://zakon3.rada.gov.ua/laws/show/1414-19" TargetMode="External"/><Relationship Id="rId4" Type="http://schemas.openxmlformats.org/officeDocument/2006/relationships/hyperlink" Target="http://zakon3.rada.gov.ua/laws/show/2658-14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5.rada.gov.ua/laws/show/1199-2010" TargetMode="External"/><Relationship Id="rId13" Type="http://schemas.openxmlformats.org/officeDocument/2006/relationships/hyperlink" Target="http://www.mon.gov.ua/" TargetMode="External"/><Relationship Id="rId3" Type="http://schemas.openxmlformats.org/officeDocument/2006/relationships/hyperlink" Target="http://zakon2.rada.gov.ua/laws/show/1440-2003" TargetMode="External"/><Relationship Id="rId7" Type="http://schemas.openxmlformats.org/officeDocument/2006/relationships/hyperlink" Target="http://zakon3.rada.gov.ua/laws/show/v0015600-13" TargetMode="External"/><Relationship Id="rId12" Type="http://schemas.openxmlformats.org/officeDocument/2006/relationships/hyperlink" Target="http://minfin.kmu.gov.ua/" TargetMode="External"/><Relationship Id="rId2" Type="http://schemas.openxmlformats.org/officeDocument/2006/relationships/hyperlink" Target="http://zakon3.rada.gov.ua/laws/show/1891-2003-%D0%BF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zakon2.rada.gov.ua/laws/show/z0845-08" TargetMode="External"/><Relationship Id="rId11" Type="http://schemas.openxmlformats.org/officeDocument/2006/relationships/hyperlink" Target="http://www.me.gov.ua/" TargetMode="External"/><Relationship Id="rId5" Type="http://schemas.openxmlformats.org/officeDocument/2006/relationships/hyperlink" Target="http://zakon2.rada.gov.ua/laws/show/2755-17" TargetMode="External"/><Relationship Id="rId10" Type="http://schemas.openxmlformats.org/officeDocument/2006/relationships/hyperlink" Target="http://www.kmu.gov.ua/" TargetMode="External"/><Relationship Id="rId4" Type="http://schemas.openxmlformats.org/officeDocument/2006/relationships/hyperlink" Target="http://www.rada.gov.ua/" TargetMode="External"/><Relationship Id="rId9" Type="http://schemas.openxmlformats.org/officeDocument/2006/relationships/hyperlink" Target="http://www.president.gov.ua/" TargetMode="External"/><Relationship Id="rId14" Type="http://schemas.openxmlformats.org/officeDocument/2006/relationships/hyperlink" Target="http://www.ukrstat.gov.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145" y="510032"/>
            <a:ext cx="5335270" cy="10852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131570" marR="5080" indent="-983615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МЕЛІТОПОЛЬСЬКИЙ </a:t>
            </a:r>
            <a:r>
              <a:rPr sz="1200" b="1" dirty="0">
                <a:latin typeface="Times New Roman"/>
                <a:cs typeface="Times New Roman"/>
              </a:rPr>
              <a:t>ДЕРЖАВНИЙ </a:t>
            </a:r>
            <a:r>
              <a:rPr sz="1200" b="1" spc="-5" dirty="0">
                <a:latin typeface="Times New Roman"/>
                <a:cs typeface="Times New Roman"/>
              </a:rPr>
              <a:t>ПЕДАГОГІЧНИЙ 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12700" marR="285115" indent="149225">
              <a:lnSpc>
                <a:spcPts val="2760"/>
              </a:lnSpc>
              <a:spcBef>
                <a:spcPts val="75"/>
              </a:spcBef>
            </a:pPr>
            <a:r>
              <a:rPr sz="1200" b="1" spc="-5" dirty="0">
                <a:latin typeface="Times New Roman"/>
                <a:cs typeface="Times New Roman"/>
              </a:rPr>
              <a:t>ФАКУЛЬТЕТ ІНФОРМАТИКИ, </a:t>
            </a:r>
            <a:r>
              <a:rPr sz="1200" b="1" dirty="0">
                <a:latin typeface="Times New Roman"/>
                <a:cs typeface="Times New Roman"/>
              </a:rPr>
              <a:t>МАТЕМАТИКИ ТА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7031" y="1761998"/>
          <a:ext cx="9221470" cy="4655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7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727">
                <a:tc>
                  <a:txBody>
                    <a:bodyPr/>
                    <a:lstStyle/>
                    <a:p>
                      <a:pPr marL="76200">
                        <a:lnSpc>
                          <a:spcPts val="143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190"/>
                        </a:lnSpc>
                      </a:pPr>
                      <a:r>
                        <a:rPr sz="1000" i="1" spc="-5" dirty="0">
                          <a:latin typeface="Calibri"/>
                          <a:cs typeface="Calibri"/>
                        </a:rPr>
                        <a:t>Нормативний/вибірковий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фінансовою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санацією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6360">
                        <a:lnSpc>
                          <a:spcPts val="14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104">
                <a:tc>
                  <a:txBody>
                    <a:bodyPr/>
                    <a:lstStyle/>
                    <a:p>
                      <a:pPr marL="76200" marR="298450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410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Магістр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051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4775" marR="2540" indent="38100">
                        <a:lnSpc>
                          <a:spcPts val="1380"/>
                        </a:lnSpc>
                        <a:spcBef>
                          <a:spcPts val="65"/>
                        </a:spcBef>
                        <a:tabLst>
                          <a:tab pos="1664335" algn="l"/>
                          <a:tab pos="2414270" algn="l"/>
                          <a:tab pos="3449320" algn="l"/>
                          <a:tab pos="4358640" algn="l"/>
                          <a:tab pos="4636135" algn="l"/>
                          <a:tab pos="5436870" algn="l"/>
                          <a:tab pos="6042660" algn="l"/>
                          <a:tab pos="69430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профе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	прогр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«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рівниц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ало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	та	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»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«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та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адміністрування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охороні здоров’я»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76200" marR="25717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2024-2025/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9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591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викладача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584">
                <a:tc>
                  <a:txBody>
                    <a:bodyPr/>
                    <a:lstStyle/>
                    <a:p>
                      <a:pPr marL="76200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ЦОДТ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41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1073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ts val="141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систему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МДПУ ім.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Богдана 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3238" y="334771"/>
            <a:ext cx="5107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2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(ТЕМИ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ДЛЯ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САМОСТІЙНОГО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7532" y="534924"/>
          <a:ext cx="9267825" cy="1814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9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298">
                <a:tc>
                  <a:txBody>
                    <a:bodyPr/>
                    <a:lstStyle/>
                    <a:p>
                      <a:pPr marR="424815" algn="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 для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40894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6.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судовому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порядку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4960" indent="-1911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155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Судове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врегулювання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господарських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спорів.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4960" indent="-191135">
                        <a:lnSpc>
                          <a:spcPts val="1380"/>
                        </a:lnSpc>
                        <a:buAutoNum type="arabicPeriod"/>
                        <a:tabLst>
                          <a:tab pos="3155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Фінансова санація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ухвалу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господарського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суду.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4960" indent="-191135">
                        <a:lnSpc>
                          <a:spcPts val="1410"/>
                        </a:lnSpc>
                        <a:buAutoNum type="arabicPeriod"/>
                        <a:tabLst>
                          <a:tab pos="31559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Мирова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угода.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 marR="54610">
                        <a:lnSpc>
                          <a:spcPts val="1260"/>
                        </a:lnSpc>
                        <a:spcBef>
                          <a:spcPts val="5"/>
                        </a:spcBef>
                        <a:tabLst>
                          <a:tab pos="560070" algn="l"/>
                          <a:tab pos="932180" algn="l"/>
                          <a:tab pos="2256790" algn="l"/>
                          <a:tab pos="2917825" algn="l"/>
                        </a:tabLst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	12.	Еконо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ік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	ас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екти	са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ації,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банкрутства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ліквідації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 indent="-175895">
                        <a:lnSpc>
                          <a:spcPts val="1295"/>
                        </a:lnSpc>
                        <a:spcBef>
                          <a:spcPts val="445"/>
                        </a:spcBef>
                        <a:buAutoNum type="arabicPeriod"/>
                        <a:tabLst>
                          <a:tab pos="29146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Порядок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оголошення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банкрутом.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90830" indent="-175895">
                        <a:lnSpc>
                          <a:spcPts val="1265"/>
                        </a:lnSpc>
                        <a:buAutoNum type="arabicPeriod"/>
                        <a:tabLst>
                          <a:tab pos="29146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Ліквідаційні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процедури.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5904" indent="-140970">
                        <a:lnSpc>
                          <a:spcPts val="1260"/>
                        </a:lnSpc>
                        <a:buAutoNum type="arabicPeriod"/>
                        <a:tabLst>
                          <a:tab pos="256540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Черговість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задоволення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претензій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кредиторів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ліквідаційний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баланс.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90830" indent="-175895">
                        <a:lnSpc>
                          <a:spcPts val="1290"/>
                        </a:lnSpc>
                        <a:buAutoNum type="arabicPeriod"/>
                        <a:tabLst>
                          <a:tab pos="29146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Приховане,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фіктивне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зумисне банкрутство.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775075" y="2499486"/>
            <a:ext cx="31445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ОЦІНЮВАННЯ</a:t>
            </a:r>
            <a:r>
              <a:rPr sz="1200" b="1" dirty="0">
                <a:latin typeface="Times New Roman"/>
                <a:cs typeface="Times New Roman"/>
              </a:rPr>
              <a:t> 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30580" y="2874898"/>
          <a:ext cx="9258300" cy="3876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2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3025" marR="95250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Загальна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система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вання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4135" indent="207010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проводяться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складником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результатів контрольних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точок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(КТ1)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другої (КТ2). Результати контрольної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+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контрольну точку (КТ)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Максимальна кількість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(ПКР) становить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60 %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 максимальної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бали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обчислюються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оцінок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діяльність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(семінарських) заняттях,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 входять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число певної контрольної точки.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треба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9215" algn="just">
                        <a:lnSpc>
                          <a:spcPct val="118100"/>
                        </a:lnSpc>
                        <a:spcBef>
                          <a:spcPts val="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5.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якщо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всіх заняттях Хср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4.1 бали, які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були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 їх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перерахування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20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студентом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отримано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балів.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Тоді 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буде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 КТ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46 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8580" indent="207010" algn="just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має 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підвищення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тільки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одного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 протягом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після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9850" indent="20701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Підсумковим контролем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 надається 100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 тестів (або задач 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виду).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Загальний рейтинг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 (ЗР) складається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суми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(Е), отриманих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екзамені,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ділиться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(ПО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Е) / 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085">
                <a:tc>
                  <a:txBody>
                    <a:bodyPr/>
                    <a:lstStyle/>
                    <a:p>
                      <a:pPr marL="446405" marR="335915" indent="-104139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ні 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4769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завдань, 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 та додаткову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Правильно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вирішив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0580" y="359664"/>
          <a:ext cx="9258300" cy="4051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6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6675" algn="just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виявляти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причинно-наслідкові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висновки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оперувати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фактами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4769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 та обов’язкову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Але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викладанні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деяких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вистачає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глибини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окремі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 неточності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незначні помилки.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більшість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допомогою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 синтезу, аналізу,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 зв’язки,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яких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можуть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 несуттєві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096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цілому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матеріалом, 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основний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7310" algn="just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 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в повному обсязі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матеріалом. Фрагментарно,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поверхово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(без аргументації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 неточності. Правильно вирішив окремі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завдання. Безсистемно відділяє випадкові ознаки вивченого;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вміє зробити найпростіші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аналізу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робити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914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635" marR="248285" algn="ctr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умково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604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Студент,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курсу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більше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 має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даної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7048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Невідпрацьовані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підставою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4736972"/>
            <a:ext cx="9282430" cy="195707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4341495" marR="3317240" indent="-1021080">
              <a:lnSpc>
                <a:spcPts val="1370"/>
              </a:lnSpc>
              <a:spcBef>
                <a:spcPts val="200"/>
              </a:spcBef>
            </a:pPr>
            <a:r>
              <a:rPr sz="1200" b="1" dirty="0">
                <a:latin typeface="Times New Roman"/>
                <a:cs typeface="Times New Roman"/>
              </a:rPr>
              <a:t>9. </a:t>
            </a:r>
            <a:r>
              <a:rPr sz="1200" b="1" spc="-5" dirty="0">
                <a:latin typeface="Times New Roman"/>
                <a:cs typeface="Times New Roman"/>
              </a:rPr>
              <a:t>РЕКОМЕНДОВАНА ЛІТЕРАТУРА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29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Варналій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З.С.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підприємницької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Варналій,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Васильців,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Лупак,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Білик.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Чернівці: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Технодрук,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264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 marL="12700" marR="7620">
              <a:lnSpc>
                <a:spcPts val="1380"/>
              </a:lnSpc>
              <a:spcBef>
                <a:spcPts val="70"/>
              </a:spcBef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Крутова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А.С.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безпекою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торгівлі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умовах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невизначенності: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кол.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монографія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А.С.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Крутова,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15" dirty="0">
                <a:latin typeface="Times New Roman"/>
                <a:cs typeface="Times New Roman"/>
              </a:rPr>
              <a:t>Л.І.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Лачкова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ін.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Крутова А.С.</a:t>
            </a:r>
            <a:r>
              <a:rPr sz="1200" dirty="0">
                <a:latin typeface="Times New Roman"/>
                <a:cs typeface="Times New Roman"/>
              </a:rPr>
              <a:t> – </a:t>
            </a:r>
            <a:r>
              <a:rPr sz="1200" spc="-5" dirty="0">
                <a:latin typeface="Times New Roman"/>
                <a:cs typeface="Times New Roman"/>
              </a:rPr>
              <a:t>Х.: Видавець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Іванченко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І.С.,</a:t>
            </a:r>
            <a:r>
              <a:rPr sz="1200" dirty="0">
                <a:latin typeface="Times New Roman"/>
                <a:cs typeface="Times New Roman"/>
              </a:rPr>
              <a:t> 2017.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985">
              <a:lnSpc>
                <a:spcPts val="1380"/>
              </a:lnSpc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Іванова,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В.В.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підприємстві: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Іванова.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2-е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видання.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Суми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Університетська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книга,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—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443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Макаренко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С.М.,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Олійник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М.Н.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навч.-метод.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С.М.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Макаренко,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М.Н.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Олійник.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Херсон: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«ТОФ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«ВКФ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«СТАР»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ЛТД»,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 –224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45"/>
              </a:lnSpc>
              <a:buAutoNum type="arabicPeriod" startAt="2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Македон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Македон.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2-ге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вид.,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перероб.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доп..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К.: </a:t>
            </a:r>
            <a:r>
              <a:rPr sz="1200" spc="-5" dirty="0">
                <a:latin typeface="Times New Roman"/>
                <a:cs typeface="Times New Roman"/>
              </a:rPr>
              <a:t>ЦНЛ,</a:t>
            </a:r>
            <a:r>
              <a:rPr sz="1200" dirty="0">
                <a:latin typeface="Times New Roman"/>
                <a:cs typeface="Times New Roman"/>
              </a:rPr>
              <a:t> 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236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1160" cy="90995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6350">
              <a:lnSpc>
                <a:spcPts val="1380"/>
              </a:lnSpc>
              <a:spcBef>
                <a:spcPts val="195"/>
              </a:spcBef>
              <a:buAutoNum type="arabicPeriod" startAt="6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Козловський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Козловський,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Й.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Лесько.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2-ге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вид.,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перероб.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доп..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Вінниця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ВНТУ,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–190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buAutoNum type="arabicPeriod" startAt="6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Кучеренко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Кучеренко,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Карпов.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2-гевид.,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перероб.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–К.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–423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45"/>
              </a:lnSpc>
              <a:buAutoNum type="arabicPeriod" startAt="6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Должанський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І.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розробки: 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І.Должанський,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Загорна.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–К.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–384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1694434"/>
            <a:ext cx="9282430" cy="4923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275"/>
              </a:lnSpc>
              <a:spcBef>
                <a:spcPts val="105"/>
              </a:spcBef>
            </a:pPr>
            <a:r>
              <a:rPr sz="1100" b="1" spc="-5" dirty="0">
                <a:latin typeface="Times New Roman"/>
                <a:cs typeface="Times New Roman"/>
              </a:rPr>
              <a:t>Додаткова</a:t>
            </a:r>
            <a:endParaRPr sz="1100">
              <a:latin typeface="Times New Roman"/>
              <a:cs typeface="Times New Roman"/>
            </a:endParaRPr>
          </a:p>
          <a:p>
            <a:pPr marL="12700" marR="8890" algn="just">
              <a:lnSpc>
                <a:spcPts val="1380"/>
              </a:lnSpc>
              <a:spcBef>
                <a:spcPts val="50"/>
              </a:spcBef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Боронос В. Г. </a:t>
            </a:r>
            <a:r>
              <a:rPr sz="1200" dirty="0">
                <a:latin typeface="Times New Roman"/>
                <a:cs typeface="Times New Roman"/>
              </a:rPr>
              <a:t>Управління </a:t>
            </a:r>
            <a:r>
              <a:rPr sz="1200" spc="-5" dirty="0">
                <a:latin typeface="Times New Roman"/>
                <a:cs typeface="Times New Roman"/>
              </a:rPr>
              <a:t>фінансовою санацією підприємств: підручник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В. Г. Боронос, </a:t>
            </a:r>
            <a:r>
              <a:rPr sz="1200" spc="-10" dirty="0">
                <a:latin typeface="Times New Roman"/>
                <a:cs typeface="Times New Roman"/>
              </a:rPr>
              <a:t>І. </a:t>
            </a:r>
            <a:r>
              <a:rPr sz="1200" spc="-5" dirty="0">
                <a:latin typeface="Times New Roman"/>
                <a:cs typeface="Times New Roman"/>
              </a:rPr>
              <a:t>Й. Плікус.</a:t>
            </a:r>
            <a:r>
              <a:rPr sz="1200" dirty="0">
                <a:latin typeface="Times New Roman"/>
                <a:cs typeface="Times New Roman"/>
              </a:rPr>
              <a:t> – </a:t>
            </a:r>
            <a:r>
              <a:rPr sz="1200" spc="-5" dirty="0">
                <a:latin typeface="Times New Roman"/>
                <a:cs typeface="Times New Roman"/>
              </a:rPr>
              <a:t>Суми: Сумський державний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університет,</a:t>
            </a:r>
            <a:r>
              <a:rPr sz="1200" dirty="0">
                <a:latin typeface="Times New Roman"/>
                <a:cs typeface="Times New Roman"/>
              </a:rPr>
              <a:t> 2014.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457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dirty="0">
                <a:latin typeface="Times New Roman"/>
                <a:cs typeface="Times New Roman"/>
              </a:rPr>
              <a:t> 20. </a:t>
            </a:r>
            <a:r>
              <a:rPr sz="1200" spc="-5" dirty="0">
                <a:latin typeface="Times New Roman"/>
                <a:cs typeface="Times New Roman"/>
              </a:rPr>
              <a:t>Говорушко </a:t>
            </a:r>
            <a:r>
              <a:rPr sz="1200" dirty="0">
                <a:latin typeface="Times New Roman"/>
                <a:cs typeface="Times New Roman"/>
              </a:rPr>
              <a:t>Т.А. </a:t>
            </a:r>
            <a:r>
              <a:rPr sz="1200" spc="-5" dirty="0">
                <a:latin typeface="Times New Roman"/>
                <a:cs typeface="Times New Roman"/>
              </a:rPr>
              <a:t>Управління фінансовою санацією підприємств: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Т.А. </a:t>
            </a:r>
            <a:r>
              <a:rPr sz="1200" spc="-10" dirty="0">
                <a:latin typeface="Times New Roman"/>
                <a:cs typeface="Times New Roman"/>
              </a:rPr>
              <a:t>Говорушко, </a:t>
            </a:r>
            <a:r>
              <a:rPr sz="1200" spc="-5" dirty="0">
                <a:latin typeface="Times New Roman"/>
                <a:cs typeface="Times New Roman"/>
              </a:rPr>
              <a:t> І.В.Дем`яненко,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К.В.Багацька </a:t>
            </a:r>
            <a:r>
              <a:rPr sz="1200" dirty="0">
                <a:latin typeface="Times New Roman"/>
                <a:cs typeface="Times New Roman"/>
              </a:rPr>
              <a:t>та ін.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Київ,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ЦУЛ,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2013. 400 с.</a:t>
            </a:r>
            <a:endParaRPr sz="1200">
              <a:latin typeface="Times New Roman"/>
              <a:cs typeface="Times New Roman"/>
            </a:endParaRPr>
          </a:p>
          <a:p>
            <a:pPr marL="12700" marR="12065" algn="just">
              <a:lnSpc>
                <a:spcPts val="1380"/>
              </a:lnSpc>
              <a:spcBef>
                <a:spcPts val="5"/>
              </a:spcBef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Васильців </a:t>
            </a:r>
            <a:r>
              <a:rPr sz="1200" dirty="0">
                <a:latin typeface="Times New Roman"/>
                <a:cs typeface="Times New Roman"/>
              </a:rPr>
              <a:t>Т. </a:t>
            </a:r>
            <a:r>
              <a:rPr sz="1200" spc="-5" dirty="0">
                <a:latin typeface="Times New Roman"/>
                <a:cs typeface="Times New Roman"/>
              </a:rPr>
              <a:t>Г. Фінансово-економічна безпека підприємств </a:t>
            </a:r>
            <a:r>
              <a:rPr sz="1200" dirty="0">
                <a:latin typeface="Times New Roman"/>
                <a:cs typeface="Times New Roman"/>
              </a:rPr>
              <a:t>України: </a:t>
            </a:r>
            <a:r>
              <a:rPr sz="1200" spc="-5" dirty="0">
                <a:latin typeface="Times New Roman"/>
                <a:cs typeface="Times New Roman"/>
              </a:rPr>
              <a:t>стратегія </a:t>
            </a:r>
            <a:r>
              <a:rPr sz="1200" dirty="0">
                <a:latin typeface="Times New Roman"/>
                <a:cs typeface="Times New Roman"/>
              </a:rPr>
              <a:t>та механізми </a:t>
            </a:r>
            <a:r>
              <a:rPr sz="1200" spc="-5" dirty="0">
                <a:latin typeface="Times New Roman"/>
                <a:cs typeface="Times New Roman"/>
              </a:rPr>
              <a:t>забезпечення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монографія </a:t>
            </a:r>
            <a:r>
              <a:rPr sz="1200" dirty="0">
                <a:latin typeface="Times New Roman"/>
                <a:cs typeface="Times New Roman"/>
              </a:rPr>
              <a:t>/ Т. </a:t>
            </a:r>
            <a:r>
              <a:rPr sz="1200" spc="-5" dirty="0">
                <a:latin typeface="Times New Roman"/>
                <a:cs typeface="Times New Roman"/>
              </a:rPr>
              <a:t>Г. Васильців, </a:t>
            </a:r>
            <a:r>
              <a:rPr sz="1200" dirty="0">
                <a:latin typeface="Times New Roman"/>
                <a:cs typeface="Times New Roman"/>
              </a:rPr>
              <a:t> 185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Волошин,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 Р. Бойкевич,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Каркавчук</a:t>
            </a:r>
            <a:r>
              <a:rPr sz="1200" dirty="0">
                <a:latin typeface="Times New Roman"/>
                <a:cs typeface="Times New Roman"/>
              </a:rPr>
              <a:t> [за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dirty="0">
                <a:latin typeface="Times New Roman"/>
                <a:cs typeface="Times New Roman"/>
              </a:rPr>
              <a:t> Т.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Васильціва]. </a:t>
            </a:r>
            <a:r>
              <a:rPr sz="1200" spc="-5" dirty="0">
                <a:latin typeface="Times New Roman"/>
                <a:cs typeface="Times New Roman"/>
              </a:rPr>
              <a:t>Львів: ЛКА, 2012.</a:t>
            </a:r>
            <a:r>
              <a:rPr sz="1200" dirty="0">
                <a:latin typeface="Times New Roman"/>
                <a:cs typeface="Times New Roman"/>
              </a:rPr>
              <a:t> 386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3335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Говорушко Т.А. Фінансовий менеджмент: підручник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В.П. Мартиненко, </a:t>
            </a:r>
            <a:r>
              <a:rPr sz="1200" spc="-15" dirty="0">
                <a:latin typeface="Times New Roman"/>
                <a:cs typeface="Times New Roman"/>
              </a:rPr>
              <a:t>Н.І. </a:t>
            </a:r>
            <a:r>
              <a:rPr sz="1200" spc="-5" dirty="0">
                <a:latin typeface="Times New Roman"/>
                <a:cs typeface="Times New Roman"/>
              </a:rPr>
              <a:t>Климаш </a:t>
            </a:r>
            <a:r>
              <a:rPr sz="1200" dirty="0">
                <a:latin typeface="Times New Roman"/>
                <a:cs typeface="Times New Roman"/>
              </a:rPr>
              <a:t>та ін. під </a:t>
            </a:r>
            <a:r>
              <a:rPr sz="1200" spc="-5" dirty="0">
                <a:latin typeface="Times New Roman"/>
                <a:cs typeface="Times New Roman"/>
              </a:rPr>
              <a:t>ред. Т.А. Говорушко.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Львів: </a:t>
            </a:r>
            <a:r>
              <a:rPr sz="1200" spc="-10" dirty="0">
                <a:latin typeface="Times New Roman"/>
                <a:cs typeface="Times New Roman"/>
              </a:rPr>
              <a:t>«Магнолія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2006»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2014.  344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795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Господарський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Кодекс</a:t>
            </a:r>
            <a:r>
              <a:rPr sz="1200" dirty="0">
                <a:latin typeface="Times New Roman"/>
                <a:cs typeface="Times New Roman"/>
              </a:rPr>
              <a:t> України: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dirty="0">
                <a:latin typeface="Times New Roman"/>
                <a:cs typeface="Times New Roman"/>
              </a:rPr>
              <a:t> 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436-ІV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16.01.2003р.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http://zakon3.rada.gov.ua/laws/436-15</a:t>
            </a:r>
            <a:endParaRPr sz="1200">
              <a:latin typeface="Times New Roman"/>
              <a:cs typeface="Times New Roman"/>
            </a:endParaRPr>
          </a:p>
          <a:p>
            <a:pPr marL="12700" marR="8890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 України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«Про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банки і </a:t>
            </a:r>
            <a:r>
              <a:rPr sz="1200" spc="-5" dirty="0">
                <a:latin typeface="Times New Roman"/>
                <a:cs typeface="Times New Roman"/>
              </a:rPr>
              <a:t>банківську </a:t>
            </a:r>
            <a:r>
              <a:rPr sz="1200" dirty="0">
                <a:latin typeface="Times New Roman"/>
                <a:cs typeface="Times New Roman"/>
              </a:rPr>
              <a:t>діяльність» </a:t>
            </a:r>
            <a:r>
              <a:rPr sz="1200" spc="-5" dirty="0">
                <a:latin typeface="Times New Roman"/>
                <a:cs typeface="Times New Roman"/>
              </a:rPr>
              <a:t>Закон від </a:t>
            </a:r>
            <a:r>
              <a:rPr sz="1200" dirty="0">
                <a:latin typeface="Times New Roman"/>
                <a:cs typeface="Times New Roman"/>
              </a:rPr>
              <a:t>07.12.2000 № 2121-III //http: </a:t>
            </a:r>
            <a:r>
              <a:rPr sz="1200" spc="-5" dirty="0">
                <a:latin typeface="Times New Roman"/>
                <a:cs typeface="Times New Roman"/>
              </a:rPr>
              <a:t>[Електронний ресурс].</a:t>
            </a:r>
            <a:r>
              <a:rPr sz="1200" dirty="0">
                <a:latin typeface="Times New Roman"/>
                <a:cs typeface="Times New Roman"/>
              </a:rPr>
              <a:t> – </a:t>
            </a:r>
            <a:r>
              <a:rPr sz="1200" spc="-5" dirty="0">
                <a:latin typeface="Times New Roman"/>
                <a:cs typeface="Times New Roman"/>
              </a:rPr>
              <a:t>Режим </a:t>
            </a:r>
            <a:r>
              <a:rPr sz="1200" spc="-10" dirty="0">
                <a:latin typeface="Times New Roman"/>
                <a:cs typeface="Times New Roman"/>
              </a:rPr>
              <a:t>доступу: </a:t>
            </a:r>
            <a:r>
              <a:rPr sz="1200" spc="-5" dirty="0">
                <a:latin typeface="Times New Roman"/>
                <a:cs typeface="Times New Roman"/>
              </a:rPr>
              <a:t> zakon2.rada.gov.ua/laws/show/2121-14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 України </a:t>
            </a:r>
            <a:r>
              <a:rPr sz="1200" spc="-15" dirty="0">
                <a:latin typeface="Times New Roman"/>
                <a:cs typeface="Times New Roman"/>
              </a:rPr>
              <a:t>«Про </a:t>
            </a:r>
            <a:r>
              <a:rPr sz="1200" dirty="0">
                <a:latin typeface="Times New Roman"/>
                <a:cs typeface="Times New Roman"/>
              </a:rPr>
              <a:t>забезпечення </a:t>
            </a:r>
            <a:r>
              <a:rPr sz="1200" spc="-5" dirty="0">
                <a:latin typeface="Times New Roman"/>
                <a:cs typeface="Times New Roman"/>
              </a:rPr>
              <a:t>вимог </a:t>
            </a:r>
            <a:r>
              <a:rPr sz="1200" dirty="0">
                <a:latin typeface="Times New Roman"/>
                <a:cs typeface="Times New Roman"/>
              </a:rPr>
              <a:t>кредиторів та </a:t>
            </a:r>
            <a:r>
              <a:rPr sz="1200" spc="-5" dirty="0">
                <a:latin typeface="Times New Roman"/>
                <a:cs typeface="Times New Roman"/>
              </a:rPr>
              <a:t>реєстрацію обтяжень» від </a:t>
            </a:r>
            <a:r>
              <a:rPr sz="1200" dirty="0">
                <a:latin typeface="Times New Roman"/>
                <a:cs typeface="Times New Roman"/>
              </a:rPr>
              <a:t>18.11.2003 р. 1255-IV [Електронний </a:t>
            </a:r>
            <a:r>
              <a:rPr sz="1200" spc="-5" dirty="0">
                <a:latin typeface="Times New Roman"/>
                <a:cs typeface="Times New Roman"/>
              </a:rPr>
              <a:t>ресурс].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http://zakon3.rada.gov.ua/laws/show/1255-15</a:t>
            </a:r>
            <a:endParaRPr sz="1200">
              <a:latin typeface="Times New Roman"/>
              <a:cs typeface="Times New Roman"/>
            </a:endParaRPr>
          </a:p>
          <a:p>
            <a:pPr marL="12700" marR="5715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«Про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майна,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майнових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оціночну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Україні»</a:t>
            </a:r>
            <a:r>
              <a:rPr sz="1200" spc="5" dirty="0">
                <a:latin typeface="Times New Roman"/>
                <a:cs typeface="Times New Roman"/>
              </a:rPr>
              <a:t> Закон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12.07.2001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2658-III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 доступу: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http://zakon3.rada.gov.ua/laws/show/2658-14.</a:t>
            </a:r>
            <a:endParaRPr sz="1200">
              <a:latin typeface="Times New Roman"/>
              <a:cs typeface="Times New Roman"/>
            </a:endParaRPr>
          </a:p>
          <a:p>
            <a:pPr marL="12700" marR="8890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dirty="0">
                <a:latin typeface="Times New Roman"/>
                <a:cs typeface="Times New Roman"/>
              </a:rPr>
              <a:t> 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«Про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реструктуризацію»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14.06.2016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1414-VIII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http://zakon3.rada.gov.ua/laws/show/1414-19</a:t>
            </a:r>
            <a:endParaRPr sz="1200">
              <a:latin typeface="Times New Roman"/>
              <a:cs typeface="Times New Roman"/>
            </a:endParaRPr>
          </a:p>
          <a:p>
            <a:pPr marL="12700" marR="10795" algn="just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 України від 14.05.1992 </a:t>
            </a:r>
            <a:r>
              <a:rPr sz="1200" dirty="0">
                <a:latin typeface="Times New Roman"/>
                <a:cs typeface="Times New Roman"/>
              </a:rPr>
              <a:t>№ 2343-XII </a:t>
            </a:r>
            <a:r>
              <a:rPr sz="1200" spc="-10" dirty="0">
                <a:latin typeface="Times New Roman"/>
                <a:cs typeface="Times New Roman"/>
              </a:rPr>
              <a:t>«Про </a:t>
            </a:r>
            <a:r>
              <a:rPr sz="1200" spc="-5" dirty="0">
                <a:latin typeface="Times New Roman"/>
                <a:cs typeface="Times New Roman"/>
              </a:rPr>
              <a:t>відновлення платоспроможності боржника або визнання </a:t>
            </a:r>
            <a:r>
              <a:rPr sz="1200" dirty="0">
                <a:latin typeface="Times New Roman"/>
                <a:cs typeface="Times New Roman"/>
              </a:rPr>
              <a:t>його </a:t>
            </a:r>
            <a:r>
              <a:rPr sz="1200" spc="-5" dirty="0">
                <a:latin typeface="Times New Roman"/>
                <a:cs typeface="Times New Roman"/>
              </a:rPr>
              <a:t>банкрутом» </a:t>
            </a:r>
            <a:r>
              <a:rPr sz="1200" dirty="0">
                <a:latin typeface="Times New Roman"/>
                <a:cs typeface="Times New Roman"/>
              </a:rPr>
              <a:t>(із </a:t>
            </a:r>
            <a:r>
              <a:rPr sz="1200" spc="-5" dirty="0">
                <a:latin typeface="Times New Roman"/>
                <a:cs typeface="Times New Roman"/>
              </a:rPr>
              <a:t>змінами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доповненнями)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http://zakon3.rada.gov.ua/laws/show/2343-12.</a:t>
            </a:r>
            <a:endParaRPr sz="1200">
              <a:latin typeface="Times New Roman"/>
              <a:cs typeface="Times New Roman"/>
            </a:endParaRPr>
          </a:p>
          <a:p>
            <a:pPr marL="283845" indent="-271780" algn="just">
              <a:lnSpc>
                <a:spcPts val="1315"/>
              </a:lnSpc>
              <a:buAutoNum type="arabicPeriod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Карпунь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І.Н.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«Магнолія»,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2012.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418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Ковальчук </a:t>
            </a:r>
            <a:r>
              <a:rPr sz="1200" dirty="0">
                <a:latin typeface="Times New Roman"/>
                <a:cs typeface="Times New Roman"/>
              </a:rPr>
              <a:t>К.Ф. </a:t>
            </a:r>
            <a:r>
              <a:rPr sz="1200" spc="-5" dirty="0">
                <a:latin typeface="Times New Roman"/>
                <a:cs typeface="Times New Roman"/>
              </a:rPr>
              <a:t>Управлінська, фінансова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маркетингова діяльність підприємств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10" dirty="0">
                <a:latin typeface="Times New Roman"/>
                <a:cs typeface="Times New Roman"/>
              </a:rPr>
              <a:t>умовах </a:t>
            </a:r>
            <a:r>
              <a:rPr sz="1200" spc="-5" dirty="0">
                <a:latin typeface="Times New Roman"/>
                <a:cs typeface="Times New Roman"/>
              </a:rPr>
              <a:t>нестійкої економіки: кол. монографія </a:t>
            </a:r>
            <a:r>
              <a:rPr sz="1200" spc="35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заг.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dirty="0">
                <a:latin typeface="Times New Roman"/>
                <a:cs typeface="Times New Roman"/>
              </a:rPr>
              <a:t> К.Ф. </a:t>
            </a:r>
            <a:r>
              <a:rPr sz="1200" spc="-5" dirty="0">
                <a:latin typeface="Times New Roman"/>
                <a:cs typeface="Times New Roman"/>
              </a:rPr>
              <a:t>Ковальчука.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Дніпропетровськ: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Пороги,</a:t>
            </a:r>
            <a:r>
              <a:rPr sz="1200" dirty="0">
                <a:latin typeface="Times New Roman"/>
                <a:cs typeface="Times New Roman"/>
              </a:rPr>
              <a:t> 2016. 516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795" algn="just">
              <a:lnSpc>
                <a:spcPts val="1380"/>
              </a:lnSpc>
              <a:spcBef>
                <a:spcPts val="5"/>
              </a:spcBef>
              <a:buAutoNum type="arabicPeriod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Методика аналізу фінансово-господарської діяльності підприємств державного </a:t>
            </a:r>
            <a:r>
              <a:rPr sz="1200" dirty="0">
                <a:latin typeface="Times New Roman"/>
                <a:cs typeface="Times New Roman"/>
              </a:rPr>
              <a:t>сектору </a:t>
            </a:r>
            <a:r>
              <a:rPr sz="1200" spc="-5" dirty="0">
                <a:latin typeface="Times New Roman"/>
                <a:cs typeface="Times New Roman"/>
              </a:rPr>
              <a:t>економіки: Затв. Наказом Міністерства фінансів </a:t>
            </a:r>
            <a:r>
              <a:rPr sz="1200" dirty="0">
                <a:latin typeface="Times New Roman"/>
                <a:cs typeface="Times New Roman"/>
              </a:rPr>
              <a:t> України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14.02.2006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 № 170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http://zakon3.rada.gov.ua/laws/show/z0332-06.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  <a:buAutoNum type="arabicPeriod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Методика інтегральної оцінки інвестиційної привабливості підприємств </a:t>
            </a:r>
            <a:r>
              <a:rPr sz="1200" dirty="0">
                <a:latin typeface="Times New Roman"/>
                <a:cs typeface="Times New Roman"/>
              </a:rPr>
              <a:t>та організацій: </a:t>
            </a:r>
            <a:r>
              <a:rPr sz="1200" spc="-5" dirty="0">
                <a:latin typeface="Times New Roman"/>
                <a:cs typeface="Times New Roman"/>
              </a:rPr>
              <a:t>Затв. наказом Агентства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5" dirty="0">
                <a:latin typeface="Times New Roman"/>
                <a:cs typeface="Times New Roman"/>
              </a:rPr>
              <a:t>питань </a:t>
            </a:r>
            <a:r>
              <a:rPr sz="1200" dirty="0">
                <a:latin typeface="Times New Roman"/>
                <a:cs typeface="Times New Roman"/>
              </a:rPr>
              <a:t>запобігання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банкрутству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організацій</a:t>
            </a:r>
            <a:r>
              <a:rPr sz="1200" dirty="0">
                <a:latin typeface="Times New Roman"/>
                <a:cs typeface="Times New Roman"/>
              </a:rPr>
              <a:t> 23.02.1998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22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8"/>
              </a:rPr>
              <a:t>http://zakon2.rada.gov.ua/laws/show/z0214-98.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5605" cy="45910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9525">
              <a:lnSpc>
                <a:spcPts val="1380"/>
              </a:lnSpc>
              <a:spcBef>
                <a:spcPts val="195"/>
              </a:spcBef>
              <a:buAutoNum type="arabicPeriod" startAt="14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Методика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оцінки  </a:t>
            </a:r>
            <a:r>
              <a:rPr sz="1200" spc="-5" dirty="0">
                <a:latin typeface="Times New Roman"/>
                <a:cs typeface="Times New Roman"/>
              </a:rPr>
              <a:t>майна  Кабінет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Міністрів</a:t>
            </a:r>
            <a:r>
              <a:rPr sz="1200" dirty="0">
                <a:latin typeface="Times New Roman"/>
                <a:cs typeface="Times New Roman"/>
              </a:rPr>
              <a:t> України;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Постанова,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Методика,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10.12.2003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1891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ресурс].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http://zakon3.rada.gov.ua/laws/show/1891-2003-%D0%BF.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80"/>
              </a:lnSpc>
              <a:buAutoNum type="arabicPeriod" startAt="14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Національний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стандарт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«Загальні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засади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оцінки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майна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майнових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прав»: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Затв.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постановою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Кабінету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Міністрів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10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вереня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2003 р. № 184 1440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 доступу: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http://zakon2.rada.gov.ua/laws/show/1440-2003</a:t>
            </a:r>
            <a:endParaRPr sz="1200">
              <a:latin typeface="Times New Roman"/>
              <a:cs typeface="Times New Roman"/>
            </a:endParaRPr>
          </a:p>
          <a:p>
            <a:pPr marL="12700" marR="15240">
              <a:lnSpc>
                <a:spcPts val="1380"/>
              </a:lnSpc>
              <a:buAutoNum type="arabicPeriod" startAt="14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Національний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стандарт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«Оцінка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нерухомого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майна»: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Затв.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постановою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Кабінету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Міністрів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28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жовтня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2004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1442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//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www.rada.gov.ua</a:t>
            </a:r>
            <a:endParaRPr sz="1200">
              <a:latin typeface="Times New Roman"/>
              <a:cs typeface="Times New Roman"/>
            </a:endParaRPr>
          </a:p>
          <a:p>
            <a:pPr marL="12700" marR="15240">
              <a:lnSpc>
                <a:spcPts val="1380"/>
              </a:lnSpc>
              <a:buAutoNum type="arabicPeriod" startAt="14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Національний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стандарт </a:t>
            </a:r>
            <a:r>
              <a:rPr sz="1200" dirty="0">
                <a:latin typeface="Times New Roman"/>
                <a:cs typeface="Times New Roman"/>
              </a:rPr>
              <a:t>№ 3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«Оцінка</a:t>
            </a:r>
            <a:r>
              <a:rPr sz="1200" spc="-5" dirty="0">
                <a:latin typeface="Times New Roman"/>
                <a:cs typeface="Times New Roman"/>
              </a:rPr>
              <a:t> цілісних майнових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комплексів»: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Затв.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постановою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Кабінету Міністрів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29 </a:t>
            </a:r>
            <a:r>
              <a:rPr sz="1200" spc="-5" dirty="0">
                <a:latin typeface="Times New Roman"/>
                <a:cs typeface="Times New Roman"/>
              </a:rPr>
              <a:t>листопада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2006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 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1655 //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www.rada.gov.ua</a:t>
            </a:r>
            <a:endParaRPr sz="1200">
              <a:latin typeface="Times New Roman"/>
              <a:cs typeface="Times New Roman"/>
            </a:endParaRPr>
          </a:p>
          <a:p>
            <a:pPr marL="12700" marR="12065">
              <a:lnSpc>
                <a:spcPts val="1380"/>
              </a:lnSpc>
              <a:buAutoNum type="arabicPeriod" startAt="14"/>
              <a:tabLst>
                <a:tab pos="284480" algn="l"/>
                <a:tab pos="1241425" algn="l"/>
                <a:tab pos="1850389" algn="l"/>
                <a:tab pos="2599690" algn="l"/>
                <a:tab pos="3185795" algn="l"/>
                <a:tab pos="3823970" algn="l"/>
                <a:tab pos="4189729" algn="l"/>
                <a:tab pos="5050155" algn="l"/>
                <a:tab pos="5368925" algn="l"/>
                <a:tab pos="6062980" algn="l"/>
                <a:tab pos="7147559" algn="l"/>
                <a:tab pos="7842250" algn="l"/>
                <a:tab pos="8092440" algn="l"/>
                <a:tab pos="8701405" algn="l"/>
              </a:tabLst>
            </a:pPr>
            <a:r>
              <a:rPr sz="1200" spc="-5" dirty="0">
                <a:latin typeface="Times New Roman"/>
                <a:cs typeface="Times New Roman"/>
              </a:rPr>
              <a:t>Под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овий	код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кс	У</a:t>
            </a:r>
            <a:r>
              <a:rPr sz="1200" spc="5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ї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и:	З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кон,	Код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кс	</a:t>
            </a:r>
            <a:r>
              <a:rPr sz="1200" spc="-5" dirty="0">
                <a:latin typeface="Times New Roman"/>
                <a:cs typeface="Times New Roman"/>
              </a:rPr>
              <a:t>ві</a:t>
            </a:r>
            <a:r>
              <a:rPr sz="1200" dirty="0">
                <a:latin typeface="Times New Roman"/>
                <a:cs typeface="Times New Roman"/>
              </a:rPr>
              <a:t>д	02.12.2</a:t>
            </a:r>
            <a:r>
              <a:rPr sz="1200" spc="10" dirty="0">
                <a:latin typeface="Times New Roman"/>
                <a:cs typeface="Times New Roman"/>
              </a:rPr>
              <a:t>0</a:t>
            </a:r>
            <a:r>
              <a:rPr sz="1200" dirty="0">
                <a:latin typeface="Times New Roman"/>
                <a:cs typeface="Times New Roman"/>
              </a:rPr>
              <a:t>10	№	275</a:t>
            </a:r>
            <a:r>
              <a:rPr sz="1200" spc="45" dirty="0">
                <a:latin typeface="Times New Roman"/>
                <a:cs typeface="Times New Roman"/>
              </a:rPr>
              <a:t>5</a:t>
            </a:r>
            <a:r>
              <a:rPr sz="1200" spc="-5" dirty="0">
                <a:latin typeface="Times New Roman"/>
                <a:cs typeface="Times New Roman"/>
              </a:rPr>
              <a:t>-</a:t>
            </a:r>
            <a:r>
              <a:rPr sz="1200" spc="5" dirty="0">
                <a:latin typeface="Times New Roman"/>
                <a:cs typeface="Times New Roman"/>
              </a:rPr>
              <a:t>V</a:t>
            </a:r>
            <a:r>
              <a:rPr sz="1200" dirty="0">
                <a:latin typeface="Times New Roman"/>
                <a:cs typeface="Times New Roman"/>
              </a:rPr>
              <a:t>I	</a:t>
            </a:r>
            <a:r>
              <a:rPr sz="1200" spc="5" dirty="0">
                <a:latin typeface="Times New Roman"/>
                <a:cs typeface="Times New Roman"/>
              </a:rPr>
              <a:t>[</a:t>
            </a:r>
            <a:r>
              <a:rPr sz="1200" dirty="0">
                <a:latin typeface="Times New Roman"/>
                <a:cs typeface="Times New Roman"/>
              </a:rPr>
              <a:t>Е</a:t>
            </a:r>
            <a:r>
              <a:rPr sz="1200" spc="10" dirty="0">
                <a:latin typeface="Times New Roman"/>
                <a:cs typeface="Times New Roman"/>
              </a:rPr>
              <a:t>л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ктро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spc="-10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ий	р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spc="5" dirty="0">
                <a:latin typeface="Times New Roman"/>
                <a:cs typeface="Times New Roman"/>
              </a:rPr>
              <a:t>с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5" dirty="0">
                <a:latin typeface="Times New Roman"/>
                <a:cs typeface="Times New Roman"/>
              </a:rPr>
              <a:t>]</a:t>
            </a:r>
            <a:r>
              <a:rPr sz="1200" dirty="0">
                <a:latin typeface="Times New Roman"/>
                <a:cs typeface="Times New Roman"/>
              </a:rPr>
              <a:t>.	–	Р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жим	до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25" dirty="0">
                <a:latin typeface="Times New Roman"/>
                <a:cs typeface="Times New Roman"/>
              </a:rPr>
              <a:t>т</a:t>
            </a:r>
            <a:r>
              <a:rPr sz="1200" spc="-40" dirty="0">
                <a:latin typeface="Times New Roman"/>
                <a:cs typeface="Times New Roman"/>
              </a:rPr>
              <a:t>у</a:t>
            </a:r>
            <a:r>
              <a:rPr sz="1200" spc="25" dirty="0">
                <a:latin typeface="Times New Roman"/>
                <a:cs typeface="Times New Roman"/>
              </a:rPr>
              <a:t>п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: 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http://zakon2.rada.gov.ua/laws/show/2755-17</a:t>
            </a:r>
            <a:endParaRPr sz="1200">
              <a:latin typeface="Times New Roman"/>
              <a:cs typeface="Times New Roman"/>
            </a:endParaRPr>
          </a:p>
          <a:p>
            <a:pPr marL="12700" marR="10160">
              <a:lnSpc>
                <a:spcPts val="1380"/>
              </a:lnSpc>
              <a:buAutoNum type="arabicPeriod" startAt="14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Положення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особливості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реорганізації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банку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рішенням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його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власників: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Затв.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Постановою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Правління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Національного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банку України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27.06.2008 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189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http://zakon2.rada.gov.ua/laws/show/z0845-08</a:t>
            </a:r>
            <a:endParaRPr sz="1200">
              <a:latin typeface="Times New Roman"/>
              <a:cs typeface="Times New Roman"/>
            </a:endParaRPr>
          </a:p>
          <a:p>
            <a:pPr marL="12700" marR="15875">
              <a:lnSpc>
                <a:spcPts val="1380"/>
              </a:lnSpc>
              <a:spcBef>
                <a:spcPts val="5"/>
              </a:spcBef>
              <a:buAutoNum type="arabicPeriod" startAt="14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Положення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порядок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проведення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санації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порушення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провадження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справі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банкрутство.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Постанова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пленуму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господарського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суду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17.12.2013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15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http://zakon3.rada.gov.ua/laws/show/v0015600-13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buAutoNum type="arabicPeriod" startAt="14"/>
              <a:tabLst>
                <a:tab pos="28448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затвердження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 </a:t>
            </a:r>
            <a:r>
              <a:rPr sz="1200" dirty="0">
                <a:latin typeface="Times New Roman"/>
                <a:cs typeface="Times New Roman"/>
              </a:rPr>
              <a:t>заходів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протидії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протиправному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поглинанню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захопленню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затв.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Розпорядженням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Кабінету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Міністрів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9</a:t>
            </a:r>
            <a:r>
              <a:rPr sz="1200" spc="-5" dirty="0">
                <a:latin typeface="Times New Roman"/>
                <a:cs typeface="Times New Roman"/>
              </a:rPr>
              <a:t> червня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1199-р.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</a:t>
            </a:r>
            <a:r>
              <a:rPr sz="1200" spc="-5" dirty="0">
                <a:latin typeface="Times New Roman"/>
                <a:cs typeface="Times New Roman"/>
                <a:hlinkClick r:id="rId8"/>
              </a:rPr>
              <a:t>http://zakon5.rada.gov.ua/laws/show/1199-2010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marL="3025775">
              <a:lnSpc>
                <a:spcPts val="1400"/>
              </a:lnSpc>
              <a:spcBef>
                <a:spcPts val="5"/>
              </a:spcBef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ІНФОРМАЦІЙНІ РЕСУРСИ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ІНТЕРНЕТ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7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Президент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9"/>
              </a:rPr>
              <a:t>http://www.president.gov.ua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Верховна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Рада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http://www.rada.gov.ua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Кабінет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Міністрів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0"/>
              </a:rPr>
              <a:t>http://www.kmu.gov.ua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1"/>
              </a:rPr>
              <a:t>http://www.me.gov.ua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2"/>
              </a:rPr>
              <a:t>http://minfin.kmu.gov.ua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 науки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3"/>
              </a:rPr>
              <a:t>http://www.mon.gov.ua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41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Головне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4"/>
              </a:rPr>
              <a:t>http://www.ukrstat.gov.ua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1795" cy="4237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0" indent="-153035">
              <a:lnSpc>
                <a:spcPts val="1400"/>
              </a:lnSpc>
              <a:spcBef>
                <a:spcPts val="100"/>
              </a:spcBef>
              <a:buAutoNum type="arabicPeriod"/>
              <a:tabLst>
                <a:tab pos="44075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70"/>
              </a:lnSpc>
            </a:pPr>
            <a:r>
              <a:rPr sz="1200" spc="-5" dirty="0">
                <a:latin typeface="Times New Roman"/>
                <a:cs typeface="Times New Roman"/>
              </a:rPr>
              <a:t>Програму</a:t>
            </a:r>
            <a:r>
              <a:rPr sz="1200" spc="4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spc="5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spc="5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spc="5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spc="5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spc="5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підприємства»</a:t>
            </a:r>
            <a:r>
              <a:rPr sz="1200" spc="4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складено</a:t>
            </a:r>
            <a:r>
              <a:rPr sz="1200" spc="5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відповідно</a:t>
            </a:r>
            <a:r>
              <a:rPr sz="1200" spc="5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5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освітніх</a:t>
            </a:r>
            <a:r>
              <a:rPr sz="1200" spc="5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«Керівництво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праці»,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«Економіка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адміністрування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охороні </a:t>
            </a:r>
            <a:r>
              <a:rPr sz="1200" spc="-5" dirty="0">
                <a:latin typeface="Times New Roman"/>
                <a:cs typeface="Times New Roman"/>
              </a:rPr>
              <a:t>здоров’я».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Освітня компонента належить</a:t>
            </a:r>
            <a:r>
              <a:rPr sz="1200" dirty="0">
                <a:latin typeface="Times New Roman"/>
                <a:cs typeface="Times New Roman"/>
              </a:rPr>
              <a:t> до циклу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вибіркових.</a:t>
            </a:r>
            <a:endParaRPr sz="1200">
              <a:latin typeface="Times New Roman"/>
              <a:cs typeface="Times New Roman"/>
            </a:endParaRPr>
          </a:p>
          <a:p>
            <a:pPr marL="12700" marR="6350" indent="45720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Предметом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</a:t>
            </a:r>
            <a:r>
              <a:rPr sz="1200" dirty="0">
                <a:latin typeface="Times New Roman"/>
                <a:cs typeface="Times New Roman"/>
              </a:rPr>
              <a:t> є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фінансово-економічних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відносин,</a:t>
            </a:r>
            <a:r>
              <a:rPr sz="1200" dirty="0">
                <a:latin typeface="Times New Roman"/>
                <a:cs typeface="Times New Roman"/>
              </a:rPr>
              <a:t> що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виникають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санації,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реорганізації,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банкрутства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ліквідації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господарювання.</a:t>
            </a:r>
            <a:endParaRPr sz="1200">
              <a:latin typeface="Times New Roman"/>
              <a:cs typeface="Times New Roman"/>
            </a:endParaRPr>
          </a:p>
          <a:p>
            <a:pPr marL="12700" marR="8890" indent="45720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Освітня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компонента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органічно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пов’язана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сукупністю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зокрема: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Економічна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теорія»,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«Мікроекономіка»,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«Облік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статистика»,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«Аудит»,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«Фінанси,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гроші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кредит»,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«Економіка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підприємства»,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«Контролінг».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здійснюється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поточного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контролем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тестами </a:t>
            </a:r>
            <a:r>
              <a:rPr sz="1200" dirty="0">
                <a:latin typeface="Times New Roman"/>
                <a:cs typeface="Times New Roman"/>
              </a:rPr>
              <a:t>після </a:t>
            </a:r>
            <a:r>
              <a:rPr sz="1200" spc="-5" dirty="0">
                <a:latin typeface="Times New Roman"/>
                <a:cs typeface="Times New Roman"/>
              </a:rPr>
              <a:t>засвоєння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окремо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другого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модуля.</a:t>
            </a:r>
            <a:endParaRPr sz="1200">
              <a:latin typeface="Times New Roman"/>
              <a:cs typeface="Times New Roman"/>
            </a:endParaRPr>
          </a:p>
          <a:p>
            <a:pPr marL="12700" marR="12065" indent="449580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результатами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суми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балів,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набраних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(Модуль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1,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Модуль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2)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точки,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виставляється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підсумкова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національною,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100-бальною шкалами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3021330" indent="-153035">
              <a:lnSpc>
                <a:spcPct val="100000"/>
              </a:lnSpc>
              <a:buAutoNum type="arabicPeriod" startAt="2"/>
              <a:tabLst>
                <a:tab pos="302196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МЕТА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ЗАВДАННЯ ОСВІТНЬОЇ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715" indent="44958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Метою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підприємства»</a:t>
            </a:r>
            <a:r>
              <a:rPr sz="1200" dirty="0">
                <a:latin typeface="Times New Roman"/>
                <a:cs typeface="Times New Roman"/>
              </a:rPr>
              <a:t> є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dirty="0">
                <a:latin typeface="Times New Roman"/>
                <a:cs typeface="Times New Roman"/>
              </a:rPr>
              <a:t> 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системи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теоретичних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</a:t>
            </a:r>
            <a:r>
              <a:rPr sz="1200" dirty="0">
                <a:latin typeface="Times New Roman"/>
                <a:cs typeface="Times New Roman"/>
              </a:rPr>
              <a:t> 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реструктуризації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господарювання,</a:t>
            </a:r>
            <a:r>
              <a:rPr sz="1200" dirty="0">
                <a:latin typeface="Times New Roman"/>
                <a:cs typeface="Times New Roman"/>
              </a:rPr>
              <a:t> фінансового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ліквідації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підприємств.</a:t>
            </a:r>
            <a:endParaRPr sz="1200">
              <a:latin typeface="Times New Roman"/>
              <a:cs typeface="Times New Roman"/>
            </a:endParaRPr>
          </a:p>
          <a:p>
            <a:pPr marL="12700" marR="5715" indent="45720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Основними завданнями освітньої компоненти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«Управління фінансовою санацією підприємства» </a:t>
            </a:r>
            <a:r>
              <a:rPr sz="1200" dirty="0">
                <a:latin typeface="Times New Roman"/>
                <a:cs typeface="Times New Roman"/>
              </a:rPr>
              <a:t>є </a:t>
            </a:r>
            <a:r>
              <a:rPr sz="1200" spc="-5" dirty="0">
                <a:latin typeface="Times New Roman"/>
                <a:cs typeface="Times New Roman"/>
              </a:rPr>
              <a:t>набуття компетентностей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системі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санацією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підприємств: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економічного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змісту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порядку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проведення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фінансової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санації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підприємств;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опанування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методичних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підходів до </a:t>
            </a:r>
            <a:r>
              <a:rPr sz="1200" spc="-5" dirty="0">
                <a:latin typeface="Times New Roman"/>
                <a:cs typeface="Times New Roman"/>
              </a:rPr>
              <a:t>складання програми </a:t>
            </a:r>
            <a:r>
              <a:rPr sz="1200" dirty="0">
                <a:latin typeface="Times New Roman"/>
                <a:cs typeface="Times New Roman"/>
              </a:rPr>
              <a:t>й плану </a:t>
            </a:r>
            <a:r>
              <a:rPr sz="1200" spc="-5" dirty="0">
                <a:latin typeface="Times New Roman"/>
                <a:cs typeface="Times New Roman"/>
              </a:rPr>
              <a:t>санації, виявлення найбільш ефективних механізмів </a:t>
            </a:r>
            <a:r>
              <a:rPr sz="1200" dirty="0">
                <a:latin typeface="Times New Roman"/>
                <a:cs typeface="Times New Roman"/>
              </a:rPr>
              <a:t>її </a:t>
            </a:r>
            <a:r>
              <a:rPr sz="1200" spc="-5" dirty="0">
                <a:latin typeface="Times New Roman"/>
                <a:cs typeface="Times New Roman"/>
              </a:rPr>
              <a:t>здійснення; визначення найбільш ефективних </a:t>
            </a:r>
            <a:r>
              <a:rPr sz="1200" dirty="0">
                <a:latin typeface="Times New Roman"/>
                <a:cs typeface="Times New Roman"/>
              </a:rPr>
              <a:t> форм та </a:t>
            </a:r>
            <a:r>
              <a:rPr sz="1200" spc="-5" dirty="0">
                <a:latin typeface="Times New Roman"/>
                <a:cs typeface="Times New Roman"/>
              </a:rPr>
              <a:t>механізмів проведення фінансового оздоровлення підприємства, умов фінансування </a:t>
            </a:r>
            <a:r>
              <a:rPr sz="1200" dirty="0">
                <a:latin typeface="Times New Roman"/>
                <a:cs typeface="Times New Roman"/>
              </a:rPr>
              <a:t>і форм </a:t>
            </a:r>
            <a:r>
              <a:rPr sz="1200" spc="-5" dirty="0">
                <a:latin typeface="Times New Roman"/>
                <a:cs typeface="Times New Roman"/>
              </a:rPr>
              <a:t>здійснення; формування </a:t>
            </a:r>
            <a:r>
              <a:rPr sz="1200" dirty="0">
                <a:latin typeface="Times New Roman"/>
                <a:cs typeface="Times New Roman"/>
              </a:rPr>
              <a:t>внутрішніх і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зовнішніх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 санації.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5067681"/>
            <a:ext cx="9280525" cy="160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4825" algn="just">
              <a:lnSpc>
                <a:spcPts val="14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3.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ПЕРЕЛІК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КОМПЕТЕНТНОСТЕЙ,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ЯКІ НАБУВАЮТЬСЯ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ПІД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ЧАС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ОПАНУВАННЯ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ОСВІТНЬОЮ </a:t>
            </a:r>
            <a:r>
              <a:rPr sz="1200" b="1" spc="-5" dirty="0">
                <a:latin typeface="Times New Roman"/>
                <a:cs typeface="Times New Roman"/>
              </a:rPr>
              <a:t>КОМПОНЕНТОЮ</a:t>
            </a:r>
            <a:endParaRPr sz="1200">
              <a:latin typeface="Times New Roman"/>
              <a:cs typeface="Times New Roman"/>
            </a:endParaRPr>
          </a:p>
          <a:p>
            <a:pPr marL="12700" marR="5080" indent="541020" algn="just">
              <a:lnSpc>
                <a:spcPct val="95900"/>
              </a:lnSpc>
              <a:spcBef>
                <a:spcPts val="15"/>
              </a:spcBef>
              <a:buAutoNum type="arabicPeriod"/>
              <a:tabLst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Інтегральна </a:t>
            </a:r>
            <a:r>
              <a:rPr sz="1200" dirty="0">
                <a:latin typeface="Times New Roman"/>
                <a:cs typeface="Times New Roman"/>
              </a:rPr>
              <a:t>компетентність: </a:t>
            </a:r>
            <a:r>
              <a:rPr sz="1200" spc="-5" dirty="0">
                <a:latin typeface="Times New Roman"/>
                <a:cs typeface="Times New Roman"/>
              </a:rPr>
              <a:t>Здатність визначати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розв’язувати складні економічні задачі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проблеми, приймати відповідні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управлінські </a:t>
            </a:r>
            <a:r>
              <a:rPr sz="1200" dirty="0">
                <a:latin typeface="Times New Roman"/>
                <a:cs typeface="Times New Roman"/>
              </a:rPr>
              <a:t>рішення у </a:t>
            </a:r>
            <a:r>
              <a:rPr sz="1200" spc="-5" dirty="0">
                <a:latin typeface="Times New Roman"/>
                <a:cs typeface="Times New Roman"/>
              </a:rPr>
              <a:t>сфері економіки або </a:t>
            </a:r>
            <a:r>
              <a:rPr sz="1200" dirty="0">
                <a:latin typeface="Times New Roman"/>
                <a:cs typeface="Times New Roman"/>
              </a:rPr>
              <a:t>у процесі </a:t>
            </a:r>
            <a:r>
              <a:rPr sz="1200" spc="-5" dirty="0">
                <a:latin typeface="Times New Roman"/>
                <a:cs typeface="Times New Roman"/>
              </a:rPr>
              <a:t>навчання,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передбачає проведення досліджень та/або </a:t>
            </a:r>
            <a:r>
              <a:rPr sz="1200" dirty="0">
                <a:latin typeface="Times New Roman"/>
                <a:cs typeface="Times New Roman"/>
              </a:rPr>
              <a:t>здійснення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невизначених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умов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вимог.</a:t>
            </a:r>
            <a:endParaRPr sz="1200">
              <a:latin typeface="Times New Roman"/>
              <a:cs typeface="Times New Roman"/>
            </a:endParaRPr>
          </a:p>
          <a:p>
            <a:pPr marL="911860" indent="-358775" algn="just">
              <a:lnSpc>
                <a:spcPts val="1350"/>
              </a:lnSpc>
              <a:buAutoNum type="arabicPeriod"/>
              <a:tabLst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Загальні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ЗК1.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</a:t>
            </a:r>
            <a:r>
              <a:rPr sz="1200" spc="-5" dirty="0">
                <a:latin typeface="Times New Roman"/>
                <a:cs typeface="Times New Roman"/>
              </a:rPr>
              <a:t>генерувати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нові</a:t>
            </a:r>
            <a:r>
              <a:rPr sz="1200" spc="-5" dirty="0">
                <a:latin typeface="Times New Roman"/>
                <a:cs typeface="Times New Roman"/>
              </a:rPr>
              <a:t> ідеї (креативність).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ЗК3.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мотивувати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людей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рухатися</a:t>
            </a:r>
            <a:r>
              <a:rPr sz="1200" dirty="0">
                <a:latin typeface="Times New Roman"/>
                <a:cs typeface="Times New Roman"/>
              </a:rPr>
              <a:t> до </a:t>
            </a:r>
            <a:r>
              <a:rPr sz="1200" spc="-5" dirty="0">
                <a:latin typeface="Times New Roman"/>
                <a:cs typeface="Times New Roman"/>
              </a:rPr>
              <a:t>спільної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мети.</a:t>
            </a:r>
            <a:endParaRPr sz="1200">
              <a:latin typeface="Times New Roman"/>
              <a:cs typeface="Times New Roman"/>
            </a:endParaRPr>
          </a:p>
          <a:p>
            <a:pPr marL="469900" marR="5715">
              <a:lnSpc>
                <a:spcPts val="1380"/>
              </a:lnSpc>
              <a:spcBef>
                <a:spcPts val="65"/>
              </a:spcBef>
              <a:tabLst>
                <a:tab pos="1811020" algn="l"/>
                <a:tab pos="3159760" algn="l"/>
              </a:tabLst>
            </a:pPr>
            <a:r>
              <a:rPr sz="1200" dirty="0">
                <a:latin typeface="Times New Roman"/>
                <a:cs typeface="Times New Roman"/>
              </a:rPr>
              <a:t>ЗК4. Здатність	</a:t>
            </a:r>
            <a:r>
              <a:rPr sz="1200" spc="-5" dirty="0">
                <a:latin typeface="Times New Roman"/>
                <a:cs typeface="Times New Roman"/>
              </a:rPr>
              <a:t>спілкуватися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	</a:t>
            </a:r>
            <a:r>
              <a:rPr sz="1200" spc="-5" dirty="0">
                <a:latin typeface="Times New Roman"/>
                <a:cs typeface="Times New Roman"/>
              </a:rPr>
              <a:t>представниками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груп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різного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рівня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(з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експертами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галузей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знань/видів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1795" cy="6374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ЗК5.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5" dirty="0">
                <a:latin typeface="Times New Roman"/>
                <a:cs typeface="Times New Roman"/>
              </a:rPr>
              <a:t> працювати</a:t>
            </a:r>
            <a:r>
              <a:rPr sz="1200" dirty="0">
                <a:latin typeface="Times New Roman"/>
                <a:cs typeface="Times New Roman"/>
              </a:rPr>
              <a:t> 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команді.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ЗК6. 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розробляти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управляти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проєктами.</a:t>
            </a:r>
            <a:endParaRPr sz="1200">
              <a:latin typeface="Times New Roman"/>
              <a:cs typeface="Times New Roman"/>
            </a:endParaRPr>
          </a:p>
          <a:p>
            <a:pPr marL="469900" marR="4782185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ЗК8. Здатність </a:t>
            </a:r>
            <a:r>
              <a:rPr sz="1200" spc="-5" dirty="0">
                <a:latin typeface="Times New Roman"/>
                <a:cs typeface="Times New Roman"/>
              </a:rPr>
              <a:t>проводити дослідження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відповідному </a:t>
            </a:r>
            <a:r>
              <a:rPr sz="1200" dirty="0">
                <a:latin typeface="Times New Roman"/>
                <a:cs typeface="Times New Roman"/>
              </a:rPr>
              <a:t>рівні.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Спеціальні компетентності:</a:t>
            </a:r>
            <a:endParaRPr sz="1200">
              <a:latin typeface="Times New Roman"/>
              <a:cs typeface="Times New Roman"/>
            </a:endParaRPr>
          </a:p>
          <a:p>
            <a:pPr marL="241300" marR="12700" indent="22097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СК1.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аналітичний,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методичний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інструментарій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обґрунтування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пов’язаних </a:t>
            </a:r>
            <a:r>
              <a:rPr sz="1200" dirty="0">
                <a:latin typeface="Times New Roman"/>
                <a:cs typeface="Times New Roman"/>
              </a:rPr>
              <a:t>з цим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СК2.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комунікації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 іноземною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мовою.</a:t>
            </a:r>
            <a:endParaRPr sz="1200">
              <a:latin typeface="Times New Roman"/>
              <a:cs typeface="Times New Roman"/>
            </a:endParaRPr>
          </a:p>
          <a:p>
            <a:pPr marL="241300" marR="7620" indent="220979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СК3.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збирати,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обробляти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статистичні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дані,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науково-аналітичні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матеріали,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необхідні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проблем,</a:t>
            </a:r>
            <a:r>
              <a:rPr sz="1200" dirty="0">
                <a:latin typeface="Times New Roman"/>
                <a:cs typeface="Times New Roman"/>
              </a:rPr>
              <a:t> робити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обґрунтовані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висновки.</a:t>
            </a:r>
            <a:endParaRPr sz="1200">
              <a:latin typeface="Times New Roman"/>
              <a:cs typeface="Times New Roman"/>
            </a:endParaRPr>
          </a:p>
          <a:p>
            <a:pPr marL="241300" marR="8255" indent="22097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СК4.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інформаційні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технології,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прийоми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дослідження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адекватні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встановленим потребам дослідження.</a:t>
            </a:r>
            <a:endParaRPr sz="1200">
              <a:latin typeface="Times New Roman"/>
              <a:cs typeface="Times New Roman"/>
            </a:endParaRPr>
          </a:p>
          <a:p>
            <a:pPr marL="241300" marR="5080" indent="220979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СК6.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формулювати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обираючи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належні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напрями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методи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 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беручи</a:t>
            </a:r>
            <a:r>
              <a:rPr sz="1200" dirty="0">
                <a:latin typeface="Times New Roman"/>
                <a:cs typeface="Times New Roman"/>
              </a:rPr>
              <a:t> до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уваги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наявні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ресурси.</a:t>
            </a:r>
            <a:endParaRPr sz="1200">
              <a:latin typeface="Times New Roman"/>
              <a:cs typeface="Times New Roman"/>
            </a:endParaRPr>
          </a:p>
          <a:p>
            <a:pPr marL="241300" marR="13335" indent="22097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СК7.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кадрової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політики.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25"/>
              </a:lnSpc>
            </a:pPr>
            <a:r>
              <a:rPr sz="1200" dirty="0">
                <a:latin typeface="Times New Roman"/>
                <a:cs typeface="Times New Roman"/>
              </a:rPr>
              <a:t>СК9.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5" dirty="0">
                <a:latin typeface="Times New Roman"/>
                <a:cs typeface="Times New Roman"/>
              </a:rPr>
              <a:t> застосовувати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підхід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соціально-економічній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сфері.</a:t>
            </a:r>
            <a:endParaRPr sz="1200">
              <a:latin typeface="Times New Roman"/>
              <a:cs typeface="Times New Roman"/>
            </a:endParaRPr>
          </a:p>
          <a:p>
            <a:pPr marL="3653790">
              <a:lnSpc>
                <a:spcPts val="1385"/>
              </a:lnSpc>
            </a:pPr>
            <a:r>
              <a:rPr sz="1200" b="1" dirty="0">
                <a:latin typeface="Times New Roman"/>
                <a:cs typeface="Times New Roman"/>
              </a:rPr>
              <a:t>4.</a:t>
            </a:r>
            <a:r>
              <a:rPr sz="1200" b="1" spc="26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РЕЗУЛЬТАТИ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12700" marR="10160" indent="449580">
              <a:lnSpc>
                <a:spcPts val="1370"/>
              </a:lnSpc>
              <a:spcBef>
                <a:spcPts val="70"/>
              </a:spcBef>
            </a:pPr>
            <a:r>
              <a:rPr sz="1200" spc="-5" dirty="0">
                <a:latin typeface="Times New Roman"/>
                <a:cs typeface="Times New Roman"/>
              </a:rPr>
              <a:t>РН2.Розробляти,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приймати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dirty="0">
                <a:latin typeface="Times New Roman"/>
                <a:cs typeface="Times New Roman"/>
              </a:rPr>
              <a:t> рішення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суб’єктами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РН3.Вільно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спілкуватися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державною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іноземною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мовами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усно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письмово.</a:t>
            </a:r>
            <a:endParaRPr sz="1200">
              <a:latin typeface="Times New Roman"/>
              <a:cs typeface="Times New Roman"/>
            </a:endParaRPr>
          </a:p>
          <a:p>
            <a:pPr marL="12700" marR="14604" indent="44958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РН4.Розробляти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систему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дій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реалізації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урахуванням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цілей,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очікуваних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 наслідків,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законодавчих,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обмежень.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420"/>
              </a:lnSpc>
              <a:spcBef>
                <a:spcPts val="120"/>
              </a:spcBef>
            </a:pPr>
            <a:r>
              <a:rPr sz="1200" spc="-5" dirty="0">
                <a:latin typeface="Times New Roman"/>
                <a:cs typeface="Times New Roman"/>
              </a:rPr>
              <a:t>РН5.Дотримуватися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академічної доброчесності.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90"/>
              </a:lnSpc>
            </a:pPr>
            <a:r>
              <a:rPr sz="1200" spc="-5" dirty="0">
                <a:latin typeface="Times New Roman"/>
                <a:cs typeface="Times New Roman"/>
              </a:rPr>
              <a:t>РН6.Оцінювати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власної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лідерські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уміння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управляти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команді.</a:t>
            </a:r>
            <a:endParaRPr sz="1200">
              <a:latin typeface="Times New Roman"/>
              <a:cs typeface="Times New Roman"/>
            </a:endParaRPr>
          </a:p>
          <a:p>
            <a:pPr marL="12700" marR="12065" indent="44958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РН7.Обирати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управління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економічною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діяльністю,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пропоновані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рішення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релевантних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наукових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прикладних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12700" marR="12065" indent="449580">
              <a:lnSpc>
                <a:spcPts val="1370"/>
              </a:lnSpc>
              <a:spcBef>
                <a:spcPts val="20"/>
              </a:spcBef>
            </a:pPr>
            <a:r>
              <a:rPr sz="1200" spc="-5" dirty="0">
                <a:latin typeface="Times New Roman"/>
                <a:cs typeface="Times New Roman"/>
              </a:rPr>
              <a:t>РН8.Збирати,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обробляти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статистичні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науково-аналітичні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необхідні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завдань.</a:t>
            </a:r>
            <a:endParaRPr sz="1200">
              <a:latin typeface="Times New Roman"/>
              <a:cs typeface="Times New Roman"/>
            </a:endParaRPr>
          </a:p>
          <a:p>
            <a:pPr marL="12700" marR="13970" indent="449580">
              <a:lnSpc>
                <a:spcPts val="1370"/>
              </a:lnSpc>
              <a:spcBef>
                <a:spcPts val="20"/>
              </a:spcBef>
            </a:pPr>
            <a:r>
              <a:rPr sz="1200" spc="-5" dirty="0">
                <a:latin typeface="Times New Roman"/>
                <a:cs typeface="Times New Roman"/>
              </a:rPr>
              <a:t>РН9.Приймати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невизначених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умов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потребують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застосування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нових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підходів,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методів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12700" marR="8890" indent="449580">
              <a:lnSpc>
                <a:spcPts val="1380"/>
              </a:lnSpc>
              <a:spcBef>
                <a:spcPts val="5"/>
              </a:spcBef>
              <a:tabLst>
                <a:tab pos="1917064" algn="l"/>
                <a:tab pos="2533650" algn="l"/>
                <a:tab pos="3538854" algn="l"/>
                <a:tab pos="4344670" algn="l"/>
                <a:tab pos="4617085" algn="l"/>
                <a:tab pos="5706110" algn="l"/>
                <a:tab pos="6528434" algn="l"/>
                <a:tab pos="7528559" algn="l"/>
                <a:tab pos="7738745" algn="l"/>
              </a:tabLst>
            </a:pP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Н</a:t>
            </a:r>
            <a:r>
              <a:rPr sz="1200" spc="-15" dirty="0">
                <a:latin typeface="Times New Roman"/>
                <a:cs typeface="Times New Roman"/>
              </a:rPr>
              <a:t>1</a:t>
            </a:r>
            <a:r>
              <a:rPr sz="1200" dirty="0">
                <a:latin typeface="Times New Roman"/>
                <a:cs typeface="Times New Roman"/>
              </a:rPr>
              <a:t>0.З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тосо</a:t>
            </a:r>
            <a:r>
              <a:rPr sz="1200" spc="5" dirty="0">
                <a:latin typeface="Times New Roman"/>
                <a:cs typeface="Times New Roman"/>
              </a:rPr>
              <a:t>в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5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ти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5" dirty="0">
                <a:latin typeface="Times New Roman"/>
                <a:cs typeface="Times New Roman"/>
              </a:rPr>
              <a:t>ча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ні	і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форм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ці</a:t>
            </a:r>
            <a:r>
              <a:rPr sz="1200" spc="-5" dirty="0">
                <a:latin typeface="Times New Roman"/>
                <a:cs typeface="Times New Roman"/>
              </a:rPr>
              <a:t>й</a:t>
            </a:r>
            <a:r>
              <a:rPr sz="1200" dirty="0">
                <a:latin typeface="Times New Roman"/>
                <a:cs typeface="Times New Roman"/>
              </a:rPr>
              <a:t>ні	те</a:t>
            </a:r>
            <a:r>
              <a:rPr sz="1200" spc="5" dirty="0">
                <a:latin typeface="Times New Roman"/>
                <a:cs typeface="Times New Roman"/>
              </a:rPr>
              <a:t>х</a:t>
            </a:r>
            <a:r>
              <a:rPr sz="1200" dirty="0">
                <a:latin typeface="Times New Roman"/>
                <a:cs typeface="Times New Roman"/>
              </a:rPr>
              <a:t>ноло</a:t>
            </a:r>
            <a:r>
              <a:rPr sz="1200" spc="-15" dirty="0">
                <a:latin typeface="Times New Roman"/>
                <a:cs typeface="Times New Roman"/>
              </a:rPr>
              <a:t>г</a:t>
            </a:r>
            <a:r>
              <a:rPr sz="1200" dirty="0">
                <a:latin typeface="Times New Roman"/>
                <a:cs typeface="Times New Roman"/>
              </a:rPr>
              <a:t>ії	та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п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ці</a:t>
            </a:r>
            <a:r>
              <a:rPr sz="1200" spc="-1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лі</a:t>
            </a:r>
            <a:r>
              <a:rPr sz="1200" spc="5" dirty="0">
                <a:latin typeface="Times New Roman"/>
                <a:cs typeface="Times New Roman"/>
              </a:rPr>
              <a:t>з</a:t>
            </a:r>
            <a:r>
              <a:rPr sz="1200" dirty="0">
                <a:latin typeface="Times New Roman"/>
                <a:cs typeface="Times New Roman"/>
              </a:rPr>
              <a:t>ов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не	прогр</a:t>
            </a:r>
            <a:r>
              <a:rPr sz="1200" spc="-5" dirty="0">
                <a:latin typeface="Times New Roman"/>
                <a:cs typeface="Times New Roman"/>
              </a:rPr>
              <a:t>ам</a:t>
            </a:r>
            <a:r>
              <a:rPr sz="1200" dirty="0">
                <a:latin typeface="Times New Roman"/>
                <a:cs typeface="Times New Roman"/>
              </a:rPr>
              <a:t>не	з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б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зп</a:t>
            </a:r>
            <a:r>
              <a:rPr sz="1200" spc="-5" dirty="0">
                <a:latin typeface="Times New Roman"/>
                <a:cs typeface="Times New Roman"/>
              </a:rPr>
              <a:t>ече</a:t>
            </a:r>
            <a:r>
              <a:rPr sz="1200" dirty="0">
                <a:latin typeface="Times New Roman"/>
                <a:cs typeface="Times New Roman"/>
              </a:rPr>
              <a:t>ння	у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оціальн</a:t>
            </a:r>
            <a:r>
              <a:rPr sz="1200" spc="45" dirty="0">
                <a:latin typeface="Times New Roman"/>
                <a:cs typeface="Times New Roman"/>
              </a:rPr>
              <a:t>о</a:t>
            </a:r>
            <a:r>
              <a:rPr sz="1200" spc="-5" dirty="0">
                <a:latin typeface="Times New Roman"/>
                <a:cs typeface="Times New Roman"/>
              </a:rPr>
              <a:t>-е</a:t>
            </a:r>
            <a:r>
              <a:rPr sz="1200" dirty="0">
                <a:latin typeface="Times New Roman"/>
                <a:cs typeface="Times New Roman"/>
              </a:rPr>
              <a:t>коно</a:t>
            </a:r>
            <a:r>
              <a:rPr sz="1200" spc="-5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іч</a:t>
            </a:r>
            <a:r>
              <a:rPr sz="1200" spc="-10" dirty="0">
                <a:latin typeface="Times New Roman"/>
                <a:cs typeface="Times New Roman"/>
              </a:rPr>
              <a:t>ни</a:t>
            </a:r>
            <a:r>
              <a:rPr sz="1200" dirty="0">
                <a:latin typeface="Times New Roman"/>
                <a:cs typeface="Times New Roman"/>
              </a:rPr>
              <a:t>х  </a:t>
            </a:r>
            <a:r>
              <a:rPr sz="1200" spc="-5" dirty="0">
                <a:latin typeface="Times New Roman"/>
                <a:cs typeface="Times New Roman"/>
              </a:rPr>
              <a:t>дослідженнях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управлінні</a:t>
            </a:r>
            <a:r>
              <a:rPr sz="1200" dirty="0">
                <a:latin typeface="Times New Roman"/>
                <a:cs typeface="Times New Roman"/>
              </a:rPr>
              <a:t> соціально-</a:t>
            </a:r>
            <a:r>
              <a:rPr sz="1200" spc="-5" dirty="0">
                <a:latin typeface="Times New Roman"/>
                <a:cs typeface="Times New Roman"/>
              </a:rPr>
              <a:t> економічними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системами.</a:t>
            </a:r>
            <a:endParaRPr sz="1200">
              <a:latin typeface="Times New Roman"/>
              <a:cs typeface="Times New Roman"/>
            </a:endParaRPr>
          </a:p>
          <a:p>
            <a:pPr marL="12700" marR="12065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РН11.Визначати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критично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тенденції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соціально-економічного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процесів.</a:t>
            </a:r>
            <a:endParaRPr sz="1200">
              <a:latin typeface="Times New Roman"/>
              <a:cs typeface="Times New Roman"/>
            </a:endParaRPr>
          </a:p>
          <a:p>
            <a:pPr marL="12700" marR="15240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РН12.Обґрунтовувати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враховуючи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цілі,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ресурси,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обмеження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6512" y="316483"/>
            <a:ext cx="5816600" cy="424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2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РН13.Оцінювати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ризики,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наслідки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рішень.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РН14.Розробляти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сценарії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dirty="0">
                <a:latin typeface="Times New Roman"/>
                <a:cs typeface="Times New Roman"/>
              </a:rPr>
              <a:t> розвитку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4130" y="711454"/>
            <a:ext cx="3257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5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врахуванням</a:t>
            </a:r>
            <a:r>
              <a:rPr sz="1200" spc="5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інформаційного,</a:t>
            </a:r>
            <a:r>
              <a:rPr sz="1200" spc="5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методичного,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711454"/>
            <a:ext cx="5932170" cy="5619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РН15.Організовувати</a:t>
            </a:r>
            <a:r>
              <a:rPr sz="1200" dirty="0">
                <a:latin typeface="Times New Roman"/>
                <a:cs typeface="Times New Roman"/>
              </a:rPr>
              <a:t> розробку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реалізацію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dirty="0">
                <a:latin typeface="Times New Roman"/>
                <a:cs typeface="Times New Roman"/>
              </a:rPr>
              <a:t> проєктів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матеріального,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фінансового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кадрового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забезпечення.</a:t>
            </a:r>
            <a:endParaRPr sz="1200">
              <a:latin typeface="Times New Roman"/>
              <a:cs typeface="Times New Roman"/>
            </a:endParaRPr>
          </a:p>
          <a:p>
            <a:pPr marR="652780" algn="r">
              <a:lnSpc>
                <a:spcPts val="1370"/>
              </a:lnSpc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41832" y="1440434"/>
          <a:ext cx="8935720" cy="643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156512" y="2409571"/>
            <a:ext cx="8823325" cy="125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7645" algn="ctr">
              <a:lnSpc>
                <a:spcPts val="14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ПОЛІТИКИ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sz="1200" spc="-5" dirty="0">
                <a:latin typeface="Times New Roman"/>
                <a:cs typeface="Times New Roman"/>
              </a:rPr>
              <a:t>Політика академічної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поведінки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етики: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пропускати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запізнюватися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заняття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розкладом;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семінарів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роботи;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контрольно-модульні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завдання;</a:t>
            </a:r>
            <a:endParaRPr sz="1200">
              <a:latin typeface="Times New Roman"/>
              <a:cs typeface="Times New Roman"/>
            </a:endParaRPr>
          </a:p>
          <a:p>
            <a:pPr marL="193675" marR="5080" indent="-181610">
              <a:lnSpc>
                <a:spcPts val="1380"/>
              </a:lnSpc>
              <a:spcBef>
                <a:spcPts val="65"/>
              </a:spcBef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Під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над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завданнями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допустимо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порушення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академічної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доброчесності: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інтернет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ресурсів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інших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 інформації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студент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повинен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вказати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джерело, використане</a:t>
            </a:r>
            <a:r>
              <a:rPr sz="1200" dirty="0">
                <a:latin typeface="Times New Roman"/>
                <a:cs typeface="Times New Roman"/>
              </a:rPr>
              <a:t> під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 виконання</a:t>
            </a:r>
            <a:r>
              <a:rPr sz="1200" dirty="0">
                <a:latin typeface="Times New Roman"/>
                <a:cs typeface="Times New Roman"/>
              </a:rPr>
              <a:t> завдання.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6346" y="334771"/>
            <a:ext cx="2753995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2605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СТРУКТУРА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 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1980" y="885698"/>
          <a:ext cx="9507220" cy="5586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204">
                <a:tc>
                  <a:txBody>
                    <a:bodyPr/>
                    <a:lstStyle/>
                    <a:p>
                      <a:pPr marL="200660" marR="55244" indent="-137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025" indent="-3784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 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65735" marR="156210" indent="730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19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 marR="5715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9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ct val="95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5880">
                        <a:lnSpc>
                          <a:spcPct val="95900"/>
                        </a:lnSpc>
                        <a:spcBef>
                          <a:spcPts val="1150"/>
                        </a:spcBef>
                        <a:tabLst>
                          <a:tab pos="87439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ршого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(перший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6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5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Санаційний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9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00" marR="54610">
                        <a:lnSpc>
                          <a:spcPts val="1380"/>
                        </a:lnSpc>
                        <a:tabLst>
                          <a:tab pos="8737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(перший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1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 marR="39751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 санаційної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спроможності 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433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00" marR="54610">
                        <a:lnSpc>
                          <a:spcPts val="1380"/>
                        </a:lnSpc>
                        <a:tabLst>
                          <a:tab pos="8737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(перший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6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57150" algn="just">
                        <a:lnSpc>
                          <a:spcPts val="1380"/>
                        </a:lnSpc>
                        <a:spcBef>
                          <a:spcPts val="1085"/>
                        </a:spcBef>
                        <a:tabLst>
                          <a:tab pos="868044" algn="l"/>
                          <a:tab pos="199961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4.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узгодження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фін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ової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ції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9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89865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(перший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1980" y="359664"/>
          <a:ext cx="9507220" cy="6211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859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Досудова санація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433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ct val="95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90500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(перший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2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452120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Санація підприємств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судовому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порядку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433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8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11125" marR="101600" indent="-3810" algn="ctr">
                        <a:lnSpc>
                          <a:spcPct val="954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Скласти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нтаці  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90500">
                        <a:lnSpc>
                          <a:spcPct val="95700"/>
                        </a:lnSpc>
                        <a:spcBef>
                          <a:spcPts val="4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(перший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151">
                <a:tc gridSpan="7">
                  <a:txBody>
                    <a:bodyPr/>
                    <a:lstStyle/>
                    <a:p>
                      <a:pPr marL="94361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ФІАНСУВАННЯ,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РЕСТРУКТУРИЗАЦІЯ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ДЕРЖАВНА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ПІДТРИМКА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САНАЦІЇ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59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 marR="528955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 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9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4610">
                        <a:lnSpc>
                          <a:spcPct val="95900"/>
                        </a:lnSpc>
                        <a:spcBef>
                          <a:spcPts val="1150"/>
                        </a:spcBef>
                        <a:tabLst>
                          <a:tab pos="873760" algn="l"/>
                          <a:tab pos="9239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	(д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6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1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 marR="334010">
                        <a:lnSpc>
                          <a:spcPts val="1380"/>
                        </a:lnSpc>
                      </a:pP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Внутрішні джерела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425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ts val="138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00" marR="54610">
                        <a:lnSpc>
                          <a:spcPts val="1380"/>
                        </a:lnSpc>
                        <a:tabLst>
                          <a:tab pos="874394" algn="l"/>
                          <a:tab pos="9239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ршого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	(д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6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 marR="33401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Зовнішні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433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00" marR="54610">
                        <a:lnSpc>
                          <a:spcPts val="1380"/>
                        </a:lnSpc>
                        <a:tabLst>
                          <a:tab pos="873760" algn="l"/>
                          <a:tab pos="9239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	(д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1980" y="359664"/>
          <a:ext cx="9507220" cy="3387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859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 marR="71628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Реструктуризація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9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ct val="95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4610">
                        <a:lnSpc>
                          <a:spcPct val="95900"/>
                        </a:lnSpc>
                        <a:spcBef>
                          <a:spcPts val="1160"/>
                        </a:spcBef>
                        <a:tabLst>
                          <a:tab pos="873760" algn="l"/>
                          <a:tab pos="9239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	(д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73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5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351790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державного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 підтримки 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427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ct val="956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 algn="ctr">
                        <a:lnSpc>
                          <a:spcPct val="95700"/>
                        </a:lnSpc>
                        <a:spcBef>
                          <a:spcPts val="4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ю,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5244">
                        <a:lnSpc>
                          <a:spcPct val="95900"/>
                        </a:lnSpc>
                        <a:spcBef>
                          <a:spcPts val="1150"/>
                        </a:spcBef>
                        <a:tabLst>
                          <a:tab pos="873760" algn="l"/>
                          <a:tab pos="9239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ршого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	(д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6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0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00" marR="7874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Економіко-правові аспекти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санації, банкрутства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ліквідації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2080"/>
                        </a:lnSpc>
                        <a:spcBef>
                          <a:spcPts val="1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5885" marR="86995" indent="-1270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11125" marR="101600" indent="-3810" algn="ctr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Скласти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нтаці  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5244">
                        <a:lnSpc>
                          <a:spcPts val="1380"/>
                        </a:lnSpc>
                        <a:spcBef>
                          <a:spcPts val="505"/>
                        </a:spcBef>
                        <a:tabLst>
                          <a:tab pos="873760" algn="l"/>
                          <a:tab pos="9239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ршого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	(д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5366" y="510032"/>
            <a:ext cx="30448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(ЛЕКЦІЙНИЙ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7700" y="885698"/>
          <a:ext cx="9441180" cy="5861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6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39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фінансової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229235">
                        <a:lnSpc>
                          <a:spcPts val="1325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криза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80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необхідність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проведення.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80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Порядок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80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менеджменту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80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Класична модель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781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Санаційний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indent="-191135">
                        <a:lnSpc>
                          <a:spcPts val="1325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80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раннього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попередження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реагування.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банкрутства.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95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615">
                <a:tc>
                  <a:txBody>
                    <a:bodyPr/>
                    <a:lstStyle/>
                    <a:p>
                      <a:pPr marL="68580" marR="42481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санаційної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спроможності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 indent="-175895">
                        <a:lnSpc>
                          <a:spcPts val="1210"/>
                        </a:lnSpc>
                        <a:buAutoNum type="arabicPeriod"/>
                        <a:tabLst>
                          <a:tab pos="243840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Санаційна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спроможність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 indent="-175895">
                        <a:lnSpc>
                          <a:spcPts val="1290"/>
                        </a:lnSpc>
                        <a:buAutoNum type="arabicPeriod"/>
                        <a:tabLst>
                          <a:tab pos="243840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санаційної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збір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необхідної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інформації.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marL="68580" marR="16891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узгодження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8605" indent="-201295">
                        <a:lnSpc>
                          <a:spcPts val="1315"/>
                        </a:lnSpc>
                        <a:buAutoNum type="arabicPeriod"/>
                        <a:tabLst>
                          <a:tab pos="269240" algn="l"/>
                        </a:tabLst>
                      </a:pPr>
                      <a:r>
                        <a:rPr sz="1200" spc="15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плану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досудовому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порядку.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0510" indent="-203200">
                        <a:lnSpc>
                          <a:spcPts val="1395"/>
                        </a:lnSpc>
                        <a:buAutoNum type="arabicPeriod"/>
                        <a:tabLst>
                          <a:tab pos="271145" algn="l"/>
                        </a:tabLst>
                      </a:pP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рамках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провадження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справи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банкрутство.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615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Досудова санація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229235">
                        <a:lnSpc>
                          <a:spcPts val="1315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лю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ьки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 indent="-229235">
                        <a:lnSpc>
                          <a:spcPts val="1395"/>
                        </a:lnSpc>
                        <a:buAutoNum type="arabicPeriod"/>
                        <a:tabLst>
                          <a:tab pos="297180" algn="l"/>
                        </a:tabLst>
                      </a:pP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ін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ці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ово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оря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indent="-191135">
                        <a:lnSpc>
                          <a:spcPts val="1315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 санації.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80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Потреба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капіталі.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80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рівноваги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9079" indent="-191135">
                        <a:lnSpc>
                          <a:spcPts val="1395"/>
                        </a:lnSpc>
                        <a:buAutoNum type="arabicPeriod"/>
                        <a:tabLst>
                          <a:tab pos="259079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875">
                <a:tc>
                  <a:txBody>
                    <a:bodyPr/>
                    <a:lstStyle/>
                    <a:p>
                      <a:pPr marL="68580" marR="41275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Внутрішні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 indent="-193040">
                        <a:lnSpc>
                          <a:spcPts val="1315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внутрішніх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джерел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8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Збільшення вхідних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грошових потоків.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95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Зменшення вихідних грошових потоків.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8580" marR="50800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Зовнішні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 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4940">
                        <a:lnSpc>
                          <a:spcPts val="132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санації за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рахунок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акціонерного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(пайового) капіталу.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3035">
                        <a:lnSpc>
                          <a:spcPts val="1375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Участь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кредиторів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фінансовому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оздоровленні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боржника.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4940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участь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персоналу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4301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Реструктуризація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 indent="-193040">
                        <a:lnSpc>
                          <a:spcPts val="133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реструктуризації 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8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загальні передумови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реорганізації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8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Реорганізації підприємств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спрямована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укрупнення.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8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Поділ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виділення 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95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Передавальний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розподільний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баланси.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825">
                <a:tc>
                  <a:txBody>
                    <a:bodyPr/>
                    <a:lstStyle/>
                    <a:p>
                      <a:pPr marL="68580" marR="59944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державного фінансування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підтримки санації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 indent="-193040">
                        <a:lnSpc>
                          <a:spcPts val="1315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Необхідність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державної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санаційної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підтримки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80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Державні органи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банкрутства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50" indent="-193040">
                        <a:lnSpc>
                          <a:spcPts val="1395"/>
                        </a:lnSpc>
                        <a:buAutoNum type="arabicPeriod"/>
                        <a:tabLst>
                          <a:tab pos="2609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державної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підтримки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8875" y="510032"/>
            <a:ext cx="3296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(ПРАКТИЧНІ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9223" y="711708"/>
          <a:ext cx="9446260" cy="4578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0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298">
                <a:tc>
                  <a:txBody>
                    <a:bodyPr/>
                    <a:lstStyle/>
                    <a:p>
                      <a:pPr marL="103949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фінансової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Санаційний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практичних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86804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санаційної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спроможності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109">
                <a:tc>
                  <a:txBody>
                    <a:bodyPr/>
                    <a:lstStyle/>
                    <a:p>
                      <a:pPr marL="63500" marR="12382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узгодження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3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Досудова санація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85598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Внутрішні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982">
                <a:tc>
                  <a:txBody>
                    <a:bodyPr/>
                    <a:lstStyle/>
                    <a:p>
                      <a:pPr marL="63500" marR="95186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Зовнішні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 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Реструктуризація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32639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підтримки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санації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3572</Words>
  <Application>Microsoft Office PowerPoint</Application>
  <PresentationFormat>Произвольный</PresentationFormat>
  <Paragraphs>436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MS Gothic</vt:lpstr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2023-11-19T19:38:20Z</dcterms:created>
  <dcterms:modified xsi:type="dcterms:W3CDTF">2023-11-19T19:39:03Z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</Properties>
</file>