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5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84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473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5323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3740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1231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1304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1010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897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173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167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924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081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975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9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085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22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73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314"/>
            <a:ext cx="2283074" cy="755730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10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hitalnya.nung.edu.ua/node/3303" TargetMode="External"/><Relationship Id="rId7" Type="http://schemas.openxmlformats.org/officeDocument/2006/relationships/hyperlink" Target="http://www.minfin.gov.ua/" TargetMode="External"/><Relationship Id="rId2" Type="http://schemas.openxmlformats.org/officeDocument/2006/relationships/hyperlink" Target="http://chitalnya.nung.edu.ua/node/4360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treasury.gov.ua/" TargetMode="External"/><Relationship Id="rId5" Type="http://schemas.openxmlformats.org/officeDocument/2006/relationships/hyperlink" Target="http://www.ukrstat.gov.ua/" TargetMode="External"/><Relationship Id="rId4" Type="http://schemas.openxmlformats.org/officeDocument/2006/relationships/hyperlink" Target="http://sts.gov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2900" y="674806"/>
            <a:ext cx="7809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spc="-5" dirty="0" smtClean="0">
                <a:latin typeface="Times New Roman"/>
                <a:cs typeface="Times New Roman"/>
              </a:rPr>
              <a:t>ФІНАНСОВИЙ</a:t>
            </a:r>
            <a:r>
              <a:rPr lang="uk-UA" sz="2800" spc="-10" dirty="0" smtClean="0">
                <a:latin typeface="Times New Roman"/>
                <a:cs typeface="Times New Roman"/>
              </a:rPr>
              <a:t> </a:t>
            </a:r>
            <a:r>
              <a:rPr lang="uk-UA" sz="2800" spc="-5" dirty="0" smtClean="0">
                <a:latin typeface="Times New Roman"/>
                <a:cs typeface="Times New Roman"/>
              </a:rPr>
              <a:t>ПОТЕНЦІАЛ</a:t>
            </a:r>
            <a:r>
              <a:rPr lang="uk-UA" sz="2800" spc="5" dirty="0" smtClean="0">
                <a:latin typeface="Times New Roman"/>
                <a:cs typeface="Times New Roman"/>
              </a:rPr>
              <a:t> </a:t>
            </a:r>
            <a:r>
              <a:rPr lang="uk-UA" sz="2800" spc="-5" dirty="0" smtClean="0">
                <a:latin typeface="Times New Roman"/>
                <a:cs typeface="Times New Roman"/>
              </a:rPr>
              <a:t>ПІДПРИЄМСТВА 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14632" y="1344106"/>
            <a:ext cx="237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spc="-5" dirty="0" smtClean="0">
                <a:latin typeface="Times New Roman"/>
                <a:cs typeface="Times New Roman"/>
              </a:rPr>
              <a:t>2024-2025 </a:t>
            </a:r>
            <a:r>
              <a:rPr lang="uk-UA" sz="2800" spc="-5" dirty="0" err="1" smtClean="0">
                <a:latin typeface="Times New Roman"/>
                <a:cs typeface="Times New Roman"/>
              </a:rPr>
              <a:t>н.р</a:t>
            </a:r>
            <a:r>
              <a:rPr lang="uk-UA" sz="2800" spc="-5" dirty="0" smtClean="0">
                <a:latin typeface="Times New Roman"/>
                <a:cs typeface="Times New Roman"/>
              </a:rPr>
              <a:t>.</a:t>
            </a:r>
            <a:endParaRPr lang="uk-UA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E7E3F2"/>
              </a:clrFrom>
              <a:clrTo>
                <a:srgbClr val="E7E3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259" y="2048999"/>
            <a:ext cx="80010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7700" y="1080770"/>
          <a:ext cx="9549765" cy="3938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6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30"/>
                        </a:lnSpc>
                        <a:buAutoNum type="arabicPeriod" startAt="2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оборотних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коштів.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400"/>
                        </a:lnSpc>
                        <a:buAutoNum type="arabicPeriod" startAt="2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Показники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шляхи підвищення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оборотних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коштів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1417">
                <a:tc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6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суб’єктів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господарювання.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40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кредитів,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використовуються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господарській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40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405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Банківське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410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Комерційне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410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Лізингове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385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Державне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390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коштів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фінансово-кредитних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інститутів.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5">
                <a:tc>
                  <a:txBody>
                    <a:bodyPr/>
                    <a:lstStyle/>
                    <a:p>
                      <a:pPr marL="68580" marR="7105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Фінансове забезпечення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відтворення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структура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необоротних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активів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відтворення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9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ремонту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3170">
                <a:tc>
                  <a:txBody>
                    <a:bodyPr/>
                    <a:lstStyle/>
                    <a:p>
                      <a:pPr marL="68580" marR="6159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стану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ефективну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проведення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показників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380"/>
                        </a:lnSpc>
                        <a:buAutoNum type="arabicPeriod"/>
                        <a:tabLst>
                          <a:tab pos="449580" algn="l"/>
                          <a:tab pos="32156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майна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380"/>
                        </a:lnSpc>
                        <a:buAutoNum type="arabicPeriod"/>
                        <a:tabLst>
                          <a:tab pos="449580" algn="l"/>
                          <a:tab pos="32156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платоспроможності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ліквідності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380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 фінансової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стійкості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9580" lvl="2" indent="-381635">
                        <a:lnSpc>
                          <a:spcPts val="1395"/>
                        </a:lnSpc>
                        <a:buAutoNum type="arabicPeriod"/>
                        <a:tabLst>
                          <a:tab pos="4495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ділової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активності.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428">
                <a:tc>
                  <a:txBody>
                    <a:bodyPr/>
                    <a:lstStyle/>
                    <a:p>
                      <a:pPr marL="68580" marR="60960">
                        <a:lnSpc>
                          <a:spcPts val="1380"/>
                        </a:lnSpc>
                        <a:tabLst>
                          <a:tab pos="561975" algn="l"/>
                          <a:tab pos="884555" algn="l"/>
                          <a:tab pos="1732914" algn="l"/>
                          <a:tab pos="265874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10	Фі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ове	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на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 lvl="1" indent="-343535">
                        <a:lnSpc>
                          <a:spcPts val="1315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фінансового 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3535">
                        <a:lnSpc>
                          <a:spcPts val="141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0482" y="1055878"/>
            <a:ext cx="50101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5" dirty="0">
                <a:latin typeface="Times New Roman"/>
                <a:cs typeface="Times New Roman"/>
              </a:rPr>
              <a:t> (ПРАКТИЧНІ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9223" y="1256030"/>
          <a:ext cx="9345295" cy="5621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1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5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 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14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Тема1.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436245" lvl="1">
                        <a:lnSpc>
                          <a:spcPts val="1380"/>
                        </a:lnSpc>
                        <a:spcBef>
                          <a:spcPts val="525"/>
                        </a:spcBef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їх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 характеристика.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2124710" lvl="1">
                        <a:lnSpc>
                          <a:spcPts val="138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 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тестування, співбесіда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50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надходження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1790" lvl="1" indent="-2673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надходжень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(виручка)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робіт,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фінансово-інвестиційної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іншої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1800225" lvl="1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валового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чистого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доходу.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тестування,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49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Формування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розподіл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69850" lvl="1">
                        <a:lnSpc>
                          <a:spcPts val="1380"/>
                        </a:lnSpc>
                        <a:spcBef>
                          <a:spcPts val="530"/>
                        </a:spcBef>
                        <a:buAutoNum type="arabicPeriod"/>
                        <a:tabLst>
                          <a:tab pos="444500" algn="l"/>
                          <a:tab pos="445134" algn="l"/>
                          <a:tab pos="1212215" algn="l"/>
                          <a:tab pos="1487170" algn="l"/>
                          <a:tab pos="2244090" algn="l"/>
                          <a:tab pos="40087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ток	як	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льтат	фін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под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ької	дія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прибутку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Розподіл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2240280" lvl="1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 чистого прибутку.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співбесіда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88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Оподаткування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9890" lvl="1" indent="-3054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податків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функції.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9890" lvl="1" indent="-305435">
                        <a:lnSpc>
                          <a:spcPts val="1380"/>
                        </a:lnSpc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 оподаткування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її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Україні.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9890" lvl="1" indent="-305435">
                        <a:lnSpc>
                          <a:spcPts val="1380"/>
                        </a:lnSpc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спрощена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оподаткування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Україні.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9890" lvl="1" indent="-305435">
                        <a:lnSpc>
                          <a:spcPts val="1380"/>
                        </a:lnSpc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Податковий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Кодекс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19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7.1.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суб’єктів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господарювання.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80"/>
                        </a:lnSpc>
                        <a:buAutoNum type="arabicPeriod" startAt="3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66090" lvl="2" indent="-381635">
                        <a:lnSpc>
                          <a:spcPts val="1380"/>
                        </a:lnSpc>
                        <a:buAutoNum type="arabicPeriod"/>
                        <a:tabLst>
                          <a:tab pos="4667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Банківське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66090" lvl="2" indent="-381635">
                        <a:lnSpc>
                          <a:spcPts val="1410"/>
                        </a:lnSpc>
                        <a:buAutoNum type="arabicPeriod"/>
                        <a:tabLst>
                          <a:tab pos="4667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Комерційне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9223" y="1080770"/>
          <a:ext cx="9345295" cy="4427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1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5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4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6090" lvl="2" indent="-3816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 startAt="3"/>
                        <a:tabLst>
                          <a:tab pos="4667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Лізингове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66090" lvl="2" indent="-381635">
                        <a:lnSpc>
                          <a:spcPts val="1380"/>
                        </a:lnSpc>
                        <a:buAutoNum type="arabicPeriod" startAt="3"/>
                        <a:tabLst>
                          <a:tab pos="4667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Державне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88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6.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Фінансове забезпечення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відтворення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1790" lvl="1" indent="-2673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необоротних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активів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73660" lvl="1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36131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відтворення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179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524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ремонту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321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73025" lvl="1">
                        <a:lnSpc>
                          <a:spcPts val="1380"/>
                        </a:lnSpc>
                        <a:spcBef>
                          <a:spcPts val="525"/>
                        </a:spcBef>
                        <a:buAutoNum type="arabicPeriod"/>
                        <a:tabLst>
                          <a:tab pos="39941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ефективну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72390" lvl="1">
                        <a:lnSpc>
                          <a:spcPts val="1380"/>
                        </a:lnSpc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Види,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інформаційна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база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73660" lvl="1">
                        <a:lnSpc>
                          <a:spcPts val="1380"/>
                        </a:lnSpc>
                        <a:buAutoNum type="arabicPeriod"/>
                        <a:tabLst>
                          <a:tab pos="3752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проведення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показників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68580" lvl="2">
                        <a:lnSpc>
                          <a:spcPts val="138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466725" algn="l"/>
                          <a:tab pos="3156585" algn="l"/>
                          <a:tab pos="3601085" algn="l"/>
                          <a:tab pos="438150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тодика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єм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тва	та	дж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	його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69215" lvl="2">
                        <a:lnSpc>
                          <a:spcPts val="1380"/>
                        </a:lnSpc>
                        <a:buAutoNum type="arabicPeriod"/>
                        <a:tabLst>
                          <a:tab pos="466725" algn="l"/>
                          <a:tab pos="3156585" algn="l"/>
                          <a:tab pos="39592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тодика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тоспро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ожно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	та	лі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8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Фінансове 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підприємствах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7990" lvl="1" indent="-3435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4286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фінансового 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 marR="219710" lvl="1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4286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підприємстві.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5226" y="1055878"/>
            <a:ext cx="6821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30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 КОМПОНЕНТУ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ДЛЯ</a:t>
            </a:r>
            <a:r>
              <a:rPr sz="1200" b="1" spc="-5" dirty="0">
                <a:latin typeface="Times New Roman"/>
                <a:cs typeface="Times New Roman"/>
              </a:rPr>
              <a:t> САМОСТІЙНОГО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9223" y="1256030"/>
          <a:ext cx="9345295" cy="3343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3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62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Тема1.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 indent="-1530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212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1454" indent="-153035">
                        <a:lnSpc>
                          <a:spcPts val="1380"/>
                        </a:lnSpc>
                        <a:buAutoNum type="arabicPeriod"/>
                        <a:tabLst>
                          <a:tab pos="212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механізму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9055" marR="7239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4701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інвестиційна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потенціалу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464">
                <a:tc>
                  <a:txBody>
                    <a:bodyPr/>
                    <a:lstStyle/>
                    <a:p>
                      <a:pPr marL="63500" marR="81470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грошових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 indent="-1530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212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безготівкових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1454" indent="-153035">
                        <a:lnSpc>
                          <a:spcPts val="1380"/>
                        </a:lnSpc>
                        <a:buAutoNum type="arabicPeriod"/>
                        <a:tabLst>
                          <a:tab pos="212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банківських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рахунків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порядок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відкриття.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1454" indent="-153035">
                        <a:lnSpc>
                          <a:spcPts val="1410"/>
                        </a:lnSpc>
                        <a:buAutoNum type="arabicPeriod"/>
                        <a:tabLst>
                          <a:tab pos="212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Вексельна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5651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674370" algn="l"/>
                          <a:tab pos="1075055" algn="l"/>
                          <a:tab pos="191135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3.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	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 indent="-142240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2012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 ціноутворення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00660" indent="-142240">
                        <a:lnSpc>
                          <a:spcPts val="1410"/>
                        </a:lnSpc>
                        <a:buAutoNum type="arabicPeriod"/>
                        <a:tabLst>
                          <a:tab pos="2012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indent="-1530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2393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використовуються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господарській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8760" indent="-153035">
                        <a:lnSpc>
                          <a:spcPts val="1410"/>
                        </a:lnSpc>
                        <a:buAutoNum type="arabicPeriod"/>
                        <a:tabLst>
                          <a:tab pos="2393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коштів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фінансово-кредитних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інститутів.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 marR="5524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9.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стану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indent="-153035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2393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 оцінки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стійкості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8760" indent="-153035">
                        <a:lnSpc>
                          <a:spcPts val="1410"/>
                        </a:lnSpc>
                        <a:buAutoNum type="arabicPeriod"/>
                        <a:tabLst>
                          <a:tab pos="2393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Методика 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ділової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активності.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72027" y="1055878"/>
            <a:ext cx="31464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3127" y="1431290"/>
          <a:ext cx="9409430" cy="5570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93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3025" marR="255904">
                        <a:lnSpc>
                          <a:spcPct val="11000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Загальна система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ню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ання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 algn="just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 algn="just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контрольних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точок першої (КТ1)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другої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(КТ2).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Результати контрольної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 сумою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(ПК)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3500" algn="just">
                        <a:lnSpc>
                          <a:spcPct val="110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кількість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 становить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60 %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 максимальної кількості балів за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тобто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30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 40 %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балів, тобто решта балів контрольної точки,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 бали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 поточний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контроль, а саме 20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 Результати поточного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 обчислюються як середньозважена оцінок (Хср) за діяльність здобувача на практичних (семінарських) заняттях,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число певної контрольної точки.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трансферу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середньозваженої оцінки (Хср)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бали, що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40 %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контрольної точки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треба скористатися формулою: ПК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(Хср)</a:t>
                      </a:r>
                      <a:r>
                        <a:rPr sz="11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 / 5. Таким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чином, якщо за поточний контроль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(ПК)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діяльності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здобувача на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всіх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Хср =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4.1 бали,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були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 контролю (ПКР),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їх перерахування на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здобувачом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Тоді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буде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+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= 16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+ 30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46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207010" algn="just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право на підвищення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тільки одного періодичного контролю (ПКР) протягом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двох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тижнів після його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indent="207010" algn="just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іншого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 algn="just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Загальний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рейтинг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(ЗР) складається з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суми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 (Е),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отриманих на екзамені,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підсумкової оцінки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(ПО)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=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Е)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178">
                <a:tc>
                  <a:txBody>
                    <a:bodyPr/>
                    <a:lstStyle/>
                    <a:p>
                      <a:pPr marL="138430">
                        <a:lnSpc>
                          <a:spcPts val="1265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 algn="just">
                        <a:lnSpc>
                          <a:spcPts val="124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1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час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використовуючи при цьому нормативну,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додаткову літературу. Правильно вирішив усі розрахункові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завдання. Здатен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виділяти суттєві ознаки вивченого за допомогою операцій синтезу, аналізу, виявляти причинно-наслідкові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оперувати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фактами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indent="207010" algn="just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100" b="1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1594" algn="just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відповідей,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 зміст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використовуючи при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нормативну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обов’язкову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Але при викладанні деяких питань не вистачає достатньої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глибини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окремі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незначні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більшість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/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здатен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допомогою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можуть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фактами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цілому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 матеріалом, викладає його основний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 час усних виступів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3127" y="1080770"/>
          <a:ext cx="9409430" cy="2051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84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algn="just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algn="just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час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indent="207010" algn="just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100" b="1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матеріалом.</a:t>
                      </a:r>
                      <a:r>
                        <a:rPr sz="11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1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1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(без</a:t>
                      </a:r>
                      <a:r>
                        <a:rPr sz="11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1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час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 завдань, допускаючи при цьому суттєві неточності. Правильно вирішив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завдання. Безсистемно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відділяє випадкові ознаки вивченого; не вміє зробити найпростіші операції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 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синтезу; робити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 висновки.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141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21310" marR="315595" algn="ctr">
                        <a:lnSpc>
                          <a:spcPct val="11000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су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го  контролю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5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90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 освітнього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(невиконання 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підставою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недопущення здобувача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3456559"/>
            <a:ext cx="9279255" cy="3303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99435">
              <a:lnSpc>
                <a:spcPts val="1645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9.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РЕКОМЕНДОВАНА ЛІТЕРАТУРА</a:t>
            </a:r>
            <a:endParaRPr sz="1400">
              <a:latin typeface="Times New Roman"/>
              <a:cs typeface="Times New Roman"/>
            </a:endParaRPr>
          </a:p>
          <a:p>
            <a:pPr marL="4533265">
              <a:lnSpc>
                <a:spcPts val="1595"/>
              </a:lnSpc>
            </a:pPr>
            <a:r>
              <a:rPr sz="1400" b="1" spc="-30" dirty="0">
                <a:latin typeface="Times New Roman"/>
                <a:cs typeface="Times New Roman"/>
              </a:rPr>
              <a:t>Основна</a:t>
            </a:r>
            <a:endParaRPr sz="1400">
              <a:latin typeface="Times New Roman"/>
              <a:cs typeface="Times New Roman"/>
            </a:endParaRPr>
          </a:p>
          <a:p>
            <a:pPr marL="12700" marR="10795" indent="449580">
              <a:lnSpc>
                <a:spcPts val="1610"/>
              </a:lnSpc>
              <a:spcBef>
                <a:spcPts val="60"/>
              </a:spcBef>
              <a:buAutoNum type="arabicPeriod"/>
              <a:tabLst>
                <a:tab pos="691515" algn="l"/>
              </a:tabLst>
            </a:pPr>
            <a:r>
              <a:rPr sz="1400" dirty="0">
                <a:latin typeface="Times New Roman"/>
                <a:cs typeface="Times New Roman"/>
              </a:rPr>
              <a:t>Атамас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П.Й.,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Атамас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О.П.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Лисиченко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О.О.,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Фінансовий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облік: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навчальний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заг.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ред.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к.е.н,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проф.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П.Й.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Атамаса.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Київ: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ЦУЛ, </a:t>
            </a:r>
            <a:r>
              <a:rPr sz="1400" dirty="0">
                <a:latin typeface="Times New Roman"/>
                <a:cs typeface="Times New Roman"/>
              </a:rPr>
              <a:t>2019.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356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690880" indent="-229235">
              <a:lnSpc>
                <a:spcPts val="1530"/>
              </a:lnSpc>
              <a:buAutoNum type="arabicPeriod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Ахновська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І.,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Болгов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В.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954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витратами: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навчальний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Ахновська,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В.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Є.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Болгов.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sz="1400" spc="-5" dirty="0">
                <a:latin typeface="Times New Roman"/>
                <a:cs typeface="Times New Roman"/>
              </a:rPr>
              <a:t>Вінниця: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ДонНУ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імені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Василя </a:t>
            </a:r>
            <a:r>
              <a:rPr sz="1400" spc="-5" dirty="0">
                <a:latin typeface="Times New Roman"/>
                <a:cs typeface="Times New Roman"/>
              </a:rPr>
              <a:t>Стуса, 2020.</a:t>
            </a:r>
            <a:r>
              <a:rPr sz="1400" dirty="0">
                <a:latin typeface="Times New Roman"/>
                <a:cs typeface="Times New Roman"/>
              </a:rPr>
              <a:t> 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156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610"/>
              </a:lnSpc>
              <a:spcBef>
                <a:spcPts val="85"/>
              </a:spcBef>
              <a:buAutoNum type="arabicPeriod" startAt="3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Бандурка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О.М.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Фінансова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діяльність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підприємства.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Підручник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Бандурка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О.М.,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Коробов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М.Я.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К.: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Либідь,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2020.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230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690880" indent="-229235">
              <a:lnSpc>
                <a:spcPts val="1530"/>
              </a:lnSpc>
              <a:buAutoNum type="arabicPeriod" startAt="3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Бойчик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І.М.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Економіка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підприємства: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навчальний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студентів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економічних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спеціальностей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вищих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75"/>
              </a:spcBef>
            </a:pPr>
            <a:r>
              <a:rPr sz="1400" spc="-5" dirty="0">
                <a:latin typeface="Times New Roman"/>
                <a:cs typeface="Times New Roman"/>
              </a:rPr>
              <a:t>навчальних закладів</a:t>
            </a:r>
            <a:r>
              <a:rPr sz="1400" dirty="0">
                <a:latin typeface="Times New Roman"/>
                <a:cs typeface="Times New Roman"/>
              </a:rPr>
              <a:t> І-ІV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рівнів </a:t>
            </a:r>
            <a:r>
              <a:rPr sz="1400" spc="-5" dirty="0">
                <a:latin typeface="Times New Roman"/>
                <a:cs typeface="Times New Roman"/>
              </a:rPr>
              <a:t>акредитації.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Третє видання, </a:t>
            </a:r>
            <a:r>
              <a:rPr sz="1400" dirty="0">
                <a:latin typeface="Times New Roman"/>
                <a:cs typeface="Times New Roman"/>
              </a:rPr>
              <a:t>випр. 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доп. </a:t>
            </a:r>
            <a:r>
              <a:rPr sz="1400" dirty="0">
                <a:latin typeface="Times New Roman"/>
                <a:cs typeface="Times New Roman"/>
              </a:rPr>
              <a:t>/ </a:t>
            </a:r>
            <a:r>
              <a:rPr sz="1400" spc="-5" dirty="0">
                <a:latin typeface="Times New Roman"/>
                <a:cs typeface="Times New Roman"/>
              </a:rPr>
              <a:t>Бойчик І.М.,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Харів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П.С., </a:t>
            </a:r>
            <a:r>
              <a:rPr sz="1400" spc="-5" dirty="0">
                <a:latin typeface="Times New Roman"/>
                <a:cs typeface="Times New Roman"/>
              </a:rPr>
              <a:t>Холчан М.І., Піча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Ю.В.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К.: </a:t>
            </a:r>
            <a:r>
              <a:rPr sz="1400" spc="-5" dirty="0">
                <a:latin typeface="Times New Roman"/>
                <a:cs typeface="Times New Roman"/>
              </a:rPr>
              <a:t>Каравела, 2020.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328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735330" indent="-273050">
              <a:lnSpc>
                <a:spcPts val="1535"/>
              </a:lnSpc>
              <a:buAutoNum type="arabicPeriod" startAt="5"/>
              <a:tabLst>
                <a:tab pos="734695" algn="l"/>
                <a:tab pos="735330" algn="l"/>
              </a:tabLst>
            </a:pPr>
            <a:r>
              <a:rPr sz="1400" spc="-5" dirty="0">
                <a:latin typeface="Times New Roman"/>
                <a:cs typeface="Times New Roman"/>
              </a:rPr>
              <a:t>Вдовенко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Л.О.,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Сушко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Н.М.,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Фаюра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Н.Д.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Фінанси: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Навчальний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посібник/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Л.О.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Вдовенко,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Н.М.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Сушко,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Н.Д.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sz="1400" spc="-5" dirty="0">
                <a:latin typeface="Times New Roman"/>
                <a:cs typeface="Times New Roman"/>
              </a:rPr>
              <a:t>Фаюра.</a:t>
            </a:r>
            <a:r>
              <a:rPr sz="1400" dirty="0">
                <a:latin typeface="Times New Roman"/>
                <a:cs typeface="Times New Roman"/>
              </a:rPr>
              <a:t> 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Вид-во: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Центр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навчальної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літератури, 2019.</a:t>
            </a:r>
            <a:r>
              <a:rPr sz="1400" dirty="0">
                <a:latin typeface="Times New Roman"/>
                <a:cs typeface="Times New Roman"/>
              </a:rPr>
              <a:t> –</a:t>
            </a:r>
            <a:r>
              <a:rPr sz="1400" spc="-5" dirty="0">
                <a:latin typeface="Times New Roman"/>
                <a:cs typeface="Times New Roman"/>
              </a:rPr>
              <a:t> 152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690880" indent="-229235">
              <a:lnSpc>
                <a:spcPts val="1610"/>
              </a:lnSpc>
              <a:buAutoNum type="arabicPeriod" startAt="6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Грушко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В.І.,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Наконечна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О.С.,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Чумаченко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О.Г.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Фінанси: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Підручник.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К.: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Ліра-К,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2019.</a:t>
            </a:r>
            <a:r>
              <a:rPr sz="1400" dirty="0">
                <a:latin typeface="Times New Roman"/>
                <a:cs typeface="Times New Roman"/>
              </a:rPr>
              <a:t> 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600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610"/>
              </a:lnSpc>
              <a:spcBef>
                <a:spcPts val="75"/>
              </a:spcBef>
              <a:buAutoNum type="arabicPeriod" startAt="6"/>
              <a:tabLst>
                <a:tab pos="734695" algn="l"/>
                <a:tab pos="735330" algn="l"/>
              </a:tabLst>
            </a:pPr>
            <a:r>
              <a:rPr sz="1400" spc="-5" dirty="0">
                <a:latin typeface="Times New Roman"/>
                <a:cs typeface="Times New Roman"/>
              </a:rPr>
              <a:t>Любенко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Фінанси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підприємств: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Начальний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посібник/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Любенко.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Вид-во: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Центр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навчальної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літератури,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2019.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264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1306"/>
            <a:ext cx="9279255" cy="44386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449580">
              <a:lnSpc>
                <a:spcPts val="1610"/>
              </a:lnSpc>
              <a:spcBef>
                <a:spcPts val="215"/>
              </a:spcBef>
            </a:pPr>
            <a:r>
              <a:rPr sz="1400" dirty="0">
                <a:latin typeface="Times New Roman"/>
                <a:cs typeface="Times New Roman"/>
              </a:rPr>
              <a:t>8.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Таранюк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Потенціал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розвиток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підприємства: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навчальний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посібник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Таранюк.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Суми: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Видавничо-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виробниче підприємство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«Мрія-1», 2016.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278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7268" y="1459738"/>
            <a:ext cx="21189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Вид-во:</a:t>
            </a:r>
            <a:r>
              <a:rPr sz="1400" spc="4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Центр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навчальної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1459738"/>
            <a:ext cx="6978015" cy="65087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449580">
              <a:lnSpc>
                <a:spcPts val="1610"/>
              </a:lnSpc>
              <a:spcBef>
                <a:spcPts val="215"/>
              </a:spcBef>
            </a:pPr>
            <a:r>
              <a:rPr sz="1400" dirty="0">
                <a:latin typeface="Times New Roman"/>
                <a:cs typeface="Times New Roman"/>
              </a:rPr>
              <a:t>9.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Фінанси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підприємств: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навчальний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посібник/М.Д.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Бердинець,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Л.П.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Довгаль.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літератури,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2019.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292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4420235">
              <a:lnSpc>
                <a:spcPts val="1590"/>
              </a:lnSpc>
            </a:pPr>
            <a:r>
              <a:rPr sz="1400" b="1" spc="-5" dirty="0">
                <a:latin typeface="Times New Roman"/>
                <a:cs typeface="Times New Roman"/>
              </a:rPr>
              <a:t>Допоміжна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2073910"/>
            <a:ext cx="9280525" cy="330644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7620" indent="449580">
              <a:lnSpc>
                <a:spcPts val="1610"/>
              </a:lnSpc>
              <a:spcBef>
                <a:spcPts val="215"/>
              </a:spcBef>
              <a:buAutoNum type="arabicPeriod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Гудзь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В.,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Денчук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Н.,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Романів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Бухгалтерський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облік: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внз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10" dirty="0">
                <a:latin typeface="Times New Roman"/>
                <a:cs typeface="Times New Roman"/>
              </a:rPr>
              <a:t>2-ге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вид.,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перероб.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допов.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Київ: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ЦУЛ, 2019.</a:t>
            </a:r>
            <a:r>
              <a:rPr sz="1400" dirty="0">
                <a:latin typeface="Times New Roman"/>
                <a:cs typeface="Times New Roman"/>
              </a:rPr>
              <a:t> 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424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12700" marR="5715" indent="449580">
              <a:lnSpc>
                <a:spcPts val="1610"/>
              </a:lnSpc>
              <a:buAutoNum type="arabicPeriod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Метошоп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М.,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Ящеріцина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Економіка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фінанси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підприємства: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Навчальний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посібник: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ІФНТУНГ,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2017.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291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r>
              <a:rPr sz="1400" spc="-5" dirty="0">
                <a:latin typeface="Times New Roman"/>
                <a:cs typeface="Times New Roman"/>
              </a:rPr>
              <a:t> URL</a:t>
            </a:r>
            <a:r>
              <a:rPr sz="1400" spc="-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http://chitalnya.nung.edu.ua/node/4360</a:t>
            </a:r>
            <a:endParaRPr sz="1400">
              <a:latin typeface="Times New Roman"/>
              <a:cs typeface="Times New Roman"/>
            </a:endParaRPr>
          </a:p>
          <a:p>
            <a:pPr marL="690880" indent="-229235">
              <a:lnSpc>
                <a:spcPts val="1530"/>
              </a:lnSpc>
              <a:buAutoNum type="arabicPeriod"/>
              <a:tabLst>
                <a:tab pos="691515" algn="l"/>
              </a:tabLst>
            </a:pPr>
            <a:r>
              <a:rPr sz="1400" spc="-5" dirty="0">
                <a:latin typeface="Times New Roman"/>
                <a:cs typeface="Times New Roman"/>
              </a:rPr>
              <a:t>Метошоп,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Економіка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фінанси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практикум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Метошоп,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Н.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І.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Ящеріцина.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Івано-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Франківськ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ІФНТУНГ,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2016.</a:t>
            </a:r>
            <a:r>
              <a:rPr sz="1400" dirty="0">
                <a:latin typeface="Times New Roman"/>
                <a:cs typeface="Times New Roman"/>
              </a:rPr>
              <a:t> 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152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 </a:t>
            </a:r>
            <a:r>
              <a:rPr sz="1400" spc="-5" dirty="0">
                <a:latin typeface="Times New Roman"/>
                <a:cs typeface="Times New Roman"/>
              </a:rPr>
              <a:t>URL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http://chitalnya.nung.edu.ua/node/3303</a:t>
            </a:r>
            <a:endParaRPr sz="1400">
              <a:latin typeface="Times New Roman"/>
              <a:cs typeface="Times New Roman"/>
            </a:endParaRPr>
          </a:p>
          <a:p>
            <a:pPr marL="732155" indent="-270510">
              <a:lnSpc>
                <a:spcPts val="1614"/>
              </a:lnSpc>
              <a:buAutoNum type="arabicPeriod" startAt="4"/>
              <a:tabLst>
                <a:tab pos="732155" algn="l"/>
                <a:tab pos="732790" algn="l"/>
              </a:tabLst>
            </a:pPr>
            <a:r>
              <a:rPr sz="1400" spc="-5" dirty="0">
                <a:latin typeface="Times New Roman"/>
                <a:cs typeface="Times New Roman"/>
              </a:rPr>
              <a:t>Пінішко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В.С. Ціни</a:t>
            </a:r>
            <a:r>
              <a:rPr sz="1400" dirty="0">
                <a:latin typeface="Times New Roman"/>
                <a:cs typeface="Times New Roman"/>
              </a:rPr>
              <a:t> 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ціноутворення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 В.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Пінішко.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К.: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Магнолія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плюс. – </a:t>
            </a:r>
            <a:r>
              <a:rPr sz="1400" spc="-5" dirty="0">
                <a:latin typeface="Times New Roman"/>
                <a:cs typeface="Times New Roman"/>
              </a:rPr>
              <a:t>2021.</a:t>
            </a:r>
            <a:r>
              <a:rPr sz="1400" dirty="0">
                <a:latin typeface="Times New Roman"/>
                <a:cs typeface="Times New Roman"/>
              </a:rPr>
              <a:t> 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303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610"/>
              </a:lnSpc>
              <a:spcBef>
                <a:spcPts val="80"/>
              </a:spcBef>
              <a:buAutoNum type="arabicPeriod" startAt="4"/>
              <a:tabLst>
                <a:tab pos="732155" algn="l"/>
                <a:tab pos="732790" algn="l"/>
              </a:tabLst>
            </a:pPr>
            <a:r>
              <a:rPr sz="1400" spc="-5" dirty="0">
                <a:latin typeface="Times New Roman"/>
                <a:cs typeface="Times New Roman"/>
              </a:rPr>
              <a:t>Плаксієнко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В.Я.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Облік,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оподаткування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аудит: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навч.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посібн.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[для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студ.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вищих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навч.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закл.]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/В.Я.Плаксієнко,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Ю.А.Верига,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В.А.Кулик, Є.А.Карпенко.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Київ: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ЦУЛ,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2019.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509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690880" indent="-229235">
              <a:lnSpc>
                <a:spcPts val="1530"/>
              </a:lnSpc>
              <a:buAutoNum type="arabicPeriod" startAt="4"/>
              <a:tabLst>
                <a:tab pos="691515" algn="l"/>
              </a:tabLst>
            </a:pPr>
            <a:r>
              <a:rPr sz="1400" dirty="0">
                <a:latin typeface="Times New Roman"/>
                <a:cs typeface="Times New Roman"/>
              </a:rPr>
              <a:t>Чорна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М.В.,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Смірнова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П.В.,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Бугріменко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Р.М.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витратами: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навч.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посіб.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/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Чорна,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В.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Смірнова,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sz="1400" spc="-5" dirty="0">
                <a:latin typeface="Times New Roman"/>
                <a:cs typeface="Times New Roman"/>
              </a:rPr>
              <a:t>Р.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Бугріменко,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2017.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166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с.</a:t>
            </a:r>
            <a:endParaRPr sz="1400">
              <a:latin typeface="Times New Roman"/>
              <a:cs typeface="Times New Roman"/>
            </a:endParaRPr>
          </a:p>
          <a:p>
            <a:pPr marL="3309620">
              <a:lnSpc>
                <a:spcPts val="1610"/>
              </a:lnSpc>
            </a:pPr>
            <a:r>
              <a:rPr sz="1400" b="1" spc="-5" dirty="0">
                <a:latin typeface="Times New Roman"/>
                <a:cs typeface="Times New Roman"/>
              </a:rPr>
              <a:t>Інформаційні ресурси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Інтернет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600"/>
              </a:lnSpc>
              <a:buAutoNum type="arabicPeriod"/>
              <a:tabLst>
                <a:tab pos="191135" algn="l"/>
              </a:tabLst>
            </a:pPr>
            <a:r>
              <a:rPr sz="1400" spc="-5" dirty="0">
                <a:latin typeface="Times New Roman"/>
                <a:cs typeface="Times New Roman"/>
              </a:rPr>
              <a:t>Офіційний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сайт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Державної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фіскальної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служби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України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Режим</a:t>
            </a:r>
            <a:r>
              <a:rPr sz="1400" spc="-5" dirty="0">
                <a:latin typeface="Times New Roman"/>
                <a:cs typeface="Times New Roman"/>
              </a:rPr>
              <a:t> доступу:</a:t>
            </a:r>
            <a:r>
              <a:rPr sz="1400" spc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http://sts.gov.ua/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614"/>
              </a:lnSpc>
              <a:buAutoNum type="arabicPeriod"/>
              <a:tabLst>
                <a:tab pos="191135" algn="l"/>
              </a:tabLst>
            </a:pPr>
            <a:r>
              <a:rPr sz="1400" spc="-5" dirty="0">
                <a:latin typeface="Times New Roman"/>
                <a:cs typeface="Times New Roman"/>
              </a:rPr>
              <a:t>Офіційний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сайт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Державної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служби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статистики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України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Режим</a:t>
            </a:r>
            <a:r>
              <a:rPr sz="1400" spc="-5" dirty="0">
                <a:latin typeface="Times New Roman"/>
                <a:cs typeface="Times New Roman"/>
              </a:rPr>
              <a:t> доступу:</a:t>
            </a:r>
            <a:r>
              <a:rPr sz="1400" spc="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http://www.ukrstat.gov.ua/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610"/>
              </a:lnSpc>
              <a:buAutoNum type="arabicPeriod"/>
              <a:tabLst>
                <a:tab pos="191135" algn="l"/>
              </a:tabLst>
            </a:pPr>
            <a:r>
              <a:rPr sz="1400" spc="-5" dirty="0">
                <a:latin typeface="Times New Roman"/>
                <a:cs typeface="Times New Roman"/>
              </a:rPr>
              <a:t>Офіційний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сайт Державного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казначейства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України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доступу:</a:t>
            </a:r>
            <a:r>
              <a:rPr sz="1400" spc="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http://treasury.gov.ua/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645"/>
              </a:lnSpc>
              <a:buAutoNum type="arabicPeriod"/>
              <a:tabLst>
                <a:tab pos="191135" algn="l"/>
              </a:tabLst>
            </a:pPr>
            <a:r>
              <a:rPr sz="1400" spc="-5" dirty="0">
                <a:latin typeface="Times New Roman"/>
                <a:cs typeface="Times New Roman"/>
              </a:rPr>
              <a:t>Офіційний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сайт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Міністерства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фінансів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України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режим</a:t>
            </a:r>
            <a:r>
              <a:rPr sz="1400" spc="-5" dirty="0">
                <a:latin typeface="Times New Roman"/>
                <a:cs typeface="Times New Roman"/>
              </a:rPr>
              <a:t> доступу:</a:t>
            </a:r>
            <a:r>
              <a:rPr sz="1400" spc="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http://www.minfin.gov.ua/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8894" y="1054353"/>
            <a:ext cx="4512310" cy="852169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ctr">
              <a:lnSpc>
                <a:spcPts val="1610"/>
              </a:lnSpc>
              <a:spcBef>
                <a:spcPts val="215"/>
              </a:spcBef>
            </a:pPr>
            <a:r>
              <a:rPr sz="1400" b="1" dirty="0">
                <a:latin typeface="Times New Roman"/>
                <a:cs typeface="Times New Roman"/>
              </a:rPr>
              <a:t>Мелітопольський </a:t>
            </a:r>
            <a:r>
              <a:rPr sz="1400" b="1" spc="-5" dirty="0">
                <a:latin typeface="Times New Roman"/>
                <a:cs typeface="Times New Roman"/>
              </a:rPr>
              <a:t>державний </a:t>
            </a:r>
            <a:r>
              <a:rPr sz="1400" b="1" dirty="0">
                <a:latin typeface="Times New Roman"/>
                <a:cs typeface="Times New Roman"/>
              </a:rPr>
              <a:t>педагогічний університет </a:t>
            </a:r>
            <a:r>
              <a:rPr sz="1400" b="1" spc="-3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імені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Богдана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Хмельницького</a:t>
            </a:r>
            <a:endParaRPr sz="1400">
              <a:latin typeface="Times New Roman"/>
              <a:cs typeface="Times New Roman"/>
            </a:endParaRPr>
          </a:p>
          <a:p>
            <a:pPr marL="45085" algn="ctr">
              <a:lnSpc>
                <a:spcPts val="1530"/>
              </a:lnSpc>
            </a:pPr>
            <a:r>
              <a:rPr sz="1400" b="1" spc="-5" dirty="0">
                <a:latin typeface="Times New Roman"/>
                <a:cs typeface="Times New Roman"/>
              </a:rPr>
              <a:t>факультет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інформатики,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математики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та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економіки</a:t>
            </a:r>
            <a:endParaRPr sz="1400">
              <a:latin typeface="Times New Roman"/>
              <a:cs typeface="Times New Roman"/>
            </a:endParaRPr>
          </a:p>
          <a:p>
            <a:pPr marL="635" algn="ctr">
              <a:lnSpc>
                <a:spcPts val="1645"/>
              </a:lnSpc>
            </a:pPr>
            <a:r>
              <a:rPr sz="1400" b="1" spc="-5" dirty="0">
                <a:latin typeface="Times New Roman"/>
                <a:cs typeface="Times New Roman"/>
              </a:rPr>
              <a:t>кафедра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економіки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та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бізнесу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897633"/>
          <a:ext cx="9220834" cy="4655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7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956">
                <a:tc>
                  <a:txBody>
                    <a:bodyPr/>
                    <a:lstStyle/>
                    <a:p>
                      <a:pPr marL="76200">
                        <a:lnSpc>
                          <a:spcPts val="143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190"/>
                        </a:lnSpc>
                      </a:pPr>
                      <a:r>
                        <a:rPr sz="1000" i="1" spc="-5" dirty="0">
                          <a:latin typeface="Calibri"/>
                          <a:cs typeface="Calibri"/>
                        </a:rPr>
                        <a:t>Нормативний/вибірковий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 marR="453263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потенціал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400">
                <a:tc>
                  <a:txBody>
                    <a:bodyPr/>
                    <a:lstStyle/>
                    <a:p>
                      <a:pPr marL="76200" marR="29845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051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4775" marR="135890" indent="38100">
                        <a:lnSpc>
                          <a:spcPts val="1380"/>
                        </a:lnSpc>
                        <a:spcBef>
                          <a:spcPts val="70"/>
                        </a:spcBef>
                        <a:tabLst>
                          <a:tab pos="2380615" algn="l"/>
                          <a:tab pos="4554220" algn="l"/>
                          <a:tab pos="5927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Освітньо-професійна</a:t>
                      </a:r>
                      <a:r>
                        <a:rPr sz="1200" spc="7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програма	«Керівництво</a:t>
                      </a:r>
                      <a:r>
                        <a:rPr sz="1200" spc="7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7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7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праці»,	«Економіка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адміністрування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охороні здоров’я»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76200" marR="25781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67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109">
                <a:tc>
                  <a:txBody>
                    <a:bodyPr/>
                    <a:lstStyle/>
                    <a:p>
                      <a:pPr marL="7620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ЦОДТ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54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МДПУ ім.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Богдана Хмельницького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8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4353"/>
            <a:ext cx="9278620" cy="5932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499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1.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Анотація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715" indent="359410" algn="just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Програму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«Фінансовий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потенціал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підприємства»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складено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відповідно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освітньої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програми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«Керівництво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персоналом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економіка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праці», «Економіка</a:t>
            </a:r>
            <a:r>
              <a:rPr sz="1400" dirty="0">
                <a:latin typeface="Times New Roman"/>
                <a:cs typeface="Times New Roman"/>
              </a:rPr>
              <a:t> та  </a:t>
            </a:r>
            <a:r>
              <a:rPr sz="1400" spc="-5" dirty="0">
                <a:latin typeface="Times New Roman"/>
                <a:cs typeface="Times New Roman"/>
              </a:rPr>
              <a:t>адміністрування</a:t>
            </a:r>
            <a:r>
              <a:rPr sz="1400" dirty="0">
                <a:latin typeface="Times New Roman"/>
                <a:cs typeface="Times New Roman"/>
              </a:rPr>
              <a:t> 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охороні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здоров’я».</a:t>
            </a:r>
            <a:endParaRPr sz="1400">
              <a:latin typeface="Times New Roman"/>
              <a:cs typeface="Times New Roman"/>
            </a:endParaRPr>
          </a:p>
          <a:p>
            <a:pPr marL="372110" algn="just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належить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циклу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вибіркових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висвітлює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такі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питання,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сутність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фінансів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підприємств,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зміст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організацію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6200"/>
              </a:lnSpc>
              <a:spcBef>
                <a:spcPts val="25"/>
              </a:spcBef>
            </a:pPr>
            <a:r>
              <a:rPr sz="1400" spc="-5" dirty="0">
                <a:latin typeface="Times New Roman"/>
                <a:cs typeface="Times New Roman"/>
              </a:rPr>
              <a:t>фінансової діяльності підприємств; формування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розподіл прибутку, оподаткування підприємств; організацію грошових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розрахунків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кредитування підприємств; організацію оборотних коштів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фінансове забезпечення </a:t>
            </a:r>
            <a:r>
              <a:rPr sz="1400" dirty="0">
                <a:latin typeface="Times New Roman"/>
                <a:cs typeface="Times New Roman"/>
              </a:rPr>
              <a:t>відтворення </a:t>
            </a:r>
            <a:r>
              <a:rPr sz="1400" spc="-5" dirty="0">
                <a:latin typeface="Times New Roman"/>
                <a:cs typeface="Times New Roman"/>
              </a:rPr>
              <a:t>основних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засобів;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планування,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аналіз фінансового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стану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підприємств.</a:t>
            </a:r>
            <a:endParaRPr sz="14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610"/>
              </a:lnSpc>
              <a:spcBef>
                <a:spcPts val="40"/>
              </a:spcBef>
            </a:pPr>
            <a:r>
              <a:rPr sz="1400" spc="-5" dirty="0">
                <a:latin typeface="Times New Roman"/>
                <a:cs typeface="Times New Roman"/>
              </a:rPr>
              <a:t>Актуальність вивчення ОК «Фінансовий потенціал підприємства» зумовлена </a:t>
            </a:r>
            <a:r>
              <a:rPr sz="1400" dirty="0">
                <a:latin typeface="Times New Roman"/>
                <a:cs typeface="Times New Roman"/>
              </a:rPr>
              <a:t>тим, </a:t>
            </a:r>
            <a:r>
              <a:rPr sz="1400" spc="-5" dirty="0">
                <a:latin typeface="Times New Roman"/>
                <a:cs typeface="Times New Roman"/>
              </a:rPr>
              <a:t>що становлення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розвиток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Україні </a:t>
            </a:r>
            <a:r>
              <a:rPr sz="1400" spc="-5" dirty="0">
                <a:latin typeface="Times New Roman"/>
                <a:cs typeface="Times New Roman"/>
              </a:rPr>
              <a:t>ринкової інфраструктури </a:t>
            </a:r>
            <a:r>
              <a:rPr sz="1400" dirty="0">
                <a:latin typeface="Times New Roman"/>
                <a:cs typeface="Times New Roman"/>
              </a:rPr>
              <a:t>суттєво змінюють економічне, </a:t>
            </a:r>
            <a:r>
              <a:rPr sz="1400" spc="-5" dirty="0">
                <a:latin typeface="Times New Roman"/>
                <a:cs typeface="Times New Roman"/>
              </a:rPr>
              <a:t>інформаційне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правове середовище функціонування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підприємств, зміст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їхньої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фінансової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діяльності.</a:t>
            </a:r>
            <a:endParaRPr sz="1400">
              <a:latin typeface="Times New Roman"/>
              <a:cs typeface="Times New Roman"/>
            </a:endParaRPr>
          </a:p>
          <a:p>
            <a:pPr marL="462280" algn="just">
              <a:lnSpc>
                <a:spcPts val="1525"/>
              </a:lnSpc>
            </a:pPr>
            <a:r>
              <a:rPr sz="1400" spc="-5" dirty="0">
                <a:latin typeface="Times New Roman"/>
                <a:cs typeface="Times New Roman"/>
              </a:rPr>
              <a:t>Фінанси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основою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фінансової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країни.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Фінансовий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стан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впливає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фінансове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</a:pPr>
            <a:r>
              <a:rPr sz="1400" spc="-5" dirty="0">
                <a:latin typeface="Times New Roman"/>
                <a:cs typeface="Times New Roman"/>
              </a:rPr>
              <a:t>становище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країни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цілому.</a:t>
            </a:r>
            <a:endParaRPr sz="1400">
              <a:latin typeface="Times New Roman"/>
              <a:cs typeface="Times New Roman"/>
            </a:endParaRPr>
          </a:p>
          <a:p>
            <a:pPr marL="12700" marR="13970" indent="449580" algn="just">
              <a:lnSpc>
                <a:spcPts val="1610"/>
              </a:lnSpc>
              <a:spcBef>
                <a:spcPts val="85"/>
              </a:spcBef>
            </a:pPr>
            <a:r>
              <a:rPr sz="1400" spc="-5" dirty="0">
                <a:latin typeface="Times New Roman"/>
                <a:cs typeface="Times New Roman"/>
              </a:rPr>
              <a:t>Вихід України </a:t>
            </a:r>
            <a:r>
              <a:rPr sz="1400" dirty="0">
                <a:latin typeface="Times New Roman"/>
                <a:cs typeface="Times New Roman"/>
              </a:rPr>
              <a:t>з </a:t>
            </a:r>
            <a:r>
              <a:rPr sz="1400" spc="-5" dirty="0">
                <a:latin typeface="Times New Roman"/>
                <a:cs typeface="Times New Roman"/>
              </a:rPr>
              <a:t>тривалої економічної кризи безпосередньо пов’язаний </a:t>
            </a:r>
            <a:r>
              <a:rPr sz="1400" dirty="0">
                <a:latin typeface="Times New Roman"/>
                <a:cs typeface="Times New Roman"/>
              </a:rPr>
              <a:t>з </a:t>
            </a:r>
            <a:r>
              <a:rPr sz="1400" spc="-5" dirty="0">
                <a:latin typeface="Times New Roman"/>
                <a:cs typeface="Times New Roman"/>
              </a:rPr>
              <a:t>поліпшенням фінансового </a:t>
            </a:r>
            <a:r>
              <a:rPr sz="1400" dirty="0">
                <a:latin typeface="Times New Roman"/>
                <a:cs typeface="Times New Roman"/>
              </a:rPr>
              <a:t>стану </a:t>
            </a:r>
            <a:r>
              <a:rPr sz="1400" spc="-5" dirty="0">
                <a:latin typeface="Times New Roman"/>
                <a:cs typeface="Times New Roman"/>
              </a:rPr>
              <a:t>суб’єктів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господарювання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всіх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власності</a:t>
            </a:r>
            <a:r>
              <a:rPr sz="1400" dirty="0">
                <a:latin typeface="Times New Roman"/>
                <a:cs typeface="Times New Roman"/>
              </a:rPr>
              <a:t> 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усіх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сферах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діяльності.</a:t>
            </a:r>
            <a:endParaRPr sz="1400">
              <a:latin typeface="Times New Roman"/>
              <a:cs typeface="Times New Roman"/>
            </a:endParaRPr>
          </a:p>
          <a:p>
            <a:pPr marL="462280" algn="just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5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цих</a:t>
            </a:r>
            <a:r>
              <a:rPr sz="1400" spc="5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умов</a:t>
            </a:r>
            <a:r>
              <a:rPr sz="1400" spc="5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необхідна</a:t>
            </a:r>
            <a:r>
              <a:rPr sz="1400" spc="5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сучасна,</a:t>
            </a:r>
            <a:r>
              <a:rPr sz="1400" spc="5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адекватна</a:t>
            </a:r>
            <a:r>
              <a:rPr sz="1400" spc="5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ринковій</a:t>
            </a:r>
            <a:r>
              <a:rPr sz="1400" spc="5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економіці,</a:t>
            </a:r>
            <a:r>
              <a:rPr sz="1400" spc="5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організація</a:t>
            </a:r>
            <a:r>
              <a:rPr sz="1400" spc="5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фінансової</a:t>
            </a:r>
            <a:r>
              <a:rPr sz="1400" spc="5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spc="5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кожного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ts val="1610"/>
              </a:lnSpc>
              <a:spcBef>
                <a:spcPts val="75"/>
              </a:spcBef>
            </a:pPr>
            <a:r>
              <a:rPr sz="1400" spc="-5" dirty="0">
                <a:latin typeface="Times New Roman"/>
                <a:cs typeface="Times New Roman"/>
              </a:rPr>
              <a:t>підприємства.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Це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потребує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підготовки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спеціалістів-фінансистів,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</a:t>
            </a:r>
            <a:r>
              <a:rPr sz="1400" dirty="0">
                <a:latin typeface="Times New Roman"/>
                <a:cs typeface="Times New Roman"/>
              </a:rPr>
              <a:t> мають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глибокі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теоретичні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практичні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знання,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можуть узагальнити наявний досвід країн </a:t>
            </a:r>
            <a:r>
              <a:rPr sz="1400" dirty="0">
                <a:latin typeface="Times New Roman"/>
                <a:cs typeface="Times New Roman"/>
              </a:rPr>
              <a:t>з </a:t>
            </a:r>
            <a:r>
              <a:rPr sz="1400" spc="-5" dirty="0">
                <a:latin typeface="Times New Roman"/>
                <a:cs typeface="Times New Roman"/>
              </a:rPr>
              <a:t>розвинутою ринковою економікою, розробити план дій щодо виходу </a:t>
            </a:r>
            <a:r>
              <a:rPr sz="1400" dirty="0">
                <a:latin typeface="Times New Roman"/>
                <a:cs typeface="Times New Roman"/>
              </a:rPr>
              <a:t>із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скрути.</a:t>
            </a:r>
            <a:endParaRPr sz="14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6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Підготовка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фахівців,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обізнаних</a:t>
            </a:r>
            <a:r>
              <a:rPr sz="1400" dirty="0">
                <a:latin typeface="Times New Roman"/>
                <a:cs typeface="Times New Roman"/>
              </a:rPr>
              <a:t> із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діяльністю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нових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умов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господарювання,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ускладнюється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недостатністю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літератури,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яка</a:t>
            </a:r>
            <a:r>
              <a:rPr sz="1400" dirty="0">
                <a:latin typeface="Times New Roman"/>
                <a:cs typeface="Times New Roman"/>
              </a:rPr>
              <a:t> б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ураховувала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специфіку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перехідного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української </a:t>
            </a:r>
            <a:r>
              <a:rPr sz="1400" dirty="0">
                <a:latin typeface="Times New Roman"/>
                <a:cs typeface="Times New Roman"/>
              </a:rPr>
              <a:t> економіки,</a:t>
            </a:r>
            <a:r>
              <a:rPr sz="1400" spc="-5" dirty="0">
                <a:latin typeface="Times New Roman"/>
                <a:cs typeface="Times New Roman"/>
              </a:rPr>
              <a:t> законодавче</a:t>
            </a:r>
            <a:r>
              <a:rPr sz="1400" dirty="0">
                <a:latin typeface="Times New Roman"/>
                <a:cs typeface="Times New Roman"/>
              </a:rPr>
              <a:t> і </a:t>
            </a:r>
            <a:r>
              <a:rPr sz="1400" spc="-5" dirty="0">
                <a:latin typeface="Times New Roman"/>
                <a:cs typeface="Times New Roman"/>
              </a:rPr>
              <a:t>правове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поле,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якому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працюють вітчизняні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підприємства.</a:t>
            </a:r>
            <a:endParaRPr sz="1400">
              <a:latin typeface="Times New Roman"/>
              <a:cs typeface="Times New Roman"/>
            </a:endParaRPr>
          </a:p>
          <a:p>
            <a:pPr marL="506730" algn="just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Доцільність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вибору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«Фінансовий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потенціал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підприємства»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обумовлена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наступним: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даного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модуля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95900"/>
              </a:lnSpc>
              <a:spcBef>
                <a:spcPts val="35"/>
              </a:spcBef>
            </a:pPr>
            <a:r>
              <a:rPr sz="1400" spc="-5" dirty="0">
                <a:latin typeface="Times New Roman"/>
                <a:cs typeface="Times New Roman"/>
              </a:rPr>
              <a:t>передбачає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набуття</a:t>
            </a:r>
            <a:r>
              <a:rPr sz="1400" dirty="0">
                <a:latin typeface="Times New Roman"/>
                <a:cs typeface="Times New Roman"/>
              </a:rPr>
              <a:t> 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закріплення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практичних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навичок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щодо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r>
              <a:rPr sz="1400" dirty="0">
                <a:latin typeface="Times New Roman"/>
                <a:cs typeface="Times New Roman"/>
              </a:rPr>
              <a:t> 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використання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фінансових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ресурсів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процесі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фінансово-господарської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Кожний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працівник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фінансово-економічної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служби</a:t>
            </a:r>
            <a:r>
              <a:rPr sz="1400" dirty="0">
                <a:latin typeface="Times New Roman"/>
                <a:cs typeface="Times New Roman"/>
              </a:rPr>
              <a:t> на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підприємстві повинен вміти кваліфіковано вирішувати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фінансові проблеми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приймати ефективні фінансові рішення, </a:t>
            </a:r>
            <a:r>
              <a:rPr sz="1400" dirty="0">
                <a:latin typeface="Times New Roman"/>
                <a:cs typeface="Times New Roman"/>
              </a:rPr>
              <a:t>а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саме: </a:t>
            </a:r>
            <a:r>
              <a:rPr sz="1400" spc="-5" dirty="0">
                <a:latin typeface="Times New Roman"/>
                <a:cs typeface="Times New Roman"/>
              </a:rPr>
              <a:t>управляти платоспроможністю, </a:t>
            </a:r>
            <a:r>
              <a:rPr sz="1400" dirty="0">
                <a:latin typeface="Times New Roman"/>
                <a:cs typeface="Times New Roman"/>
              </a:rPr>
              <a:t>оцінювати </a:t>
            </a:r>
            <a:r>
              <a:rPr sz="1400" spc="-5" dirty="0">
                <a:latin typeface="Times New Roman"/>
                <a:cs typeface="Times New Roman"/>
              </a:rPr>
              <a:t>грошові потоки, оптимізувати витрати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податкові платежі, управляти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прибутком компанії, приймати рішення щодо вибору ефективної </a:t>
            </a:r>
            <a:r>
              <a:rPr sz="1400" dirty="0">
                <a:latin typeface="Times New Roman"/>
                <a:cs typeface="Times New Roman"/>
              </a:rPr>
              <a:t>форми </a:t>
            </a:r>
            <a:r>
              <a:rPr sz="1400" spc="-5" dirty="0">
                <a:latin typeface="Times New Roman"/>
                <a:cs typeface="Times New Roman"/>
              </a:rPr>
              <a:t>розрахунків (електронні розрахунки, вексель,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акредитив,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чек,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лізинг,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факторинг),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здійснювати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вибір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інвестиційного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проекту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обґрунтовувати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його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ефективність,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1306"/>
            <a:ext cx="9279890" cy="53219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13335" algn="just">
              <a:lnSpc>
                <a:spcPts val="1610"/>
              </a:lnSpc>
              <a:spcBef>
                <a:spcPts val="215"/>
              </a:spcBef>
            </a:pPr>
            <a:r>
              <a:rPr sz="1400" dirty="0">
                <a:latin typeface="Times New Roman"/>
                <a:cs typeface="Times New Roman"/>
              </a:rPr>
              <a:t>визначати необхідність та доцільність </a:t>
            </a:r>
            <a:r>
              <a:rPr sz="1400" spc="-5" dirty="0">
                <a:latin typeface="Times New Roman"/>
                <a:cs typeface="Times New Roman"/>
              </a:rPr>
              <a:t>залучення </a:t>
            </a:r>
            <a:r>
              <a:rPr sz="1400" dirty="0">
                <a:latin typeface="Times New Roman"/>
                <a:cs typeface="Times New Roman"/>
              </a:rPr>
              <a:t>кредитних </a:t>
            </a:r>
            <a:r>
              <a:rPr sz="1400" spc="-5" dirty="0">
                <a:latin typeface="Times New Roman"/>
                <a:cs typeface="Times New Roman"/>
              </a:rPr>
              <a:t>ресурсів </a:t>
            </a:r>
            <a:r>
              <a:rPr sz="1400" dirty="0">
                <a:latin typeface="Times New Roman"/>
                <a:cs typeface="Times New Roman"/>
              </a:rPr>
              <a:t>і акціонерного </a:t>
            </a:r>
            <a:r>
              <a:rPr sz="1400" spc="-5" dirty="0">
                <a:latin typeface="Times New Roman"/>
                <a:cs typeface="Times New Roman"/>
              </a:rPr>
              <a:t>капіталу, планувати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прогнозувати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фінансові показники, забезпечувати об’єктивний внутрішній фінансовий контроль. </a:t>
            </a:r>
            <a:r>
              <a:rPr sz="1400" dirty="0">
                <a:latin typeface="Times New Roman"/>
                <a:cs typeface="Times New Roman"/>
              </a:rPr>
              <a:t>У </a:t>
            </a:r>
            <a:r>
              <a:rPr sz="1400" spc="-5" dirty="0">
                <a:latin typeface="Times New Roman"/>
                <a:cs typeface="Times New Roman"/>
              </a:rPr>
              <a:t>результаті вивчення даного модуля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студенти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оволодіють новітніми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фінансовими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технологіями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інструментами.</a:t>
            </a:r>
            <a:endParaRPr sz="1400">
              <a:latin typeface="Times New Roman"/>
              <a:cs typeface="Times New Roman"/>
            </a:endParaRPr>
          </a:p>
          <a:p>
            <a:pPr marL="462280" algn="just">
              <a:lnSpc>
                <a:spcPts val="1525"/>
              </a:lnSpc>
            </a:pP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50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5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допоможе</a:t>
            </a:r>
            <a:r>
              <a:rPr sz="1400" spc="5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зрозуміти:</a:t>
            </a:r>
            <a:r>
              <a:rPr sz="1400" spc="5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</a:t>
            </a:r>
            <a:r>
              <a:rPr sz="1400" spc="5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впливає</a:t>
            </a:r>
            <a:r>
              <a:rPr sz="1400" spc="5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ефективне</a:t>
            </a:r>
            <a:r>
              <a:rPr sz="1400" spc="5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фінансування</a:t>
            </a:r>
            <a:r>
              <a:rPr sz="1400" spc="5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5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розвиток</a:t>
            </a:r>
            <a:r>
              <a:rPr sz="1400" spc="50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бізнесу,</a:t>
            </a:r>
            <a:r>
              <a:rPr sz="1400" spc="50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які</a:t>
            </a:r>
            <a:r>
              <a:rPr sz="1400" spc="5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фактичні</a:t>
            </a:r>
            <a:endParaRPr sz="1400">
              <a:latin typeface="Times New Roman"/>
              <a:cs typeface="Times New Roman"/>
            </a:endParaRPr>
          </a:p>
          <a:p>
            <a:pPr marL="12700" marR="8890" algn="just">
              <a:lnSpc>
                <a:spcPct val="96200"/>
              </a:lnSpc>
              <a:spcBef>
                <a:spcPts val="25"/>
              </a:spcBef>
            </a:pPr>
            <a:r>
              <a:rPr sz="1400" spc="-5" dirty="0">
                <a:latin typeface="Times New Roman"/>
                <a:cs typeface="Times New Roman"/>
              </a:rPr>
              <a:t>показники необхідно розрахувати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проаналізувати </a:t>
            </a:r>
            <a:r>
              <a:rPr sz="1400" dirty="0">
                <a:latin typeface="Times New Roman"/>
                <a:cs typeface="Times New Roman"/>
              </a:rPr>
              <a:t>задля </a:t>
            </a:r>
            <a:r>
              <a:rPr sz="1400" spc="-5" dirty="0">
                <a:latin typeface="Times New Roman"/>
                <a:cs typeface="Times New Roman"/>
              </a:rPr>
              <a:t>оцінки фінансового </a:t>
            </a:r>
            <a:r>
              <a:rPr sz="1400" dirty="0">
                <a:latin typeface="Times New Roman"/>
                <a:cs typeface="Times New Roman"/>
              </a:rPr>
              <a:t>стану </a:t>
            </a:r>
            <a:r>
              <a:rPr sz="1400" spc="-5" dirty="0">
                <a:latin typeface="Times New Roman"/>
                <a:cs typeface="Times New Roman"/>
              </a:rPr>
              <a:t>підприємства, </a:t>
            </a:r>
            <a:r>
              <a:rPr sz="1400" dirty="0">
                <a:latin typeface="Times New Roman"/>
                <a:cs typeface="Times New Roman"/>
              </a:rPr>
              <a:t>яким </a:t>
            </a:r>
            <a:r>
              <a:rPr sz="1400" spc="-5" dirty="0">
                <a:latin typeface="Times New Roman"/>
                <a:cs typeface="Times New Roman"/>
              </a:rPr>
              <a:t>чином залучати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ресурси</a:t>
            </a:r>
            <a:r>
              <a:rPr sz="1400" dirty="0">
                <a:latin typeface="Times New Roman"/>
                <a:cs typeface="Times New Roman"/>
              </a:rPr>
              <a:t> 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розпорядження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</a:t>
            </a:r>
            <a:r>
              <a:rPr sz="1400" dirty="0">
                <a:latin typeface="Times New Roman"/>
                <a:cs typeface="Times New Roman"/>
              </a:rPr>
              <a:t> 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яким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чином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оптимізувати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розподіл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позитивного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фінансового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підприємства.</a:t>
            </a:r>
            <a:endParaRPr sz="14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610"/>
              </a:lnSpc>
              <a:spcBef>
                <a:spcPts val="40"/>
              </a:spcBef>
            </a:pPr>
            <a:r>
              <a:rPr sz="1400" spc="-5" dirty="0">
                <a:latin typeface="Times New Roman"/>
                <a:cs typeface="Times New Roman"/>
              </a:rPr>
              <a:t>Контроль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видами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студентів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здійснюється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шляхом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поточного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оцінювання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знань,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періодичним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контролем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тестами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після засвоєння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ними окремо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другого модуля.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результатами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суми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балів,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набраних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три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(Модуль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15" dirty="0">
                <a:latin typeface="Times New Roman"/>
                <a:cs typeface="Times New Roman"/>
              </a:rPr>
              <a:t>1,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Модуль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2)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періодичні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контрольні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точки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виставляється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підсумкова оцінка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національною,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100-бальною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шкалами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ECTS.</a:t>
            </a:r>
            <a:endParaRPr sz="1400">
              <a:latin typeface="Times New Roman"/>
              <a:cs typeface="Times New Roman"/>
            </a:endParaRPr>
          </a:p>
          <a:p>
            <a:pPr marL="12700" marR="6985" indent="359410">
              <a:lnSpc>
                <a:spcPts val="1620"/>
              </a:lnSpc>
              <a:spcBef>
                <a:spcPts val="70"/>
              </a:spcBef>
            </a:pPr>
            <a:r>
              <a:rPr sz="1400" spc="-5" dirty="0">
                <a:latin typeface="Times New Roman"/>
                <a:cs typeface="Times New Roman"/>
              </a:rPr>
              <a:t>Предметом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«Фінансовий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потенціал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підприємства»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система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економічних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відносин,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що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виникають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процесі формування</a:t>
            </a:r>
            <a:r>
              <a:rPr sz="1400" dirty="0">
                <a:latin typeface="Times New Roman"/>
                <a:cs typeface="Times New Roman"/>
              </a:rPr>
              <a:t> 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розподілу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грошових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надходжень,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створення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використання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грошових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фондів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406717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2.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Мета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та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завдання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6985" indent="449580" algn="just">
              <a:lnSpc>
                <a:spcPct val="96000"/>
              </a:lnSpc>
            </a:pPr>
            <a:r>
              <a:rPr sz="1400" b="1" dirty="0">
                <a:latin typeface="Times New Roman"/>
                <a:cs typeface="Times New Roman"/>
              </a:rPr>
              <a:t>Метою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вивчення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«Фінансовий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потенціал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підприємства»</a:t>
            </a:r>
            <a:r>
              <a:rPr sz="1400" dirty="0">
                <a:latin typeface="Times New Roman"/>
                <a:cs typeface="Times New Roman"/>
              </a:rPr>
              <a:t> є </a:t>
            </a: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r>
              <a:rPr sz="1400" dirty="0">
                <a:latin typeface="Times New Roman"/>
                <a:cs typeface="Times New Roman"/>
              </a:rPr>
              <a:t> 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здобувачів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щодо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базових понять </a:t>
            </a:r>
            <a:r>
              <a:rPr sz="1400" dirty="0">
                <a:latin typeface="Times New Roman"/>
                <a:cs typeface="Times New Roman"/>
              </a:rPr>
              <a:t>у </a:t>
            </a:r>
            <a:r>
              <a:rPr sz="1400" spc="-5" dirty="0">
                <a:latin typeface="Times New Roman"/>
                <a:cs typeface="Times New Roman"/>
              </a:rPr>
              <a:t>галузі фінансів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фінансового механізму підприємства, змісту </a:t>
            </a:r>
            <a:r>
              <a:rPr sz="1400" dirty="0">
                <a:latin typeface="Times New Roman"/>
                <a:cs typeface="Times New Roman"/>
              </a:rPr>
              <a:t>окремих </a:t>
            </a:r>
            <a:r>
              <a:rPr sz="1400" spc="-5" dirty="0">
                <a:latin typeface="Times New Roman"/>
                <a:cs typeface="Times New Roman"/>
              </a:rPr>
              <a:t>напрямів фінансової діяльності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</a:t>
            </a:r>
            <a:r>
              <a:rPr sz="1400" dirty="0">
                <a:latin typeface="Times New Roman"/>
                <a:cs typeface="Times New Roman"/>
              </a:rPr>
              <a:t> 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їх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взаємозв‘язку</a:t>
            </a:r>
            <a:r>
              <a:rPr sz="1400" dirty="0">
                <a:latin typeface="Times New Roman"/>
                <a:cs typeface="Times New Roman"/>
              </a:rPr>
              <a:t> 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оволодіння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основами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методики</a:t>
            </a:r>
            <a:r>
              <a:rPr sz="1400" dirty="0">
                <a:latin typeface="Times New Roman"/>
                <a:cs typeface="Times New Roman"/>
              </a:rPr>
              <a:t> 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базовими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прийомами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практичної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фінансової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роботи.</a:t>
            </a:r>
            <a:endParaRPr sz="14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610"/>
              </a:lnSpc>
              <a:spcBef>
                <a:spcPts val="40"/>
              </a:spcBef>
            </a:pPr>
            <a:r>
              <a:rPr sz="1400" b="1" spc="-5" dirty="0">
                <a:latin typeface="Times New Roman"/>
                <a:cs typeface="Times New Roman"/>
              </a:rPr>
              <a:t>Основними</a:t>
            </a:r>
            <a:r>
              <a:rPr sz="1400" b="1" spc="27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цілями</a:t>
            </a:r>
            <a:r>
              <a:rPr sz="1400" b="1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«Фінансовий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потенціал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підприємства»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розуміння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студентами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впливу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ефективне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фінансування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розвиток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бізнесу,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розуміння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того,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які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фактичні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показники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необхідно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розрахувати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проаналізувати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задля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оцінки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фінансового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стану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підприємства,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яким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чином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залучати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фінансові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ресурси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розпорядження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яким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чином</a:t>
            </a:r>
            <a:r>
              <a:rPr sz="1400" spc="-5" dirty="0">
                <a:latin typeface="Times New Roman"/>
                <a:cs typeface="Times New Roman"/>
              </a:rPr>
              <a:t> оптимізувати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розподіл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позитивного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 підприємства.</a:t>
            </a: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Основні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завдання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полягають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вивченні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окремих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теоретичних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методичних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питань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щодо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функціонування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фінансової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суб’єктів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господарювання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5" dirty="0">
                <a:latin typeface="Times New Roman"/>
                <a:cs typeface="Times New Roman"/>
              </a:rPr>
              <a:t> ринкових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умовах.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5878"/>
            <a:ext cx="9278620" cy="5802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451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3. </a:t>
            </a: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КОМПЕТЕНТНОСТЕЙ, </a:t>
            </a:r>
            <a:r>
              <a:rPr sz="1200" b="1" spc="-5" dirty="0">
                <a:latin typeface="Times New Roman"/>
                <a:cs typeface="Times New Roman"/>
              </a:rPr>
              <a:t>ЯКІ </a:t>
            </a:r>
            <a:r>
              <a:rPr sz="1200" b="1" dirty="0">
                <a:latin typeface="Times New Roman"/>
                <a:cs typeface="Times New Roman"/>
              </a:rPr>
              <a:t>НАБУВАЮТЬСЯ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ПІД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 ОПАНУВАННЯ</a:t>
            </a:r>
            <a:r>
              <a:rPr sz="1200" b="1" dirty="0">
                <a:latin typeface="Times New Roman"/>
                <a:cs typeface="Times New Roman"/>
              </a:rPr>
              <a:t> ОСВІТНЬОГО КОМПОНЕНТА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buAutoNum type="arabicPeriod"/>
              <a:tabLst>
                <a:tab pos="63627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Інтегральна компетентність: </a:t>
            </a:r>
            <a:r>
              <a:rPr sz="1200" spc="-5" dirty="0">
                <a:latin typeface="Times New Roman"/>
                <a:cs typeface="Times New Roman"/>
              </a:rPr>
              <a:t>Здатність визначати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розв’язувати складні економічні задачі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проблеми, приймати відповідні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управлінські </a:t>
            </a:r>
            <a:r>
              <a:rPr sz="1200" dirty="0">
                <a:latin typeface="Times New Roman"/>
                <a:cs typeface="Times New Roman"/>
              </a:rPr>
              <a:t>рішення у </a:t>
            </a:r>
            <a:r>
              <a:rPr sz="1200" spc="-5" dirty="0">
                <a:latin typeface="Times New Roman"/>
                <a:cs typeface="Times New Roman"/>
              </a:rPr>
              <a:t>сфері економіки або </a:t>
            </a:r>
            <a:r>
              <a:rPr sz="1200" dirty="0">
                <a:latin typeface="Times New Roman"/>
                <a:cs typeface="Times New Roman"/>
              </a:rPr>
              <a:t>у процесі </a:t>
            </a:r>
            <a:r>
              <a:rPr sz="1200" spc="-5" dirty="0">
                <a:latin typeface="Times New Roman"/>
                <a:cs typeface="Times New Roman"/>
              </a:rPr>
              <a:t>навчання,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проведення досліджень та/або </a:t>
            </a:r>
            <a:r>
              <a:rPr sz="1200" dirty="0">
                <a:latin typeface="Times New Roman"/>
                <a:cs typeface="Times New Roman"/>
              </a:rPr>
              <a:t>здійснення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невизначених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вимог.</a:t>
            </a:r>
            <a:endParaRPr sz="1200">
              <a:latin typeface="Times New Roman"/>
              <a:cs typeface="Times New Roman"/>
            </a:endParaRPr>
          </a:p>
          <a:p>
            <a:pPr marL="614680" indent="-153035" algn="just">
              <a:lnSpc>
                <a:spcPts val="1325"/>
              </a:lnSpc>
              <a:buAutoNum type="arabicPeriod"/>
              <a:tabLst>
                <a:tab pos="615315" algn="l"/>
              </a:tabLst>
            </a:pPr>
            <a:r>
              <a:rPr sz="1200" b="1" dirty="0">
                <a:latin typeface="Times New Roman"/>
                <a:cs typeface="Times New Roman"/>
              </a:rPr>
              <a:t>Загальні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(фахові)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sz="1200" dirty="0">
                <a:latin typeface="Times New Roman"/>
                <a:cs typeface="Times New Roman"/>
              </a:rPr>
              <a:t>ЗК1.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генерувати</a:t>
            </a:r>
            <a:r>
              <a:rPr sz="1200" dirty="0">
                <a:latin typeface="Times New Roman"/>
                <a:cs typeface="Times New Roman"/>
              </a:rPr>
              <a:t> нові</a:t>
            </a:r>
            <a:r>
              <a:rPr sz="1200" spc="-5" dirty="0">
                <a:latin typeface="Times New Roman"/>
                <a:cs typeface="Times New Roman"/>
              </a:rPr>
              <a:t> ідеї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(креативність).</a:t>
            </a:r>
            <a:endParaRPr sz="1200">
              <a:latin typeface="Times New Roman"/>
              <a:cs typeface="Times New Roman"/>
            </a:endParaRPr>
          </a:p>
          <a:p>
            <a:pPr marL="12700" marR="5266690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ЗК2. Здатність до </a:t>
            </a:r>
            <a:r>
              <a:rPr sz="1200" spc="-5" dirty="0">
                <a:latin typeface="Times New Roman"/>
                <a:cs typeface="Times New Roman"/>
              </a:rPr>
              <a:t>абстрактного мислення, аналізу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синтезу.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ЗК5.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команді.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30"/>
              </a:lnSpc>
            </a:pPr>
            <a:r>
              <a:rPr sz="1200" dirty="0">
                <a:latin typeface="Times New Roman"/>
                <a:cs typeface="Times New Roman"/>
              </a:rPr>
              <a:t>ЗК6.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10" dirty="0">
                <a:latin typeface="Times New Roman"/>
                <a:cs typeface="Times New Roman"/>
              </a:rPr>
              <a:t>управляти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проєктами.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5"/>
              </a:lnSpc>
            </a:pPr>
            <a:r>
              <a:rPr sz="1200" dirty="0">
                <a:latin typeface="Times New Roman"/>
                <a:cs typeface="Times New Roman"/>
              </a:rPr>
              <a:t>ЗК8. Здатність</a:t>
            </a:r>
            <a:r>
              <a:rPr sz="1200" spc="-5" dirty="0">
                <a:latin typeface="Times New Roman"/>
                <a:cs typeface="Times New Roman"/>
              </a:rPr>
              <a:t> проводити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відповідному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рівні.</a:t>
            </a:r>
            <a:endParaRPr sz="1200">
              <a:latin typeface="Times New Roman"/>
              <a:cs typeface="Times New Roman"/>
            </a:endParaRPr>
          </a:p>
          <a:p>
            <a:pPr marL="614680" indent="-153035">
              <a:lnSpc>
                <a:spcPts val="1380"/>
              </a:lnSpc>
              <a:buFont typeface="Times New Roman"/>
              <a:buAutoNum type="arabicPeriod" startAt="3"/>
              <a:tabLst>
                <a:tab pos="61531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Спеціальні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6540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СК1.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пов’язаних </a:t>
            </a:r>
            <a:r>
              <a:rPr sz="1200" dirty="0">
                <a:latin typeface="Times New Roman"/>
                <a:cs typeface="Times New Roman"/>
              </a:rPr>
              <a:t>з цим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12700" marR="6667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СК3.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збирати,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обробляти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проблем,</a:t>
            </a:r>
            <a:r>
              <a:rPr sz="1200" dirty="0">
                <a:latin typeface="Times New Roman"/>
                <a:cs typeface="Times New Roman"/>
              </a:rPr>
              <a:t> робити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висновки.</a:t>
            </a:r>
            <a:endParaRPr sz="1200">
              <a:latin typeface="Times New Roman"/>
              <a:cs typeface="Times New Roman"/>
            </a:endParaRPr>
          </a:p>
          <a:p>
            <a:pPr marL="12700" marR="6540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СК4.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dirty="0">
                <a:latin typeface="Times New Roman"/>
                <a:cs typeface="Times New Roman"/>
              </a:rPr>
              <a:t> інформаційні технології,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прийоми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</a:t>
            </a:r>
            <a:r>
              <a:rPr sz="1200" dirty="0">
                <a:latin typeface="Times New Roman"/>
                <a:cs typeface="Times New Roman"/>
              </a:rPr>
              <a:t> економічних та </a:t>
            </a:r>
            <a:r>
              <a:rPr sz="1200" spc="-5" dirty="0">
                <a:latin typeface="Times New Roman"/>
                <a:cs typeface="Times New Roman"/>
              </a:rPr>
              <a:t>соціальних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адекватні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встановленим потребам дослідження.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00"/>
              </a:lnSpc>
            </a:pPr>
            <a:r>
              <a:rPr sz="1200" dirty="0">
                <a:latin typeface="Times New Roman"/>
                <a:cs typeface="Times New Roman"/>
              </a:rPr>
              <a:t>СК7.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кадрової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політики.</a:t>
            </a:r>
            <a:endParaRPr sz="1200">
              <a:latin typeface="Times New Roman"/>
              <a:cs typeface="Times New Roman"/>
            </a:endParaRPr>
          </a:p>
          <a:p>
            <a:pPr marL="12700" marR="9842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СК8.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можливі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рішень,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трудових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відносин, трудового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потенціалу.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СК9. Здатність</a:t>
            </a:r>
            <a:r>
              <a:rPr sz="1200" spc="-5" dirty="0">
                <a:latin typeface="Times New Roman"/>
                <a:cs typeface="Times New Roman"/>
              </a:rPr>
              <a:t> застосовувати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соціально-економічній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СК10.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сценаріїв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  <a:p>
            <a:pPr marL="12700" marR="64135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СК11.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планувати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розробляти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проєкти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її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інформаційне,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методичне,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матеріальне,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фінансове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3882390" indent="-229235">
              <a:lnSpc>
                <a:spcPts val="1405"/>
              </a:lnSpc>
              <a:buAutoNum type="arabicPeriod" startAt="4"/>
              <a:tabLst>
                <a:tab pos="388302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12700" marR="8255">
              <a:lnSpc>
                <a:spcPts val="137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РН2.Розробляти,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суб’єктами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РН4.Розробляти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систему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дій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реалізації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цілей,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очікуваних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соціально-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наслідків,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законодавчих,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обмежень.</a:t>
            </a:r>
            <a:endParaRPr sz="1200">
              <a:latin typeface="Times New Roman"/>
              <a:cs typeface="Times New Roman"/>
            </a:endParaRPr>
          </a:p>
          <a:p>
            <a:pPr marL="12700" marR="14604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РН7.Обирати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діяльністю,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пропоновані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релевантних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даних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прикладних досліджень.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2829"/>
            <a:ext cx="9276080" cy="216598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9525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РН8.Збирати,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обробляти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аналізувати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РН10.Застосовувати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спеціалізоване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програмне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дослідженнях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системами.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РН11.Визначати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критично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процесів.</a:t>
            </a:r>
            <a:endParaRPr sz="1200">
              <a:latin typeface="Times New Roman"/>
              <a:cs typeface="Times New Roman"/>
            </a:endParaRPr>
          </a:p>
          <a:p>
            <a:pPr marL="12700" marR="8255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РН12.Обґрунтовувати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щодо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ефективного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враховуючи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цілі,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обмеження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sz="1200" spc="-5" dirty="0">
                <a:latin typeface="Times New Roman"/>
                <a:cs typeface="Times New Roman"/>
              </a:rPr>
              <a:t>РН13.Оцінювати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наслідки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20"/>
              </a:lnSpc>
              <a:spcBef>
                <a:spcPts val="130"/>
              </a:spcBef>
            </a:pPr>
            <a:r>
              <a:rPr sz="1200" spc="-5" dirty="0">
                <a:latin typeface="Times New Roman"/>
                <a:cs typeface="Times New Roman"/>
              </a:rPr>
              <a:t>РН14.Розробляти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сценарії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  <a:spcBef>
                <a:spcPts val="80"/>
              </a:spcBef>
            </a:pPr>
            <a:r>
              <a:rPr sz="1200" spc="-5" dirty="0">
                <a:latin typeface="Times New Roman"/>
                <a:cs typeface="Times New Roman"/>
              </a:rPr>
              <a:t>РН15.Організовувати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розробку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реалізацію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проєктів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із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інформаційного,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методичного,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матеріального,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фінансового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кадрового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6703" y="3714115"/>
            <a:ext cx="2999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41832" y="4089781"/>
          <a:ext cx="8935085" cy="641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9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56512" y="5407533"/>
            <a:ext cx="8822055" cy="143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557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5" dirty="0">
                <a:latin typeface="Times New Roman"/>
                <a:cs typeface="Times New Roman"/>
              </a:rPr>
              <a:t> ПОЛІТИКИ ОСВІТНЬОГО КОМПОНЕНТУ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Політика академічної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пропускати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запізнюватися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заняття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семінарів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самостійну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роботу;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контрольно-модульні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допустимо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доброчесності: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інформації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використане під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8083" y="1055878"/>
            <a:ext cx="446278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784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0" dirty="0">
                <a:latin typeface="Times New Roman"/>
                <a:cs typeface="Times New Roman"/>
              </a:rPr>
              <a:t> СТРУКТУРА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5" dirty="0">
                <a:latin typeface="Times New Roman"/>
                <a:cs typeface="Times New Roman"/>
              </a:rPr>
              <a:t> СТРУКТУРА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1980" y="1431290"/>
          <a:ext cx="9558655" cy="5236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7679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4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660" indent="-378460">
                        <a:lnSpc>
                          <a:spcPts val="1380"/>
                        </a:lnSpc>
                        <a:spcBef>
                          <a:spcPts val="54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316865" marR="83820" indent="-224154">
                        <a:lnSpc>
                          <a:spcPts val="1380"/>
                        </a:lnSpc>
                        <a:spcBef>
                          <a:spcPts val="54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  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6370" marR="156210" indent="73025">
                        <a:lnSpc>
                          <a:spcPts val="1380"/>
                        </a:lnSpc>
                        <a:spcBef>
                          <a:spcPts val="54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44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І. ТЕОРЕТИЧНІ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ОРГАНІЗАЦІЙНІ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847725">
                        <a:lnSpc>
                          <a:spcPts val="1380"/>
                        </a:lnSpc>
                        <a:spcBef>
                          <a:spcPts val="10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-1270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61290" marR="118110" indent="-3556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490220">
                        <a:lnSpc>
                          <a:spcPts val="1380"/>
                        </a:lnSpc>
                        <a:spcBef>
                          <a:spcPts val="9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грошових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(12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9850" marR="62865" indent="-1270" algn="ctr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7810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32080" marR="126364" algn="ctr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478155">
                        <a:lnSpc>
                          <a:spcPts val="1380"/>
                        </a:lnSpc>
                        <a:spcBef>
                          <a:spcPts val="10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надходження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ct val="1092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-1270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61290" marR="118110" indent="-35560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0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42354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розподіл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3749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-1270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61290" marR="118110" indent="-35560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1080770"/>
          <a:ext cx="9558655" cy="585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8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Оподаткування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7559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104139" indent="-63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нкові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(перший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533">
                <a:tc gridSpan="7">
                  <a:txBody>
                    <a:bodyPr/>
                    <a:lstStyle/>
                    <a:p>
                      <a:pPr marR="15240" algn="ct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ІІ. СУЧАСНІ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АСПЕКТИ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ФУНКЦІОНУВАННЯ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ФІНАНСІВ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0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Обігові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кошти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75590">
                        <a:lnSpc>
                          <a:spcPct val="1092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9850" marR="62865" indent="-1270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77470" indent="-1270" algn="ctr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Кредитування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(12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-1270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104139" indent="-635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нкові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351790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Фінансове забезпечення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відтворення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засобів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ct val="1094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 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-1270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104139" indent="-63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нкові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0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285750">
                        <a:lnSpc>
                          <a:spcPts val="1380"/>
                        </a:lnSpc>
                        <a:spcBef>
                          <a:spcPts val="10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 фінансового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(12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2865" indent="-1270" algn="ctr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ова 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104139" indent="-635" algn="ctr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нкові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5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1080770"/>
          <a:ext cx="9558655" cy="1015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8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8953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Фінансове 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 marR="104139" indent="-63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Опитування,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тестування,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співбесіда,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нкові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4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2597023"/>
            <a:ext cx="4752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(ЛЕКЦІЙНИЙ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7700" y="2972435"/>
          <a:ext cx="9549765" cy="3917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6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59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Тема1.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2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 характеристика.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джерела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9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389">
                <a:tc>
                  <a:txBody>
                    <a:bodyPr/>
                    <a:lstStyle/>
                    <a:p>
                      <a:pPr marL="68580" marR="8483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грошових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грошових розрахунків 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Безготівкові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готівкові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Проведення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касових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9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банківських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рахунків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порядок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відкриття.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135">
                <a:tc>
                  <a:txBody>
                    <a:bodyPr/>
                    <a:lstStyle/>
                    <a:p>
                      <a:pPr marL="68580" marR="60960">
                        <a:lnSpc>
                          <a:spcPts val="1380"/>
                        </a:lnSpc>
                        <a:tabLst>
                          <a:tab pos="688975" algn="l"/>
                          <a:tab pos="1099820" algn="l"/>
                          <a:tab pos="194563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3.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	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надходжень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(виручка)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робіт,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фінансово-інвестиційної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іншої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9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валового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чистого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517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Формування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розподіл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7335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фінансово-господарської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прибутку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7335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Розподіл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3230" lvl="1" indent="-267335">
                        <a:lnSpc>
                          <a:spcPts val="1395"/>
                        </a:lnSpc>
                        <a:buAutoNum type="arabicPeriod"/>
                        <a:tabLst>
                          <a:tab pos="44386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чистого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прибутку.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753"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Оподаткування 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lvl="1" indent="-305435">
                        <a:lnSpc>
                          <a:spcPts val="1375"/>
                        </a:lnSpc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податків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функції.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 lvl="1" indent="-305435">
                        <a:lnSpc>
                          <a:spcPts val="1405"/>
                        </a:lnSpc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 оподаткування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її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становлення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Україні.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 lvl="1" indent="-305435">
                        <a:lnSpc>
                          <a:spcPts val="1385"/>
                        </a:lnSpc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спрощена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оподаткування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Україні.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 lvl="1" indent="-305435">
                        <a:lnSpc>
                          <a:spcPts val="1390"/>
                        </a:lnSpc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Податковий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Кодекс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55">
                <a:tc>
                  <a:txBody>
                    <a:bodyPr/>
                    <a:lstStyle/>
                    <a:p>
                      <a:pPr marL="68580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Обігові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кошти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6.1.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Оборотні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кошти підприємства: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3864</Words>
  <Application>Microsoft Office PowerPoint</Application>
  <PresentationFormat>Произвольный</PresentationFormat>
  <Paragraphs>448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Acer_Laptop</cp:lastModifiedBy>
  <cp:revision>2</cp:revision>
  <dcterms:created xsi:type="dcterms:W3CDTF">2023-11-22T05:17:55Z</dcterms:created>
  <dcterms:modified xsi:type="dcterms:W3CDTF">2023-11-22T05:32:02Z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2023-11-22T00:00:00Z</vt:filetime>
  </property>
</Properties>
</file>