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8" y="2773046"/>
            <a:ext cx="7718861" cy="2495345"/>
          </a:xfrm>
        </p:spPr>
        <p:txBody>
          <a:bodyPr anchor="b">
            <a:normAutofit/>
          </a:bodyPr>
          <a:lstStyle>
            <a:lvl1pPr>
              <a:defRPr sz="59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548" y="5268389"/>
            <a:ext cx="7718861" cy="12420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7093" y="4765277"/>
            <a:ext cx="1631928" cy="86213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066" y="4995078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888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672254"/>
            <a:ext cx="7708960" cy="3437402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924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25345" y="3865457"/>
            <a:ext cx="6611908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066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689015"/>
            <a:ext cx="7708960" cy="3004899"/>
          </a:xfrm>
        </p:spPr>
        <p:txBody>
          <a:bodyPr anchor="b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3030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6" y="4789805"/>
            <a:ext cx="7821586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6" y="5714153"/>
            <a:ext cx="7821586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660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8" y="691891"/>
            <a:ext cx="7708959" cy="3176022"/>
          </a:xfrm>
        </p:spPr>
        <p:txBody>
          <a:bodyPr anchor="ctr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7" y="4789805"/>
            <a:ext cx="7708960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779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103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4065" y="691890"/>
            <a:ext cx="1936754" cy="5826876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548" y="691890"/>
            <a:ext cx="5515507" cy="58268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242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508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5" y="688255"/>
            <a:ext cx="7705702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547" y="2352886"/>
            <a:ext cx="7708960" cy="4165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093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287781"/>
            <a:ext cx="7708960" cy="1619760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3949488"/>
            <a:ext cx="770896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171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548" y="2356312"/>
            <a:ext cx="3739335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684" y="2356312"/>
            <a:ext cx="3738823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237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203" y="2455474"/>
            <a:ext cx="3361680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1546" y="3090963"/>
            <a:ext cx="3739336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559" y="2451914"/>
            <a:ext cx="336009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7483" y="3087404"/>
            <a:ext cx="3737170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37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799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889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491936"/>
            <a:ext cx="3075152" cy="1076655"/>
          </a:xfrm>
        </p:spPr>
        <p:txBody>
          <a:bodyPr anchor="b"/>
          <a:lstStyle>
            <a:lvl1pPr algn="l">
              <a:defRPr sz="220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253" y="491938"/>
            <a:ext cx="4433254" cy="5971501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1762915"/>
            <a:ext cx="3075152" cy="4700520"/>
          </a:xfrm>
        </p:spPr>
        <p:txBody>
          <a:bodyPr/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802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5293995"/>
            <a:ext cx="7708960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547" y="700225"/>
            <a:ext cx="7708960" cy="425117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918981"/>
            <a:ext cx="7708960" cy="54445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230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2095"/>
            <a:ext cx="2316903" cy="732093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881" y="314"/>
            <a:ext cx="2283074" cy="755730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3868" cy="7562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2352887"/>
            <a:ext cx="7708960" cy="42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9390" y="6765641"/>
            <a:ext cx="896239" cy="40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546" y="6766434"/>
            <a:ext cx="66851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97853" y="868750"/>
            <a:ext cx="68409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6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38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BDRNtAJupqmHkldtICJTkvL-LNTIjWRX/view" TargetMode="Externa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a.gov.ua/" TargetMode="External"/><Relationship Id="rId2" Type="http://schemas.openxmlformats.org/officeDocument/2006/relationships/hyperlink" Target="http://dspace.oneu.edu.ua/jspui/handle/123456789/9491" TargetMode="Externa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-rada.gov.ua/" TargetMode="External"/><Relationship Id="rId13" Type="http://schemas.openxmlformats.org/officeDocument/2006/relationships/hyperlink" Target="http://www.uaib.com.ua/" TargetMode="External"/><Relationship Id="rId3" Type="http://schemas.openxmlformats.org/officeDocument/2006/relationships/hyperlink" Target="http://www.dy.nayka.com.ua/?op=1&amp;z=1028" TargetMode="External"/><Relationship Id="rId7" Type="http://schemas.openxmlformats.org/officeDocument/2006/relationships/hyperlink" Target="http://www.kmu.gov.ua/" TargetMode="External"/><Relationship Id="rId12" Type="http://schemas.openxmlformats.org/officeDocument/2006/relationships/hyperlink" Target="http://www.icps.kiev.ua/" TargetMode="External"/><Relationship Id="rId2" Type="http://schemas.openxmlformats.org/officeDocument/2006/relationships/hyperlink" Target="https://i.factor.ua/ukr/journals/ms/2018/may/issue-5/article-36538.html" TargetMode="External"/><Relationship Id="rId16" Type="http://schemas.openxmlformats.org/officeDocument/2006/relationships/hyperlink" Target="http://www.kmu.gov.ua/diyalnist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sta.gov.ua/" TargetMode="External"/><Relationship Id="rId11" Type="http://schemas.openxmlformats.org/officeDocument/2006/relationships/hyperlink" Target="http://www.oecd.org/" TargetMode="External"/><Relationship Id="rId5" Type="http://schemas.openxmlformats.org/officeDocument/2006/relationships/hyperlink" Target="http://www.rada.gov.ua/" TargetMode="External"/><Relationship Id="rId15" Type="http://schemas.openxmlformats.org/officeDocument/2006/relationships/hyperlink" Target="http://www.un.org.ua/ua/tsili-rozvytku-tysiacholittia/tsili-stalohorozvytku" TargetMode="External"/><Relationship Id="rId10" Type="http://schemas.openxmlformats.org/officeDocument/2006/relationships/hyperlink" Target="http://www.ukrstat.gov.ua/" TargetMode="External"/><Relationship Id="rId4" Type="http://schemas.openxmlformats.org/officeDocument/2006/relationships/hyperlink" Target="http://dspace.oneu.edu.ua/" TargetMode="External"/><Relationship Id="rId9" Type="http://schemas.openxmlformats.org/officeDocument/2006/relationships/hyperlink" Target="http://www.Ier.kiev.ua/" TargetMode="External"/><Relationship Id="rId14" Type="http://schemas.openxmlformats.org/officeDocument/2006/relationships/hyperlink" Target="http://w1.c1.rada.gov.ua/pls/zweb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85768" y="2409825"/>
            <a:ext cx="4211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latin typeface="Times New Roman"/>
                <a:cs typeface="Times New Roman"/>
              </a:rPr>
              <a:t>Еконо</a:t>
            </a:r>
            <a:r>
              <a:rPr lang="uk-UA" sz="2400" spc="-5" dirty="0">
                <a:latin typeface="Times New Roman"/>
                <a:cs typeface="Times New Roman"/>
              </a:rPr>
              <a:t>м</a:t>
            </a:r>
            <a:r>
              <a:rPr lang="uk-UA" sz="2400" dirty="0">
                <a:latin typeface="Times New Roman"/>
                <a:cs typeface="Times New Roman"/>
              </a:rPr>
              <a:t>і</a:t>
            </a:r>
            <a:r>
              <a:rPr lang="uk-UA" sz="2400" spc="5" dirty="0">
                <a:latin typeface="Times New Roman"/>
                <a:cs typeface="Times New Roman"/>
              </a:rPr>
              <a:t>к</a:t>
            </a:r>
            <a:r>
              <a:rPr lang="uk-UA" sz="2400" dirty="0">
                <a:latin typeface="Times New Roman"/>
                <a:cs typeface="Times New Roman"/>
              </a:rPr>
              <a:t>а</a:t>
            </a:r>
            <a:r>
              <a:rPr lang="uk-UA" sz="2400" spc="-5" dirty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роз</a:t>
            </a:r>
            <a:r>
              <a:rPr lang="uk-UA" sz="2400" spc="-5" dirty="0">
                <a:latin typeface="Times New Roman"/>
                <a:cs typeface="Times New Roman"/>
              </a:rPr>
              <a:t>в</a:t>
            </a:r>
            <a:r>
              <a:rPr lang="uk-UA" sz="2400" spc="-10" dirty="0">
                <a:latin typeface="Times New Roman"/>
                <a:cs typeface="Times New Roman"/>
              </a:rPr>
              <a:t>и</a:t>
            </a:r>
            <a:r>
              <a:rPr lang="uk-UA" sz="2400" dirty="0">
                <a:latin typeface="Times New Roman"/>
                <a:cs typeface="Times New Roman"/>
              </a:rPr>
              <a:t>т</a:t>
            </a:r>
            <a:r>
              <a:rPr lang="uk-UA" sz="2400" spc="15" dirty="0">
                <a:latin typeface="Times New Roman"/>
                <a:cs typeface="Times New Roman"/>
              </a:rPr>
              <a:t>к</a:t>
            </a:r>
            <a:r>
              <a:rPr lang="uk-UA" sz="2400" dirty="0">
                <a:latin typeface="Times New Roman"/>
                <a:cs typeface="Times New Roman"/>
              </a:rPr>
              <a:t>у</a:t>
            </a:r>
            <a:r>
              <a:rPr lang="uk-UA" sz="2400" spc="-40" dirty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те</a:t>
            </a:r>
            <a:r>
              <a:rPr lang="uk-UA" sz="2400" spc="5" dirty="0">
                <a:latin typeface="Times New Roman"/>
                <a:cs typeface="Times New Roman"/>
              </a:rPr>
              <a:t>р</a:t>
            </a:r>
            <a:r>
              <a:rPr lang="uk-UA" sz="2400" dirty="0">
                <a:latin typeface="Times New Roman"/>
                <a:cs typeface="Times New Roman"/>
              </a:rPr>
              <a:t>иторій 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50693" y="3307423"/>
            <a:ext cx="2059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spc="-5" dirty="0" smtClean="0">
                <a:latin typeface="Times New Roman"/>
                <a:cs typeface="Times New Roman"/>
              </a:rPr>
              <a:t>2024-2025 </a:t>
            </a:r>
            <a:r>
              <a:rPr lang="uk-UA" sz="2400" spc="-5" dirty="0" err="1" smtClean="0">
                <a:latin typeface="Times New Roman"/>
                <a:cs typeface="Times New Roman"/>
              </a:rPr>
              <a:t>н.р</a:t>
            </a:r>
            <a:r>
              <a:rPr lang="uk-UA" sz="2400" spc="-5" dirty="0" smtClean="0">
                <a:latin typeface="Times New Roman"/>
                <a:cs typeface="Times New Roman"/>
              </a:rPr>
              <a:t>.</a:t>
            </a:r>
            <a:endParaRPr lang="uk-UA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962632"/>
            <a:ext cx="5839668" cy="48953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8" y="720852"/>
          <a:ext cx="9903459" cy="59501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390">
                <a:tc>
                  <a:txBody>
                    <a:bodyPr/>
                    <a:lstStyle/>
                    <a:p>
                      <a:pPr marL="67945" marR="1600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планування.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Співробітництво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територіальними громадами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іншими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суспільними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групами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903">
                <a:tc>
                  <a:txBody>
                    <a:bodyPr/>
                    <a:lstStyle/>
                    <a:p>
                      <a:pPr marL="89535" marR="246379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5. Соціально-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економічний аналіз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0" lvl="1" indent="-268605">
                        <a:lnSpc>
                          <a:spcPts val="1315"/>
                        </a:lnSpc>
                        <a:buAutoNum type="arabicPeriod"/>
                        <a:tabLst>
                          <a:tab pos="3371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аналітичні дослідження,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бази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регіону.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58419" lvl="1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3371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Застосування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економічного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здійсненні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аналітичної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соціально-економічного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регіону.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037">
                <a:tc>
                  <a:txBody>
                    <a:bodyPr/>
                    <a:lstStyle/>
                    <a:p>
                      <a:pPr marL="89535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Моніторинг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 marR="13271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 реалізації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 моніторингу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реалізацією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 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41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реалізації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стійкого 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регіонів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 marL="89535" marR="19748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Нормативно-правове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2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затвердження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генерального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41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Нормативно-правовезабезпечення розвитку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 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141">
                <a:tc>
                  <a:txBody>
                    <a:bodyPr/>
                    <a:lstStyle/>
                    <a:p>
                      <a:pPr marL="89535" marR="946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 територіального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Взаємозв'язок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41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89535" marR="7302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регіональні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цільові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важелі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Програмно-цільовий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спосіб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планових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41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цільових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комплексних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317">
                <a:tc>
                  <a:txBody>
                    <a:bodyPr/>
                    <a:lstStyle/>
                    <a:p>
                      <a:pPr marL="89535">
                        <a:lnSpc>
                          <a:spcPts val="132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 marR="19304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інструментарій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 стратегії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1480" lvl="1" indent="-342900">
                        <a:lnSpc>
                          <a:spcPts val="1325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Сучасні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2900">
                        <a:lnSpc>
                          <a:spcPts val="138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Підготовка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документів.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2900">
                        <a:lnSpc>
                          <a:spcPts val="141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змістовна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складова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5373">
                <a:tc>
                  <a:txBody>
                    <a:bodyPr/>
                    <a:lstStyle/>
                    <a:p>
                      <a:pPr marL="89535" marR="3930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1480" lvl="1" indent="-342900">
                        <a:lnSpc>
                          <a:spcPts val="1315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містобудівної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2900">
                        <a:lnSpc>
                          <a:spcPts val="138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Компетенція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рівня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галузі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містобудування.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2900">
                        <a:lnSpc>
                          <a:spcPts val="138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забудови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міських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територій.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2900">
                        <a:lnSpc>
                          <a:spcPts val="141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Стратегічні напрями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8" y="720852"/>
          <a:ext cx="9903459" cy="72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5678">
                <a:tc>
                  <a:txBody>
                    <a:bodyPr/>
                    <a:lstStyle/>
                    <a:p>
                      <a:pPr marL="89535" marR="6172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Теоретично-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методологічні основи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земельними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1480" lvl="1" indent="-342900">
                        <a:lnSpc>
                          <a:spcPts val="1315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Нормативно-правоврегулювання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земельних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2900">
                        <a:lnSpc>
                          <a:spcPts val="138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Земельні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об'єкт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2900">
                        <a:lnSpc>
                          <a:spcPts val="141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Нормативно-методичне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егулювання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земель.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03219" y="1630426"/>
            <a:ext cx="38862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7.3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СХЕМА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КУРСУ </a:t>
            </a:r>
            <a:r>
              <a:rPr sz="1400" b="1" dirty="0">
                <a:latin typeface="Times New Roman"/>
                <a:cs typeface="Times New Roman"/>
              </a:rPr>
              <a:t>(</a:t>
            </a:r>
            <a:r>
              <a:rPr sz="1400" b="1" spc="-5" dirty="0">
                <a:latin typeface="Times New Roman"/>
                <a:cs typeface="Times New Roman"/>
              </a:rPr>
              <a:t> ПРАКТИЧНІ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ЗАНЯТТЯ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9223" y="1861058"/>
          <a:ext cx="9571990" cy="5002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5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 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652">
                <a:tc>
                  <a:txBody>
                    <a:bodyPr/>
                    <a:lstStyle/>
                    <a:p>
                      <a:pPr marL="63500" marR="627380">
                        <a:lnSpc>
                          <a:spcPts val="138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Система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політики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Процес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63500" marR="76200">
                        <a:lnSpc>
                          <a:spcPts val="1380"/>
                        </a:lnSpc>
                        <a:spcBef>
                          <a:spcPts val="4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Організаційне забезпечення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Співробітництво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територіальними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громадами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іншими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суспільними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групами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1">
                <a:tc>
                  <a:txBody>
                    <a:bodyPr/>
                    <a:lstStyle/>
                    <a:p>
                      <a:pPr marL="85090" marR="367030">
                        <a:lnSpc>
                          <a:spcPts val="1380"/>
                        </a:lnSpc>
                        <a:spcBef>
                          <a:spcPts val="4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85090" marR="160655">
                        <a:lnSpc>
                          <a:spcPts val="1380"/>
                        </a:lnSpc>
                        <a:spcBef>
                          <a:spcPts val="4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6.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Моніторинг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моніторингу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оцінки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917">
                <a:tc>
                  <a:txBody>
                    <a:bodyPr/>
                    <a:lstStyle/>
                    <a:p>
                      <a:pPr marL="85090" marR="495934">
                        <a:lnSpc>
                          <a:spcPts val="1380"/>
                        </a:lnSpc>
                        <a:spcBef>
                          <a:spcPts val="4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Нормативно-правове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8.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535">
                <a:tc>
                  <a:txBody>
                    <a:bodyPr/>
                    <a:lstStyle/>
                    <a:p>
                      <a:pPr marL="85090" marR="826769">
                        <a:lnSpc>
                          <a:spcPts val="1380"/>
                        </a:lnSpc>
                        <a:spcBef>
                          <a:spcPts val="4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регіональні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цільові програми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важелі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9566" y="2914015"/>
            <a:ext cx="59550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7.4</a:t>
            </a:r>
            <a:r>
              <a:rPr sz="1400" b="1" spc="3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СХЕМА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КУРСУ</a:t>
            </a:r>
            <a:r>
              <a:rPr sz="1400" b="1" dirty="0">
                <a:latin typeface="Times New Roman"/>
                <a:cs typeface="Times New Roman"/>
              </a:rPr>
              <a:t> (ТЕМИ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ДЛЯ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САМОСТІЙНОГО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ОПРАЦЮВАННЯ)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2272" y="720852"/>
          <a:ext cx="9571990" cy="1773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1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10.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інструментарій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Особливості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1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Теоретично-методологічні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земельними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7700" y="3281807"/>
          <a:ext cx="9611995" cy="3721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29">
                <a:tc>
                  <a:txBody>
                    <a:bodyPr/>
                    <a:lstStyle/>
                    <a:p>
                      <a:pPr marL="68580" marR="38417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Система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 державної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політики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Макроекономічне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державного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регулювання.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Об'єкт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суб'єкт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85725">
                        <a:lnSpc>
                          <a:spcPts val="1380"/>
                        </a:lnSpc>
                        <a:spcBef>
                          <a:spcPts val="15"/>
                        </a:spcBef>
                        <a:tabLst>
                          <a:tab pos="222631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прогнозування.	Сутність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концепції.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широкому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сенсі.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(макроекономічне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89535" marR="91694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3820">
                        <a:lnSpc>
                          <a:spcPts val="1380"/>
                        </a:lnSpc>
                        <a:spcBef>
                          <a:spcPts val="10"/>
                        </a:spcBef>
                        <a:tabLst>
                          <a:tab pos="1070610" algn="l"/>
                          <a:tab pos="1473835" algn="l"/>
                          <a:tab pos="2378075" algn="l"/>
                          <a:tab pos="3623945" algn="l"/>
                          <a:tab pos="4726940" algn="l"/>
                          <a:tab pos="56965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шкод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	які	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ють	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дж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нню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тратегі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ного	пл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на  територіальному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рівні, 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шляхів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подолання.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135">
                <a:tc>
                  <a:txBody>
                    <a:bodyPr/>
                    <a:lstStyle/>
                    <a:p>
                      <a:pPr marL="89535" marR="23558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191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цілі або системи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цілей.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Вимоги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цілей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соціально-економічної системи.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Оцінка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 вихідного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рівня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об'єкта стратегічного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планування, визначення сильних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слабких його сторін. Вивчення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обсягу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потреб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суспільства,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підсистем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плановому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257">
                <a:tc>
                  <a:txBody>
                    <a:bodyPr/>
                    <a:lstStyle/>
                    <a:p>
                      <a:pPr marL="89535" marR="3867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255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Шкалограма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районів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малих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економічній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ієрархії.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Рейтингова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регіонів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різновид порівняльного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25">
                <a:tc>
                  <a:txBody>
                    <a:bodyPr/>
                    <a:lstStyle/>
                    <a:p>
                      <a:pPr marL="89535" marR="3994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Моніторинг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 реалізації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моніторингу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128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проєктів.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Інструментарій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відбору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проектів.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Індикатори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реалізації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регіонального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911">
                <a:tc>
                  <a:txBody>
                    <a:bodyPr/>
                    <a:lstStyle/>
                    <a:p>
                      <a:pPr marL="89535" marR="7950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Нормативно-правове забезпечення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3185">
                        <a:lnSpc>
                          <a:spcPts val="1380"/>
                        </a:lnSpc>
                        <a:tabLst>
                          <a:tab pos="779145" algn="l"/>
                          <a:tab pos="1784985" algn="l"/>
                          <a:tab pos="2640965" algn="l"/>
                          <a:tab pos="2789555" algn="l"/>
                          <a:tab pos="3720465" algn="l"/>
                          <a:tab pos="3910329" algn="l"/>
                          <a:tab pos="495363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Порядо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	розробле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	кори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		погодж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і	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рдж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ої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територій.	Підвищення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ролі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відповідальності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місцевих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374261"/>
            <a:ext cx="9279890" cy="20999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489325">
              <a:lnSpc>
                <a:spcPct val="100000"/>
              </a:lnSpc>
              <a:spcBef>
                <a:spcPts val="615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2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МЕТОДИ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ФОРМИ КОНТРОЛЮ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 algn="just">
              <a:lnSpc>
                <a:spcPts val="1380"/>
              </a:lnSpc>
              <a:spcBef>
                <a:spcPts val="610"/>
              </a:spcBef>
            </a:pPr>
            <a:r>
              <a:rPr sz="1200" b="1" spc="-5" dirty="0">
                <a:latin typeface="Times New Roman"/>
                <a:cs typeface="Times New Roman"/>
              </a:rPr>
              <a:t>Метод усного контролю. </a:t>
            </a:r>
            <a:r>
              <a:rPr sz="1200" dirty="0">
                <a:latin typeface="Times New Roman"/>
                <a:cs typeface="Times New Roman"/>
              </a:rPr>
              <a:t>Усний </a:t>
            </a:r>
            <a:r>
              <a:rPr sz="1200" spc="-5" dirty="0">
                <a:latin typeface="Times New Roman"/>
                <a:cs typeface="Times New Roman"/>
              </a:rPr>
              <a:t>контроль здійснюється шляхом індивідуального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фронтального опитування. При індивідуальному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опитуванні учитель ставить перед </a:t>
            </a:r>
            <a:r>
              <a:rPr sz="1200" spc="-10" dirty="0">
                <a:latin typeface="Times New Roman"/>
                <a:cs typeface="Times New Roman"/>
              </a:rPr>
              <a:t>учнем </a:t>
            </a:r>
            <a:r>
              <a:rPr sz="1200" dirty="0">
                <a:latin typeface="Times New Roman"/>
                <a:cs typeface="Times New Roman"/>
              </a:rPr>
              <a:t>декілька </a:t>
            </a:r>
            <a:r>
              <a:rPr sz="1200" spc="-5" dirty="0">
                <a:latin typeface="Times New Roman"/>
                <a:cs typeface="Times New Roman"/>
              </a:rPr>
              <a:t>запитань, при </a:t>
            </a:r>
            <a:r>
              <a:rPr sz="1200" dirty="0">
                <a:latin typeface="Times New Roman"/>
                <a:cs typeface="Times New Roman"/>
              </a:rPr>
              <a:t>фронтальному — </a:t>
            </a:r>
            <a:r>
              <a:rPr sz="1200" spc="-5" dirty="0">
                <a:latin typeface="Times New Roman"/>
                <a:cs typeface="Times New Roman"/>
              </a:rPr>
              <a:t>серію логічно пов'язаних між собою питань перед усім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класом.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Правильність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відповідей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визначається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учителем,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коментується.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підсумками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виставляються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оцінки.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87680" algn="just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Метод письмового контролю. </a:t>
            </a:r>
            <a:r>
              <a:rPr sz="1200" spc="-5" dirty="0">
                <a:latin typeface="Times New Roman"/>
                <a:cs typeface="Times New Roman"/>
              </a:rPr>
              <a:t>Здійснюється </a:t>
            </a:r>
            <a:r>
              <a:rPr sz="1200" dirty="0">
                <a:latin typeface="Times New Roman"/>
                <a:cs typeface="Times New Roman"/>
              </a:rPr>
              <a:t>за допомогою </a:t>
            </a:r>
            <a:r>
              <a:rPr sz="1200" spc="-5" dirty="0">
                <a:latin typeface="Times New Roman"/>
                <a:cs typeface="Times New Roman"/>
              </a:rPr>
              <a:t>контрольних </a:t>
            </a:r>
            <a:r>
              <a:rPr sz="1200" dirty="0">
                <a:latin typeface="Times New Roman"/>
                <a:cs typeface="Times New Roman"/>
              </a:rPr>
              <a:t>робіт, </a:t>
            </a:r>
            <a:r>
              <a:rPr sz="1200" spc="-5" dirty="0">
                <a:latin typeface="Times New Roman"/>
                <a:cs typeface="Times New Roman"/>
              </a:rPr>
              <a:t>творів, переказів, диктантів, письмових заліків </a:t>
            </a:r>
            <a:r>
              <a:rPr sz="1200" dirty="0">
                <a:latin typeface="Times New Roman"/>
                <a:cs typeface="Times New Roman"/>
              </a:rPr>
              <a:t>і под.,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можуть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бути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короткочасними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(15-20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хв.)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протягом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усього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уроку.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Письмовий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відрізняється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глибиною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діагностики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(поверховий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зріз </a:t>
            </a:r>
            <a:r>
              <a:rPr sz="1200" spc="-10" dirty="0">
                <a:latin typeface="Times New Roman"/>
                <a:cs typeface="Times New Roman"/>
              </a:rPr>
              <a:t>чи </a:t>
            </a:r>
            <a:r>
              <a:rPr sz="1200" spc="-5" dirty="0">
                <a:latin typeface="Times New Roman"/>
                <a:cs typeface="Times New Roman"/>
              </a:rPr>
              <a:t>ґрунтовний аналіз).</a:t>
            </a:r>
            <a:endParaRPr sz="1200">
              <a:latin typeface="Times New Roman"/>
              <a:cs typeface="Times New Roman"/>
            </a:endParaRPr>
          </a:p>
          <a:p>
            <a:pPr marL="12700" marR="5080" indent="487680" algn="just">
              <a:lnSpc>
                <a:spcPts val="1380"/>
              </a:lnSpc>
              <a:spcBef>
                <a:spcPts val="65"/>
              </a:spcBef>
            </a:pPr>
            <a:r>
              <a:rPr sz="1200" b="1" spc="-5" dirty="0">
                <a:latin typeface="Times New Roman"/>
                <a:cs typeface="Times New Roman"/>
              </a:rPr>
              <a:t>Метод тестового контролю. </a:t>
            </a:r>
            <a:r>
              <a:rPr sz="1200" spc="-5" dirty="0">
                <a:latin typeface="Times New Roman"/>
                <a:cs typeface="Times New Roman"/>
              </a:rPr>
              <a:t>Може </a:t>
            </a:r>
            <a:r>
              <a:rPr sz="1200" spc="-10" dirty="0">
                <a:latin typeface="Times New Roman"/>
                <a:cs typeface="Times New Roman"/>
              </a:rPr>
              <a:t>бути </a:t>
            </a:r>
            <a:r>
              <a:rPr sz="1200" spc="-5" dirty="0">
                <a:latin typeface="Times New Roman"/>
                <a:cs typeface="Times New Roman"/>
              </a:rPr>
              <a:t>безмашинним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машинним.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основі </a:t>
            </a:r>
            <a:r>
              <a:rPr sz="1200" dirty="0">
                <a:latin typeface="Times New Roman"/>
                <a:cs typeface="Times New Roman"/>
              </a:rPr>
              <a:t>такого </a:t>
            </a:r>
            <a:r>
              <a:rPr sz="1200" spc="-5" dirty="0">
                <a:latin typeface="Times New Roman"/>
                <a:cs typeface="Times New Roman"/>
              </a:rPr>
              <a:t>контролю лежать тести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спеціальні завдання,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(чи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невиконання) яких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свідчить</a:t>
            </a:r>
            <a:r>
              <a:rPr sz="1200" dirty="0">
                <a:latin typeface="Times New Roman"/>
                <a:cs typeface="Times New Roman"/>
              </a:rPr>
              <a:t> про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наявність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(або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відсутність)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школярів</a:t>
            </a:r>
            <a:r>
              <a:rPr sz="1200" spc="-5" dirty="0">
                <a:latin typeface="Times New Roman"/>
                <a:cs typeface="Times New Roman"/>
              </a:rPr>
              <a:t> певних знань,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умінь.</a:t>
            </a:r>
            <a:endParaRPr sz="1200">
              <a:latin typeface="Times New Roman"/>
              <a:cs typeface="Times New Roman"/>
            </a:endParaRPr>
          </a:p>
          <a:p>
            <a:pPr marL="12700" marR="13970" indent="449580" algn="just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Метод самоконтролю. </a:t>
            </a:r>
            <a:r>
              <a:rPr sz="1200" spc="-5" dirty="0">
                <a:latin typeface="Times New Roman"/>
                <a:cs typeface="Times New Roman"/>
              </a:rPr>
              <a:t>Передбачає формування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10" dirty="0">
                <a:latin typeface="Times New Roman"/>
                <a:cs typeface="Times New Roman"/>
              </a:rPr>
              <a:t>учнів </a:t>
            </a:r>
            <a:r>
              <a:rPr sz="1200" spc="-5" dirty="0">
                <a:latin typeface="Times New Roman"/>
                <a:cs typeface="Times New Roman"/>
              </a:rPr>
              <a:t>уміння самостійно контролювати </a:t>
            </a:r>
            <a:r>
              <a:rPr sz="1200" spc="-10" dirty="0">
                <a:latin typeface="Times New Roman"/>
                <a:cs typeface="Times New Roman"/>
              </a:rPr>
              <a:t>ступінь </a:t>
            </a:r>
            <a:r>
              <a:rPr sz="1200" spc="-5" dirty="0">
                <a:latin typeface="Times New Roman"/>
                <a:cs typeface="Times New Roman"/>
              </a:rPr>
              <a:t>засвоєння навчального матеріалу,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знаходити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допущені</a:t>
            </a:r>
            <a:r>
              <a:rPr sz="1200" dirty="0">
                <a:latin typeface="Times New Roman"/>
                <a:cs typeface="Times New Roman"/>
              </a:rPr>
              <a:t> помилки,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неточності, </a:t>
            </a: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способи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ліквідації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виявлених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прогалин.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720852"/>
          <a:ext cx="9611995" cy="36193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874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органів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виконавчої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влади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органів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місцевого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самоврядування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питаннях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соціально-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регіонів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36">
                <a:tc>
                  <a:txBody>
                    <a:bodyPr/>
                    <a:lstStyle/>
                    <a:p>
                      <a:pPr marL="89535" marR="1308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3820">
                        <a:lnSpc>
                          <a:spcPts val="1380"/>
                        </a:lnSpc>
                        <a:tabLst>
                          <a:tab pos="1052195" algn="l"/>
                          <a:tab pos="2168525" algn="l"/>
                          <a:tab pos="2853690" algn="l"/>
                          <a:tab pos="3683000" algn="l"/>
                          <a:tab pos="4321175" algn="l"/>
                          <a:tab pos="53492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тодологія	прогн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ких	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них	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	Кл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ифік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ція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135">
                <a:tc>
                  <a:txBody>
                    <a:bodyPr/>
                    <a:lstStyle/>
                    <a:p>
                      <a:pPr marL="89535" marR="15557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регіональні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цільові програми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важелі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445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Державні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цільові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програми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економічного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8509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Повноваження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органів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державної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влади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цільових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257">
                <a:tc>
                  <a:txBody>
                    <a:bodyPr/>
                    <a:lstStyle/>
                    <a:p>
                      <a:pPr marL="89535" marR="2851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інструментарій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 стратегії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572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Суб'єкти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оперативного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плану.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робочої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групи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оперативного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підготовки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реалізації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135">
                <a:tc>
                  <a:txBody>
                    <a:bodyPr/>
                    <a:lstStyle/>
                    <a:p>
                      <a:pPr marL="89535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Особливості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3820" algn="just">
                        <a:lnSpc>
                          <a:spcPts val="1380"/>
                        </a:lnSpc>
                        <a:tabLst>
                          <a:tab pos="227965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Законодавство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галузі містобудівної діяльності. Напрями, завдання, основні вимоги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містобудівної</a:t>
                      </a:r>
                      <a:r>
                        <a:rPr sz="1200" spc="5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	Відповідальність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містобудівного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законодавства.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містобудівної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містобудівної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Генеральний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населеного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пункту.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114">
                <a:tc>
                  <a:txBody>
                    <a:bodyPr/>
                    <a:lstStyle/>
                    <a:p>
                      <a:pPr marL="89535" marR="7569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Теоретично-методологічні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основи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земельними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00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економічно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ефективного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екологічно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безпечного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землекористування.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Шляхи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земельних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5057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Відповідальність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суперечок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законодавства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земель.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84021"/>
            <a:ext cx="9282430" cy="14338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62280" algn="just">
              <a:lnSpc>
                <a:spcPct val="100000"/>
              </a:lnSpc>
              <a:spcBef>
                <a:spcPts val="204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r>
              <a:rPr sz="1200" b="1" spc="2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Критерії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оцінювання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ts val="1380"/>
              </a:lnSpc>
              <a:spcBef>
                <a:spcPts val="204"/>
              </a:spcBef>
              <a:tabLst>
                <a:tab pos="1826260" algn="l"/>
                <a:tab pos="3209925" algn="l"/>
                <a:tab pos="4743450" algn="l"/>
                <a:tab pos="6141085" algn="l"/>
                <a:tab pos="7059295" algn="l"/>
                <a:tab pos="8165465" algn="l"/>
              </a:tabLst>
            </a:pPr>
            <a:r>
              <a:rPr sz="1200" dirty="0">
                <a:latin typeface="Times New Roman"/>
                <a:cs typeface="Times New Roman"/>
              </a:rPr>
              <a:t>Критерії </a:t>
            </a:r>
            <a:r>
              <a:rPr sz="1200" spc="-5" dirty="0">
                <a:latin typeface="Times New Roman"/>
                <a:cs typeface="Times New Roman"/>
              </a:rPr>
              <a:t>оцінювання діяльності студентів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практичних (лабораторних, семінарських) заняттях,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10" dirty="0">
                <a:latin typeface="Times New Roman"/>
                <a:cs typeface="Times New Roman"/>
              </a:rPr>
              <a:t>модуль </a:t>
            </a:r>
            <a:r>
              <a:rPr sz="1200" spc="-5" dirty="0">
                <a:latin typeface="Times New Roman"/>
                <a:cs typeface="Times New Roman"/>
              </a:rPr>
              <a:t>здійснюється відповідно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положення №34/01-05 від </a:t>
            </a:r>
            <a:r>
              <a:rPr sz="1200" dirty="0">
                <a:latin typeface="Times New Roman"/>
                <a:cs typeface="Times New Roman"/>
              </a:rPr>
              <a:t>28.10.2019 р. </a:t>
            </a:r>
            <a:r>
              <a:rPr sz="1200" spc="-15" dirty="0">
                <a:latin typeface="Times New Roman"/>
                <a:cs typeface="Times New Roman"/>
              </a:rPr>
              <a:t>«Про </a:t>
            </a:r>
            <a:r>
              <a:rPr sz="1200" spc="-5" dirty="0">
                <a:latin typeface="Times New Roman"/>
                <a:cs typeface="Times New Roman"/>
              </a:rPr>
              <a:t>бально-накопичувальну </a:t>
            </a:r>
            <a:r>
              <a:rPr sz="1200" dirty="0">
                <a:latin typeface="Times New Roman"/>
                <a:cs typeface="Times New Roman"/>
              </a:rPr>
              <a:t>систему </a:t>
            </a:r>
            <a:r>
              <a:rPr sz="1200" spc="-5" dirty="0">
                <a:latin typeface="Times New Roman"/>
                <a:cs typeface="Times New Roman"/>
              </a:rPr>
              <a:t>оцінювання результатів навчання здобувачами вищої освіти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Мелітопольському	державному	педагогічному	</a:t>
            </a:r>
            <a:r>
              <a:rPr sz="1200" dirty="0">
                <a:latin typeface="Times New Roman"/>
                <a:cs typeface="Times New Roman"/>
              </a:rPr>
              <a:t>університеті	</a:t>
            </a:r>
            <a:r>
              <a:rPr sz="1200" spc="-5" dirty="0">
                <a:latin typeface="Times New Roman"/>
                <a:cs typeface="Times New Roman"/>
              </a:rPr>
              <a:t>імені	Богдана	Хмельницького» </a:t>
            </a:r>
            <a:r>
              <a:rPr sz="1200" spc="-290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https://drive.google.com/file/d/1BDRNtAJupqmHkldtICJTkvL-LNTIjWRX/view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1200" b="1" dirty="0">
                <a:latin typeface="Times New Roman"/>
                <a:cs typeface="Times New Roman"/>
              </a:rPr>
              <a:t>Шкала </a:t>
            </a:r>
            <a:r>
              <a:rPr sz="1200" b="1" spc="-5" dirty="0">
                <a:latin typeface="Times New Roman"/>
                <a:cs typeface="Times New Roman"/>
              </a:rPr>
              <a:t>оцінювання: національна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ECTS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65501" y="2284730"/>
          <a:ext cx="5955029" cy="279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464">
                <a:tc rowSpan="2">
                  <a:txBody>
                    <a:bodyPr/>
                    <a:lstStyle/>
                    <a:p>
                      <a:pPr marL="128905" marR="121285" algn="ctr">
                        <a:lnSpc>
                          <a:spcPts val="138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 навчальної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3840" marR="193040" indent="-43180">
                        <a:lnSpc>
                          <a:spcPts val="1380"/>
                        </a:lnSpc>
                        <a:spcBef>
                          <a:spcPts val="11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  ECTS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6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969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національною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шкалою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6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4287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(роботи),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149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заліку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3664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відмінно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01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355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82-89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добре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356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74-81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355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64-73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546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задовільно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56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60-63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9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35-59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FX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 marR="108585" indent="-16764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можливістю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повторного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4769" algn="ctr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можливістю повторного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149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0-34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3500" algn="ctr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обов’язковим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повторним вивченням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 marR="131445" indent="-3175" algn="ctr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зараховано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обов’язковим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повторним вивченням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127" y="696214"/>
            <a:ext cx="2994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ОЦІНЮВАННЯ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ТА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6280" y="896366"/>
          <a:ext cx="9273540" cy="6017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2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73025" marR="34290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146685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вання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indent="2070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курсу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 проводяться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 контролі (ПКР), результати яких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складником результатів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точок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(КТ1)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другої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(КТ2).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(КТ)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поточного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контролю (ПКР):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 =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 Максимальна кількість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контрольну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50 балів.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60 %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 точку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 30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 40 %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 балів контрольної точки,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 контроль,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Результати поточного контролю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обчислюються 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середньозважена оцінок (Хср)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діяльність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(семінарських)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заняттях,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певної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5405" algn="just">
                        <a:lnSpc>
                          <a:spcPct val="1201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 (Хср)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бали, що входять до 40 %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контрольної точки (КТ),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треба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скористатися формулою: 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10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5.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Таким чином,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якщо 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 контроль (ПК) видів діяльності 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 заняттях Хср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4.1 бали, які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70485" algn="just">
                        <a:lnSpc>
                          <a:spcPts val="138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(балів).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студентом отримано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 за контрольну точку (КТ)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буде отримано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 =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ПКР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46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71120" indent="2070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результату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тільки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після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6040" indent="2070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виду).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Загальний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(ЗР)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складається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суми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(Е),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отриманих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екзамені,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 (ПО)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ЗР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586">
                <a:tc>
                  <a:txBody>
                    <a:bodyPr/>
                    <a:lstStyle/>
                    <a:p>
                      <a:pPr marL="73025" marR="22796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ні 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794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повному обсязі володіє навчальним матеріалом,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вільно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 під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відповідей,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 розкриває зміст 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обов’язкову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розрахункові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ознаки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985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 повно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обґрунтовано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основному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 зміст 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 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деяких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достатньої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921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допускаються при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 окремі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 неточності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незначні помилки. Правильно вирішив більшість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 завдань. Студент здатен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виділяти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 ознаки вивченого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допомогою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синтезу,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 зв’язки,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 яких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можуть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 несуттєві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помилки, формувати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31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цілому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 Правильно вирішив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половину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 завдань. Має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6280" y="720852"/>
          <a:ext cx="9273540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604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повному обсязі володіє навчальним матеріалом. Фрагментарно,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 аргументації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 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розрахунків, недостатньо розкриває зміст теоретичних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Безсистемно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відділяє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випадкові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вміє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зробити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найпростіші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робити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pPr marL="73025" marR="64769">
                        <a:lnSpc>
                          <a:spcPts val="1380"/>
                        </a:lnSpc>
                        <a:tabLst>
                          <a:tab pos="829310" algn="l"/>
                        </a:tabLst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допу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	до  підсумковог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7048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більше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 має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даної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4769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підставою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2600071"/>
            <a:ext cx="9284335" cy="423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6610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РЕКОМЕНДОВАНА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  <a:p>
            <a:pPr marL="4531995">
              <a:lnSpc>
                <a:spcPts val="1370"/>
              </a:lnSpc>
            </a:pPr>
            <a:r>
              <a:rPr sz="1200" b="1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12700" marR="321310" indent="449580">
              <a:lnSpc>
                <a:spcPts val="1380"/>
              </a:lnSpc>
              <a:spcBef>
                <a:spcPts val="50"/>
              </a:spcBef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місцевого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теорія,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методологія,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практика: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монографія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[Ковальов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Корольова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Сментина Н.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Павлова</a:t>
            </a:r>
            <a:r>
              <a:rPr sz="1200" dirty="0">
                <a:latin typeface="Times New Roman"/>
                <a:cs typeface="Times New Roman"/>
              </a:rPr>
              <a:t> 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Карпов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Фіалковська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Котова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М.];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заг.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Ковальова.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ФОП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Гуляєва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М., </a:t>
            </a:r>
            <a:r>
              <a:rPr sz="1200" dirty="0">
                <a:latin typeface="Times New Roman"/>
                <a:cs typeface="Times New Roman"/>
              </a:rPr>
              <a:t> 2021.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413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15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Механізми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розвитком </a:t>
            </a:r>
            <a:r>
              <a:rPr sz="1200" spc="-5" dirty="0">
                <a:latin typeface="Times New Roman"/>
                <a:cs typeface="Times New Roman"/>
              </a:rPr>
              <a:t>територій: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праць.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Житомир: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Поліський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національний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університет,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320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 algn="just">
              <a:lnSpc>
                <a:spcPct val="95500"/>
              </a:lnSpc>
              <a:spcBef>
                <a:spcPts val="35"/>
              </a:spcBef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Моделювання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соціально-економічного</a:t>
            </a:r>
            <a:r>
              <a:rPr sz="1200" dirty="0">
                <a:latin typeface="Times New Roman"/>
                <a:cs typeface="Times New Roman"/>
              </a:rPr>
              <a:t> розвитку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мезосистем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-5" dirty="0">
                <a:latin typeface="Times New Roman"/>
                <a:cs typeface="Times New Roman"/>
              </a:rPr>
              <a:t> децентралізації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Сментина,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 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Ковальов, А. </a:t>
            </a:r>
            <a:r>
              <a:rPr sz="1200" dirty="0">
                <a:latin typeface="Times New Roman"/>
                <a:cs typeface="Times New Roman"/>
              </a:rPr>
              <a:t>З. </a:t>
            </a:r>
            <a:r>
              <a:rPr sz="1200" spc="-5" dirty="0">
                <a:latin typeface="Times New Roman"/>
                <a:cs typeface="Times New Roman"/>
              </a:rPr>
              <a:t>Підгорний, В. А. Карпов, </a:t>
            </a:r>
            <a:r>
              <a:rPr sz="1200" dirty="0">
                <a:latin typeface="Times New Roman"/>
                <a:cs typeface="Times New Roman"/>
              </a:rPr>
              <a:t>Т. С. </a:t>
            </a:r>
            <a:r>
              <a:rPr sz="1200" spc="-5" dirty="0">
                <a:latin typeface="Times New Roman"/>
                <a:cs typeface="Times New Roman"/>
              </a:rPr>
              <a:t>Корольова, </a:t>
            </a:r>
            <a:r>
              <a:rPr sz="1200" dirty="0">
                <a:latin typeface="Times New Roman"/>
                <a:cs typeface="Times New Roman"/>
              </a:rPr>
              <a:t>Т. </a:t>
            </a:r>
            <a:r>
              <a:rPr sz="1200" spc="-5" dirty="0">
                <a:latin typeface="Times New Roman"/>
                <a:cs typeface="Times New Roman"/>
              </a:rPr>
              <a:t>В. Павлова, </a:t>
            </a:r>
            <a:r>
              <a:rPr sz="1200" dirty="0">
                <a:latin typeface="Times New Roman"/>
                <a:cs typeface="Times New Roman"/>
              </a:rPr>
              <a:t>К. </a:t>
            </a:r>
            <a:r>
              <a:rPr sz="1200" spc="-5" dirty="0">
                <a:latin typeface="Times New Roman"/>
                <a:cs typeface="Times New Roman"/>
              </a:rPr>
              <a:t>В. Вітковська;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заг. </a:t>
            </a:r>
            <a:r>
              <a:rPr sz="1200" spc="10" dirty="0">
                <a:latin typeface="Times New Roman"/>
                <a:cs typeface="Times New Roman"/>
              </a:rPr>
              <a:t>ред. </a:t>
            </a:r>
            <a:r>
              <a:rPr sz="1200" spc="-10" dirty="0">
                <a:latin typeface="Times New Roman"/>
                <a:cs typeface="Times New Roman"/>
              </a:rPr>
              <a:t>Н.В. </a:t>
            </a:r>
            <a:r>
              <a:rPr sz="1200" spc="-5" dirty="0">
                <a:latin typeface="Times New Roman"/>
                <a:cs typeface="Times New Roman"/>
              </a:rPr>
              <a:t>Сментини. </a:t>
            </a:r>
            <a:r>
              <a:rPr sz="1200" dirty="0">
                <a:latin typeface="Times New Roman"/>
                <a:cs typeface="Times New Roman"/>
              </a:rPr>
              <a:t>Київ : ФОП </a:t>
            </a:r>
            <a:r>
              <a:rPr sz="1200" spc="-5" dirty="0">
                <a:latin typeface="Times New Roman"/>
                <a:cs typeface="Times New Roman"/>
              </a:rPr>
              <a:t>Гуляєва </a:t>
            </a:r>
            <a:r>
              <a:rPr sz="1200" dirty="0">
                <a:latin typeface="Times New Roman"/>
                <a:cs typeface="Times New Roman"/>
              </a:rPr>
              <a:t>В.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272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http://dspace.oneu.edu.ua/jspui/handle/123456789/9491.</a:t>
            </a:r>
            <a:r>
              <a:rPr sz="1200" spc="35" dirty="0">
                <a:latin typeface="Times New Roman"/>
                <a:cs typeface="Times New Roman"/>
                <a:hlinkClick r:id="rId2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безпека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конкурентоспроможність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регіонів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50"/>
              </a:lnSpc>
            </a:pP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 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Варналій,</a:t>
            </a:r>
            <a:r>
              <a:rPr sz="1200" dirty="0">
                <a:latin typeface="Times New Roman"/>
                <a:cs typeface="Times New Roman"/>
              </a:rPr>
              <a:t> Р.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 </a:t>
            </a:r>
            <a:r>
              <a:rPr sz="1200" spc="-5" dirty="0">
                <a:latin typeface="Times New Roman"/>
                <a:cs typeface="Times New Roman"/>
              </a:rPr>
              <a:t>Білик.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Чернівці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Технодрук.</a:t>
            </a:r>
            <a:r>
              <a:rPr sz="1200" dirty="0">
                <a:latin typeface="Times New Roman"/>
                <a:cs typeface="Times New Roman"/>
              </a:rPr>
              <a:t> 2018.-454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spcBef>
                <a:spcPts val="70"/>
              </a:spcBef>
              <a:buAutoNum type="arabicPeriod" startAt="4"/>
              <a:tabLst>
                <a:tab pos="643890" algn="l"/>
              </a:tabLst>
            </a:pPr>
            <a:r>
              <a:rPr sz="1200" spc="-35" dirty="0">
                <a:latin typeface="Times New Roman"/>
                <a:cs typeface="Times New Roman"/>
              </a:rPr>
              <a:t>Постанова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Кабінету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Міністрів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№106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від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31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січня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2007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р.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„Про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затвердження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Порядку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розроблення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та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виконання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державних </a:t>
            </a:r>
            <a:r>
              <a:rPr sz="1200" spc="-35" dirty="0">
                <a:latin typeface="Times New Roman"/>
                <a:cs typeface="Times New Roman"/>
              </a:rPr>
              <a:t> цільових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програм”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  <a:hlinkClick r:id="rId3"/>
              </a:rPr>
              <a:t>www.rada.gov.ua.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AutoNum type="arabicPeriod" startAt="4"/>
              <a:tabLst>
                <a:tab pos="643890" algn="l"/>
              </a:tabLst>
            </a:pPr>
            <a:r>
              <a:rPr sz="1200" spc="-35" dirty="0">
                <a:latin typeface="Times New Roman"/>
                <a:cs typeface="Times New Roman"/>
              </a:rPr>
              <a:t>Постанова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Кабінету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Міністрів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№621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від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26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квітня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2003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р.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„Про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розроблення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прогнозних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програмних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документів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економічного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соціального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розвитку</a:t>
            </a:r>
            <a:r>
              <a:rPr sz="1200" spc="-1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та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складання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проекту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держбюджету”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  <a:hlinkClick r:id="rId3"/>
              </a:rPr>
              <a:t>www.rada.gov.ua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15"/>
              </a:lnSpc>
              <a:buAutoNum type="arabicPeriod" startAt="4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Сментина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Фіалковська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Стратегічне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місцевого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ФОП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Гуляєва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В.М.,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244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 startAt="4"/>
              <a:tabLst>
                <a:tab pos="643890" algn="l"/>
              </a:tabLst>
            </a:pPr>
            <a:r>
              <a:rPr sz="1200" spc="-35" dirty="0">
                <a:latin typeface="Times New Roman"/>
                <a:cs typeface="Times New Roman"/>
              </a:rPr>
              <a:t>Закон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„Про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державні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цільові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програми”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(Відомість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Верховної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Ради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2004,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25,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ст.352).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 startAt="4"/>
              <a:tabLst>
                <a:tab pos="643890" algn="l"/>
              </a:tabLst>
            </a:pPr>
            <a:r>
              <a:rPr sz="1200" spc="-35" dirty="0">
                <a:latin typeface="Times New Roman"/>
                <a:cs typeface="Times New Roman"/>
              </a:rPr>
              <a:t>Закон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„Про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державну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статистику”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(Відомість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Верховної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Ради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№2938-VІ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(2938-17)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від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13.01.2011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р.).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 startAt="4"/>
              <a:tabLst>
                <a:tab pos="643890" algn="l"/>
              </a:tabLst>
            </a:pPr>
            <a:r>
              <a:rPr sz="1200" spc="-35" dirty="0">
                <a:latin typeface="Times New Roman"/>
                <a:cs typeface="Times New Roman"/>
              </a:rPr>
              <a:t>Закон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„Про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стимулювання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розвитку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регіонів”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(Відомість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Верховної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Ради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України,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2009,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№151,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ст.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756).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  <a:spcBef>
                <a:spcPts val="65"/>
              </a:spcBef>
              <a:buAutoNum type="arabicPeriod" startAt="4"/>
              <a:tabLst>
                <a:tab pos="645160" algn="l"/>
              </a:tabLst>
            </a:pPr>
            <a:r>
              <a:rPr sz="1200" spc="-35" dirty="0">
                <a:latin typeface="Times New Roman"/>
                <a:cs typeface="Times New Roman"/>
              </a:rPr>
              <a:t>Закон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від</a:t>
            </a:r>
            <a:r>
              <a:rPr sz="1200" spc="-20" dirty="0">
                <a:latin typeface="Times New Roman"/>
                <a:cs typeface="Times New Roman"/>
              </a:rPr>
              <a:t> 23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березня</a:t>
            </a:r>
            <a:r>
              <a:rPr sz="1200" spc="-30" dirty="0">
                <a:latin typeface="Times New Roman"/>
                <a:cs typeface="Times New Roman"/>
              </a:rPr>
              <a:t> „Про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державне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прогнозування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розроблення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програм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економічного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соціального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розвитку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України”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(Відомість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Верховної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Ради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України,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2000,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№25,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ст.195).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4481195">
              <a:lnSpc>
                <a:spcPts val="1400"/>
              </a:lnSpc>
            </a:pPr>
            <a:r>
              <a:rPr sz="1200" b="1" spc="-5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12700" marR="15875" indent="449580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1.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Берданова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О.В.,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Вакуленко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В.М.,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Валентюк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І.В.,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Ткачук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А.Ф.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Стратегічне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об’єднаної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територіальної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громади: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 посіб.</a:t>
            </a:r>
            <a:r>
              <a:rPr sz="1200" dirty="0">
                <a:latin typeface="Times New Roman"/>
                <a:cs typeface="Times New Roman"/>
              </a:rPr>
              <a:t> К. 2017. 121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3166"/>
            <a:ext cx="9279890" cy="60096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715" indent="449580" algn="just">
              <a:lnSpc>
                <a:spcPts val="1380"/>
              </a:lnSpc>
              <a:spcBef>
                <a:spcPts val="195"/>
              </a:spcBef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Борщ Г. А., </a:t>
            </a:r>
            <a:r>
              <a:rPr sz="1200" spc="-10" dirty="0">
                <a:latin typeface="Times New Roman"/>
                <a:cs typeface="Times New Roman"/>
              </a:rPr>
              <a:t>Вакуленко </a:t>
            </a:r>
            <a:r>
              <a:rPr sz="1200" spc="-5" dirty="0">
                <a:latin typeface="Times New Roman"/>
                <a:cs typeface="Times New Roman"/>
              </a:rPr>
              <a:t>В. М., </a:t>
            </a:r>
            <a:r>
              <a:rPr sz="1200" spc="-10" dirty="0">
                <a:latin typeface="Times New Roman"/>
                <a:cs typeface="Times New Roman"/>
              </a:rPr>
              <a:t>Гринчук </a:t>
            </a:r>
            <a:r>
              <a:rPr sz="1200" spc="-5" dirty="0">
                <a:latin typeface="Times New Roman"/>
                <a:cs typeface="Times New Roman"/>
              </a:rPr>
              <a:t>Н. М., Дехтяренко </a:t>
            </a:r>
            <a:r>
              <a:rPr sz="1200" dirty="0">
                <a:latin typeface="Times New Roman"/>
                <a:cs typeface="Times New Roman"/>
              </a:rPr>
              <a:t>Ю .Ф., </a:t>
            </a:r>
            <a:r>
              <a:rPr sz="1200" spc="-5" dirty="0">
                <a:latin typeface="Times New Roman"/>
                <a:cs typeface="Times New Roman"/>
              </a:rPr>
              <a:t>Ігнатенко О. </a:t>
            </a:r>
            <a:r>
              <a:rPr sz="1200" dirty="0">
                <a:latin typeface="Times New Roman"/>
                <a:cs typeface="Times New Roman"/>
              </a:rPr>
              <a:t>С., </a:t>
            </a:r>
            <a:r>
              <a:rPr sz="1200" spc="-10" dirty="0">
                <a:latin typeface="Times New Roman"/>
                <a:cs typeface="Times New Roman"/>
              </a:rPr>
              <a:t>Куйбіда </a:t>
            </a:r>
            <a:r>
              <a:rPr sz="1200" spc="-5" dirty="0">
                <a:latin typeface="Times New Roman"/>
                <a:cs typeface="Times New Roman"/>
              </a:rPr>
              <a:t>В. </a:t>
            </a:r>
            <a:r>
              <a:rPr sz="1200" dirty="0">
                <a:latin typeface="Times New Roman"/>
                <a:cs typeface="Times New Roman"/>
              </a:rPr>
              <a:t>С., </a:t>
            </a:r>
            <a:r>
              <a:rPr sz="1200" spc="-10" dirty="0">
                <a:latin typeface="Times New Roman"/>
                <a:cs typeface="Times New Roman"/>
              </a:rPr>
              <a:t>Ткачук </a:t>
            </a:r>
            <a:r>
              <a:rPr sz="1200" spc="-5" dirty="0">
                <a:latin typeface="Times New Roman"/>
                <a:cs typeface="Times New Roman"/>
              </a:rPr>
              <a:t>А. Ф., </a:t>
            </a:r>
            <a:r>
              <a:rPr sz="1200" dirty="0">
                <a:latin typeface="Times New Roman"/>
                <a:cs typeface="Times New Roman"/>
              </a:rPr>
              <a:t>Юзефович </a:t>
            </a:r>
            <a:r>
              <a:rPr sz="1200" spc="-5" dirty="0">
                <a:latin typeface="Times New Roman"/>
                <a:cs typeface="Times New Roman"/>
              </a:rPr>
              <a:t>В. В.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Ресурсне забезпечення об’єднаної територіальної громади </a:t>
            </a:r>
            <a:r>
              <a:rPr sz="1200" dirty="0">
                <a:latin typeface="Times New Roman"/>
                <a:cs typeface="Times New Roman"/>
              </a:rPr>
              <a:t>та її </a:t>
            </a:r>
            <a:r>
              <a:rPr sz="1200" spc="-5" dirty="0">
                <a:latin typeface="Times New Roman"/>
                <a:cs typeface="Times New Roman"/>
              </a:rPr>
              <a:t>маркетинг: навч. посіб. </a:t>
            </a:r>
            <a:r>
              <a:rPr sz="1200" dirty="0">
                <a:latin typeface="Times New Roman"/>
                <a:cs typeface="Times New Roman"/>
              </a:rPr>
              <a:t>/ [Г. </a:t>
            </a:r>
            <a:r>
              <a:rPr sz="1200" spc="-5" dirty="0">
                <a:latin typeface="Times New Roman"/>
                <a:cs typeface="Times New Roman"/>
              </a:rPr>
              <a:t>А. Борщ, В. М. Вакуленко, Н. М. </a:t>
            </a:r>
            <a:r>
              <a:rPr sz="1200" dirty="0">
                <a:latin typeface="Times New Roman"/>
                <a:cs typeface="Times New Roman"/>
              </a:rPr>
              <a:t>Гринчук, Ю. Ф.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Дехтяренко,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 </a:t>
            </a:r>
            <a:r>
              <a:rPr sz="1200" dirty="0">
                <a:latin typeface="Times New Roman"/>
                <a:cs typeface="Times New Roman"/>
              </a:rPr>
              <a:t>С. </a:t>
            </a:r>
            <a:r>
              <a:rPr sz="1200" spc="-5" dirty="0">
                <a:latin typeface="Times New Roman"/>
                <a:cs typeface="Times New Roman"/>
              </a:rPr>
              <a:t>Ігнатенко,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С. </a:t>
            </a:r>
            <a:r>
              <a:rPr sz="1200" spc="-5" dirty="0">
                <a:latin typeface="Times New Roman"/>
                <a:cs typeface="Times New Roman"/>
              </a:rPr>
              <a:t>Куйбіда,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Ф. Ткачук,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Юзефович]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К. : – 2017. – 107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3970" indent="449580" algn="just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Бриль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dirty="0">
                <a:latin typeface="Times New Roman"/>
                <a:cs typeface="Times New Roman"/>
              </a:rPr>
              <a:t> Стратегія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становлення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ОТГ.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Місцеве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самоврядування.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Травень,</a:t>
            </a:r>
            <a:r>
              <a:rPr sz="1200" dirty="0">
                <a:latin typeface="Times New Roman"/>
                <a:cs typeface="Times New Roman"/>
              </a:rPr>
              <a:t> 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Режим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https://i.factor.ua/ukr/journals/ms/2018/may/issue-5/article-36538.html</a:t>
            </a:r>
            <a:endParaRPr sz="1200">
              <a:latin typeface="Times New Roman"/>
              <a:cs typeface="Times New Roman"/>
            </a:endParaRPr>
          </a:p>
          <a:p>
            <a:pPr marL="12700" marR="12700" indent="449580" algn="just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Кухленко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О.В.,</a:t>
            </a:r>
            <a:r>
              <a:rPr sz="1200" dirty="0">
                <a:latin typeface="Times New Roman"/>
                <a:cs typeface="Times New Roman"/>
              </a:rPr>
              <a:t> Федоряк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Р.М.,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Невмержицька</a:t>
            </a:r>
            <a:r>
              <a:rPr sz="1200" dirty="0">
                <a:latin typeface="Times New Roman"/>
                <a:cs typeface="Times New Roman"/>
              </a:rPr>
              <a:t> С.М.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децентралізації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влади</a:t>
            </a:r>
            <a:r>
              <a:rPr sz="1200" dirty="0">
                <a:latin typeface="Times New Roman"/>
                <a:cs typeface="Times New Roman"/>
              </a:rPr>
              <a:t> у </a:t>
            </a:r>
            <a:r>
              <a:rPr sz="1200" spc="-5" dirty="0">
                <a:latin typeface="Times New Roman"/>
                <a:cs typeface="Times New Roman"/>
              </a:rPr>
              <a:t>межах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регіональної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політики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Державне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удосконалення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розвиток.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доступу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журналу: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http://www.dy.nayka.com.ua/?op=1&amp;z=1028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Омаров </a:t>
            </a:r>
            <a:r>
              <a:rPr sz="1200" dirty="0">
                <a:latin typeface="Times New Roman"/>
                <a:cs typeface="Times New Roman"/>
              </a:rPr>
              <a:t>С.А. Стратегія </a:t>
            </a:r>
            <a:r>
              <a:rPr sz="1200" spc="-5" dirty="0">
                <a:latin typeface="Times New Roman"/>
                <a:cs typeface="Times New Roman"/>
              </a:rPr>
              <a:t>сталого </a:t>
            </a:r>
            <a:r>
              <a:rPr sz="1200" dirty="0">
                <a:latin typeface="Times New Roman"/>
                <a:cs typeface="Times New Roman"/>
              </a:rPr>
              <a:t>розвитку </a:t>
            </a:r>
            <a:r>
              <a:rPr sz="1200" spc="-5" dirty="0">
                <a:latin typeface="Times New Roman"/>
                <a:cs typeface="Times New Roman"/>
              </a:rPr>
              <a:t>регіонів України: оцінка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прогнозування: монографія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Ш.А.Омаров </a:t>
            </a:r>
            <a:r>
              <a:rPr sz="1200" dirty="0">
                <a:latin typeface="Times New Roman"/>
                <a:cs typeface="Times New Roman"/>
              </a:rPr>
              <a:t>; </a:t>
            </a:r>
            <a:r>
              <a:rPr sz="1200" spc="-5" dirty="0">
                <a:latin typeface="Times New Roman"/>
                <a:cs typeface="Times New Roman"/>
              </a:rPr>
              <a:t>НАНУ, </a:t>
            </a:r>
            <a:r>
              <a:rPr sz="1200" dirty="0">
                <a:latin typeface="Times New Roman"/>
                <a:cs typeface="Times New Roman"/>
              </a:rPr>
              <a:t>Науково-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дослвдний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інститут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індустріальних </a:t>
            </a:r>
            <a:r>
              <a:rPr sz="1200" dirty="0">
                <a:latin typeface="Times New Roman"/>
                <a:cs typeface="Times New Roman"/>
              </a:rPr>
              <a:t>проблем</a:t>
            </a:r>
            <a:r>
              <a:rPr sz="1200" spc="-5" dirty="0">
                <a:latin typeface="Times New Roman"/>
                <a:cs typeface="Times New Roman"/>
              </a:rPr>
              <a:t> розвитку,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Харків: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Інжек,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2014.-284с.</a:t>
            </a:r>
            <a:endParaRPr sz="1200">
              <a:latin typeface="Times New Roman"/>
              <a:cs typeface="Times New Roman"/>
            </a:endParaRPr>
          </a:p>
          <a:p>
            <a:pPr marL="12700" marR="13335" indent="449580" algn="just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dirty="0">
                <a:latin typeface="Times New Roman"/>
                <a:cs typeface="Times New Roman"/>
              </a:rPr>
              <a:t> розвитку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територіальних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громад.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</a:t>
            </a:r>
            <a:r>
              <a:rPr sz="1200" dirty="0">
                <a:latin typeface="Times New Roman"/>
                <a:cs typeface="Times New Roman"/>
              </a:rPr>
              <a:t> для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посадових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осіб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місцевого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самоврядування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Васильченко,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Парасюк,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Єременко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Асоціація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К., </a:t>
            </a:r>
            <a:r>
              <a:rPr sz="1200" spc="-10" dirty="0">
                <a:latin typeface="Times New Roman"/>
                <a:cs typeface="Times New Roman"/>
              </a:rPr>
              <a:t>ТОВ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«ПІДПРИЄМСТВО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«ВІ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ЕН </a:t>
            </a:r>
            <a:r>
              <a:rPr sz="1200" spc="-5" dirty="0">
                <a:latin typeface="Times New Roman"/>
                <a:cs typeface="Times New Roman"/>
              </a:rPr>
              <a:t>ЕЙ»,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256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4604" indent="449580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Сментина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Фіалковська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Бенчмаркінг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економічним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розвитком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об’єднаних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територіальних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громад.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-5" dirty="0">
                <a:latin typeface="Times New Roman"/>
                <a:cs typeface="Times New Roman"/>
              </a:rPr>
              <a:t> України.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11-12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(696-697).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49–59.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http://dspace.oneu.edu.ua/</a:t>
            </a:r>
            <a:r>
              <a:rPr sz="1200" spc="5" dirty="0">
                <a:latin typeface="Times New Roman"/>
                <a:cs typeface="Times New Roman"/>
                <a:hlinkClick r:id="rId4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jspui/handle/123456789/11737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  <a:spcBef>
                <a:spcPts val="145"/>
              </a:spcBef>
              <a:buAutoNum type="arabicPeriod" startAt="2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Стратегії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теорія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практика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Зоя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Галушка,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Олена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Лусте.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Чернівці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Чернівец.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ун-т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Федьковича, </a:t>
            </a:r>
            <a:r>
              <a:rPr sz="1200" dirty="0">
                <a:latin typeface="Times New Roman"/>
                <a:cs typeface="Times New Roman"/>
              </a:rPr>
              <a:t>2021. 288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Цалко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Невмержицька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Виконавська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дисципліна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державному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управлінні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умовах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трансформації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діджиталізації.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держава.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 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12. С. 114-120.</a:t>
            </a:r>
            <a:r>
              <a:rPr sz="1200" spc="-5" dirty="0">
                <a:latin typeface="Times New Roman"/>
                <a:cs typeface="Times New Roman"/>
              </a:rPr>
              <a:t> DOI:</a:t>
            </a:r>
            <a:r>
              <a:rPr sz="1200" dirty="0">
                <a:latin typeface="Times New Roman"/>
                <a:cs typeface="Times New Roman"/>
              </a:rPr>
              <a:t> 10.32702/2306-6806.2020.12.114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 startAt="2"/>
            </a:pPr>
            <a:endParaRPr sz="1100">
              <a:latin typeface="Times New Roman"/>
              <a:cs typeface="Times New Roman"/>
            </a:endParaRPr>
          </a:p>
          <a:p>
            <a:pPr marL="3707129" indent="-229235">
              <a:lnSpc>
                <a:spcPts val="1400"/>
              </a:lnSpc>
              <a:buAutoNum type="arabicPeriod" startAt="2"/>
              <a:tabLst>
                <a:tab pos="370776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Інформаційні ресурси</a:t>
            </a:r>
            <a:r>
              <a:rPr sz="1200" b="1" dirty="0">
                <a:latin typeface="Times New Roman"/>
                <a:cs typeface="Times New Roman"/>
              </a:rPr>
              <a:t> в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Інтернеті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7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5"/>
              </a:rPr>
              <a:t>www.rada.gov.ua</a:t>
            </a:r>
            <a:r>
              <a:rPr sz="1200" spc="-10" dirty="0">
                <a:latin typeface="Times New Roman"/>
                <a:cs typeface="Times New Roman"/>
                <a:hlinkClick r:id="rId5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dirty="0">
                <a:latin typeface="Times New Roman"/>
                <a:cs typeface="Times New Roman"/>
              </a:rPr>
              <a:t> Верховної Ради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6"/>
              </a:rPr>
              <a:t>www.sta.gov.ua</a:t>
            </a:r>
            <a:r>
              <a:rPr sz="1200" dirty="0">
                <a:latin typeface="Times New Roman"/>
                <a:cs typeface="Times New Roman"/>
                <a:hlinkClick r:id="rId6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податкової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адміністрації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7"/>
              </a:rPr>
              <a:t>www.kmu.gov.ua</a:t>
            </a:r>
            <a:r>
              <a:rPr sz="1200" dirty="0">
                <a:latin typeface="Times New Roman"/>
                <a:cs typeface="Times New Roman"/>
                <a:hlinkClick r:id="rId7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Кабінету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8"/>
              </a:rPr>
              <a:t>www.as-rada.gov.ua </a:t>
            </a:r>
            <a:r>
              <a:rPr sz="1200" dirty="0">
                <a:latin typeface="Times New Roman"/>
                <a:cs typeface="Times New Roman"/>
              </a:rPr>
              <a:t>- сайт </a:t>
            </a:r>
            <a:r>
              <a:rPr sz="1200" spc="-5" dirty="0">
                <a:latin typeface="Times New Roman"/>
                <a:cs typeface="Times New Roman"/>
              </a:rPr>
              <a:t>Рахункової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палати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9"/>
              </a:rPr>
              <a:t>www.Ier.kiev.ua</a:t>
            </a:r>
            <a:r>
              <a:rPr sz="1200" spc="15" dirty="0">
                <a:latin typeface="Times New Roman"/>
                <a:cs typeface="Times New Roman"/>
                <a:hlinkClick r:id="rId9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Інституту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політичних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консультацій.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0"/>
              </a:rPr>
              <a:t>www.ukrstat.gov.ua</a:t>
            </a:r>
            <a:r>
              <a:rPr sz="1200" spc="10" dirty="0">
                <a:latin typeface="Times New Roman"/>
                <a:cs typeface="Times New Roman"/>
                <a:hlinkClick r:id="rId10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комітет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1"/>
              </a:rPr>
              <a:t>www.oecd.org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співробітництва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2"/>
              </a:rPr>
              <a:t>www.icps.kiev.ua</a:t>
            </a:r>
            <a:r>
              <a:rPr sz="1200" spc="10" dirty="0">
                <a:latin typeface="Times New Roman"/>
                <a:cs typeface="Times New Roman"/>
                <a:hlinkClick r:id="rId12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Центр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перспективних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3"/>
              </a:rPr>
              <a:t>www.uaib.com.ua</a:t>
            </a:r>
            <a:r>
              <a:rPr sz="1200" dirty="0">
                <a:latin typeface="Times New Roman"/>
                <a:cs typeface="Times New Roman"/>
                <a:hlinkClick r:id="rId13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Українська </a:t>
            </a:r>
            <a:r>
              <a:rPr sz="1200" spc="-5" dirty="0">
                <a:latin typeface="Times New Roman"/>
                <a:cs typeface="Times New Roman"/>
              </a:rPr>
              <a:t>асоціація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інвестиційного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462280" marR="17526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732790" algn="l"/>
              </a:tabLst>
            </a:pPr>
            <a:r>
              <a:rPr sz="1200" dirty="0">
                <a:latin typeface="Times New Roman"/>
                <a:cs typeface="Times New Roman"/>
              </a:rPr>
              <a:t>Стратегія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сталого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2030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року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(Проект)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Офіційний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портал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Верховної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Ради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«Законодавство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України».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http://w1.c1.rada.gov.ua/pls/zweb2/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webproc34?id=&amp;pf3511=64508&amp;pf35401=462260.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buAutoNum type="arabicPeriod"/>
              <a:tabLst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Цілі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сталого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Офіційний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об’єднаних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націй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Україні.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http://www.un.org.ua/ua/tsili-rozvytku- </a:t>
            </a:r>
            <a:r>
              <a:rPr sz="1200" spc="-2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tysiacholittia/tsili-stalohorozvytku</a:t>
            </a:r>
            <a:r>
              <a:rPr sz="1200" spc="-5" dirty="0">
                <a:latin typeface="Times New Roman"/>
                <a:cs typeface="Times New Roman"/>
                <a:hlinkClick r:id="rId15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423545" indent="449580">
              <a:lnSpc>
                <a:spcPts val="1380"/>
              </a:lnSpc>
              <a:buAutoNum type="arabicPeriod"/>
              <a:tabLst>
                <a:tab pos="732790" algn="l"/>
              </a:tabLst>
            </a:pPr>
            <a:r>
              <a:rPr sz="1200" dirty="0">
                <a:latin typeface="Times New Roman"/>
                <a:cs typeface="Times New Roman"/>
              </a:rPr>
              <a:t>Угода про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асоціацію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між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Україною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Європейським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Союзом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Єдиний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веб-портал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виконавчої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влади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https:/</a:t>
            </a:r>
            <a:r>
              <a:rPr sz="1200" spc="-5" dirty="0">
                <a:latin typeface="Times New Roman"/>
                <a:cs typeface="Times New Roman"/>
                <a:hlinkClick r:id="rId16"/>
              </a:rPr>
              <a:t>/www.kmu.gov.ua</a:t>
            </a:r>
            <a:r>
              <a:rPr sz="1200" spc="-5" dirty="0">
                <a:latin typeface="Times New Roman"/>
                <a:cs typeface="Times New Roman"/>
              </a:rPr>
              <a:t>/</a:t>
            </a:r>
            <a:r>
              <a:rPr sz="1200" spc="-5" dirty="0">
                <a:latin typeface="Times New Roman"/>
                <a:cs typeface="Times New Roman"/>
                <a:hlinkClick r:id="rId16"/>
              </a:rPr>
              <a:t>diyalnist/</a:t>
            </a:r>
            <a:r>
              <a:rPr sz="1200" spc="10" dirty="0">
                <a:latin typeface="Times New Roman"/>
                <a:cs typeface="Times New Roman"/>
                <a:hlinkClick r:id="rId16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yevropejska-integraciya/ugoda-pro-asociacyu.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0189" y="696214"/>
            <a:ext cx="5106035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МЕЛІТОПОЛЬСКИЙ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ДЕРЖАВНИЙ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ПЕДАГОГІЧНИЙ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41275" marR="28575" indent="-4445" algn="ctr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ІНФОРМАТИКИ,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МАТЕМАТИКИ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ГОТЕЛЬНО-РЕСТОРАННОГО 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7031" y="1976882"/>
          <a:ext cx="9801860" cy="4653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109">
                <a:tc>
                  <a:txBody>
                    <a:bodyPr/>
                    <a:lstStyle/>
                    <a:p>
                      <a:pPr marL="7620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77469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иторій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Вибіркова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983">
                <a:tc>
                  <a:txBody>
                    <a:bodyPr/>
                    <a:lstStyle/>
                    <a:p>
                      <a:pPr marL="76200" marR="13081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051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Освітньо-професійна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«Керівництво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праці»,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«Економіка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адміністрування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охороні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здоров’я»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76200" marR="9017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2024-2025/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парний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22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4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844">
                <a:tc>
                  <a:txBody>
                    <a:bodyPr/>
                    <a:lstStyle/>
                    <a:p>
                      <a:pPr marL="76200" marR="210185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ЦОДТ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821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МДПУ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73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383"/>
            <a:ext cx="9281160" cy="544131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487545" indent="-22923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4488180" algn="l"/>
              </a:tabLst>
            </a:pPr>
            <a:r>
              <a:rPr sz="1400" b="1" dirty="0">
                <a:latin typeface="Times New Roman"/>
                <a:cs typeface="Times New Roman"/>
              </a:rPr>
              <a:t>АНОТАЦІЯ</a:t>
            </a:r>
            <a:endParaRPr sz="1400">
              <a:latin typeface="Times New Roman"/>
              <a:cs typeface="Times New Roman"/>
            </a:endParaRPr>
          </a:p>
          <a:p>
            <a:pPr marL="12700" marR="6985" indent="359410" algn="just">
              <a:lnSpc>
                <a:spcPct val="95900"/>
              </a:lnSpc>
              <a:spcBef>
                <a:spcPts val="780"/>
              </a:spcBef>
            </a:pPr>
            <a:r>
              <a:rPr sz="1400" spc="-5" dirty="0">
                <a:latin typeface="Times New Roman"/>
                <a:cs typeface="Times New Roman"/>
              </a:rPr>
              <a:t>Програма освітнього компоненту «Економіка розвитку територій» передбачає </a:t>
            </a:r>
            <a:r>
              <a:rPr sz="1400" dirty="0">
                <a:latin typeface="Times New Roman"/>
                <a:cs typeface="Times New Roman"/>
              </a:rPr>
              <a:t>першочергове </a:t>
            </a:r>
            <a:r>
              <a:rPr sz="1400" spc="-5" dirty="0">
                <a:latin typeface="Times New Roman"/>
                <a:cs typeface="Times New Roman"/>
              </a:rPr>
              <a:t>вивчення теоретичних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основ: принципів, методів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прийомів якісного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кількісного обґрунтування планових показників розвитку територій.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зв'язку </a:t>
            </a:r>
            <a:r>
              <a:rPr sz="1400" dirty="0">
                <a:latin typeface="Times New Roman"/>
                <a:cs typeface="Times New Roman"/>
              </a:rPr>
              <a:t>з цим </a:t>
            </a:r>
            <a:r>
              <a:rPr sz="1400" spc="-10" dirty="0">
                <a:latin typeface="Times New Roman"/>
                <a:cs typeface="Times New Roman"/>
              </a:rPr>
              <a:t>здобувачі</a:t>
            </a:r>
            <a:r>
              <a:rPr sz="1400" spc="-5" dirty="0">
                <a:latin typeface="Times New Roman"/>
                <a:cs typeface="Times New Roman"/>
              </a:rPr>
              <a:t> вивчають систему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планування</a:t>
            </a:r>
            <a:r>
              <a:rPr sz="1400" dirty="0">
                <a:latin typeface="Times New Roman"/>
                <a:cs typeface="Times New Roman"/>
              </a:rPr>
              <a:t> в </a:t>
            </a:r>
            <a:r>
              <a:rPr sz="1400" spc="-5" dirty="0">
                <a:latin typeface="Times New Roman"/>
                <a:cs typeface="Times New Roman"/>
              </a:rPr>
              <a:t>Україні,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засоби</a:t>
            </a:r>
            <a:r>
              <a:rPr sz="1400" dirty="0">
                <a:latin typeface="Times New Roman"/>
                <a:cs typeface="Times New Roman"/>
              </a:rPr>
              <a:t> й методи </a:t>
            </a:r>
            <a:r>
              <a:rPr sz="1400" spc="-5" dirty="0">
                <a:latin typeface="Times New Roman"/>
                <a:cs typeface="Times New Roman"/>
              </a:rPr>
              <a:t>обґрунтування планових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рішень,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методологію стратегічного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тактичного планування, соціально-економічний аналіз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-5" dirty="0">
                <a:latin typeface="Times New Roman"/>
                <a:cs typeface="Times New Roman"/>
              </a:rPr>
              <a:t>процесі стратегічного планування,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моніторинг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оцінювання реалізації стратегічного плану, прогнозування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планування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регіональному </a:t>
            </a:r>
            <a:r>
              <a:rPr sz="1400" dirty="0">
                <a:latin typeface="Times New Roman"/>
                <a:cs typeface="Times New Roman"/>
              </a:rPr>
              <a:t>та місцевому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рівні,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інформаційну</a:t>
            </a:r>
            <a:r>
              <a:rPr sz="1400" dirty="0">
                <a:latin typeface="Times New Roman"/>
                <a:cs typeface="Times New Roman"/>
              </a:rPr>
              <a:t> базу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організацію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планової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роботи</a:t>
            </a:r>
            <a:r>
              <a:rPr sz="1400" dirty="0">
                <a:latin typeface="Times New Roman"/>
                <a:cs typeface="Times New Roman"/>
              </a:rPr>
              <a:t> 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територій,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управління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земельними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ресурсами,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правові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земельними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ресурсами.</a:t>
            </a:r>
            <a:endParaRPr sz="1400">
              <a:latin typeface="Times New Roman"/>
              <a:cs typeface="Times New Roman"/>
            </a:endParaRPr>
          </a:p>
          <a:p>
            <a:pPr marL="372110" algn="just">
              <a:lnSpc>
                <a:spcPts val="1570"/>
              </a:lnSpc>
            </a:pPr>
            <a:r>
              <a:rPr sz="1400" spc="-5" dirty="0">
                <a:latin typeface="Times New Roman"/>
                <a:cs typeface="Times New Roman"/>
              </a:rPr>
              <a:t>Програму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освітнього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компоненту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«Економіка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територій»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складено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відповідно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освітньої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програми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latin typeface="Times New Roman"/>
                <a:cs typeface="Times New Roman"/>
              </a:rPr>
              <a:t>«Керівництво персоналом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економіки</a:t>
            </a:r>
            <a:r>
              <a:rPr sz="1400" dirty="0">
                <a:latin typeface="Times New Roman"/>
                <a:cs typeface="Times New Roman"/>
              </a:rPr>
              <a:t> праці»,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«Економіка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адміністрування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охороні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здоров’я».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614"/>
              </a:lnSpc>
            </a:pPr>
            <a:r>
              <a:rPr sz="1400" dirty="0">
                <a:latin typeface="Times New Roman"/>
                <a:cs typeface="Times New Roman"/>
              </a:rPr>
              <a:t>Освітня</a:t>
            </a:r>
            <a:r>
              <a:rPr sz="1400" spc="-5" dirty="0">
                <a:latin typeface="Times New Roman"/>
                <a:cs typeface="Times New Roman"/>
              </a:rPr>
              <a:t> компонента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належить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циклу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вибіркових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ОК.</a:t>
            </a:r>
            <a:endParaRPr sz="1400">
              <a:latin typeface="Times New Roman"/>
              <a:cs typeface="Times New Roman"/>
            </a:endParaRPr>
          </a:p>
          <a:p>
            <a:pPr marL="12700" marR="10795" indent="35941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latin typeface="Times New Roman"/>
                <a:cs typeface="Times New Roman"/>
              </a:rPr>
              <a:t>Контроль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здобувачів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здійснюється</a:t>
            </a:r>
            <a:r>
              <a:rPr sz="1400" dirty="0">
                <a:latin typeface="Times New Roman"/>
                <a:cs typeface="Times New Roman"/>
              </a:rPr>
              <a:t> шляхом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поточного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оцінювання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знань,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періодичним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контролем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тестами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після засвоєння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ними окремо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другого модуля.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результатами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суми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балів,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набраних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двома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модуля,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періодичні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контрольні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точки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виставляється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підсумкова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оцінка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національною,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100-бальною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шкалами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ECTS.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Предметом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вивчення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 </a:t>
            </a:r>
            <a:r>
              <a:rPr sz="1400" spc="-5" dirty="0">
                <a:latin typeface="Times New Roman"/>
                <a:cs typeface="Times New Roman"/>
              </a:rPr>
              <a:t>закономірності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функціонування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</a:t>
            </a:r>
            <a:r>
              <a:rPr sz="1400" dirty="0">
                <a:latin typeface="Times New Roman"/>
                <a:cs typeface="Times New Roman"/>
              </a:rPr>
              <a:t> в </a:t>
            </a:r>
            <a:r>
              <a:rPr sz="1400" spc="-5" dirty="0">
                <a:latin typeface="Times New Roman"/>
                <a:cs typeface="Times New Roman"/>
              </a:rPr>
              <a:t>ринкових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умовах.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2718435" indent="-229235">
              <a:lnSpc>
                <a:spcPts val="1630"/>
              </a:lnSpc>
              <a:buAutoNum type="arabicPeriod" startAt="2"/>
              <a:tabLst>
                <a:tab pos="2718435" algn="l"/>
              </a:tabLst>
            </a:pPr>
            <a:r>
              <a:rPr sz="1400" b="1" dirty="0">
                <a:latin typeface="Times New Roman"/>
                <a:cs typeface="Times New Roman"/>
              </a:rPr>
              <a:t>МЕТА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ЗАВДАННЯ</a:t>
            </a:r>
            <a:r>
              <a:rPr sz="1400" b="1" spc="-5" dirty="0">
                <a:latin typeface="Times New Roman"/>
                <a:cs typeface="Times New Roman"/>
              </a:rPr>
              <a:t> ОСВІТНЬОГО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КОМПОНЕНТА</a:t>
            </a:r>
            <a:endParaRPr sz="1400">
              <a:latin typeface="Times New Roman"/>
              <a:cs typeface="Times New Roman"/>
            </a:endParaRPr>
          </a:p>
          <a:p>
            <a:pPr marL="102235" marR="11430" indent="269240">
              <a:lnSpc>
                <a:spcPts val="1610"/>
              </a:lnSpc>
              <a:spcBef>
                <a:spcPts val="65"/>
              </a:spcBef>
            </a:pPr>
            <a:r>
              <a:rPr sz="1400" spc="-5" dirty="0">
                <a:latin typeface="Times New Roman"/>
                <a:cs typeface="Times New Roman"/>
              </a:rPr>
              <a:t>Метою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вивчення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засвоєння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теоретичних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знань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щодо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планування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територій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формування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професійних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компетентностей</a:t>
            </a:r>
            <a:r>
              <a:rPr sz="1400" dirty="0">
                <a:latin typeface="Times New Roman"/>
                <a:cs typeface="Times New Roman"/>
              </a:rPr>
              <a:t> з</a:t>
            </a:r>
            <a:r>
              <a:rPr sz="1400" spc="-5" dirty="0">
                <a:latin typeface="Times New Roman"/>
                <a:cs typeface="Times New Roman"/>
              </a:rPr>
              <a:t> управління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стратегічними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dirty="0">
                <a:latin typeface="Times New Roman"/>
                <a:cs typeface="Times New Roman"/>
              </a:rPr>
              <a:t> тактичними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змінами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територій.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530"/>
              </a:lnSpc>
            </a:pPr>
            <a:r>
              <a:rPr sz="1400" spc="-5" dirty="0">
                <a:latin typeface="Times New Roman"/>
                <a:cs typeface="Times New Roman"/>
              </a:rPr>
              <a:t>Завданнями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вивчення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дослідження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територій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контексті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сучасних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міжнародних,  </a:t>
            </a:r>
            <a:r>
              <a:rPr sz="1400" dirty="0">
                <a:latin typeface="Times New Roman"/>
                <a:cs typeface="Times New Roman"/>
              </a:rPr>
              <a:t>національних,</a:t>
            </a:r>
            <a:endParaRPr sz="1400">
              <a:latin typeface="Times New Roman"/>
              <a:cs typeface="Times New Roman"/>
            </a:endParaRPr>
          </a:p>
          <a:p>
            <a:pPr marL="102235" marR="1651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latin typeface="Times New Roman"/>
                <a:cs typeface="Times New Roman"/>
              </a:rPr>
              <a:t>регіональних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локальних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викликів;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аналіз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чинники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територіального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розвитку;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дослідження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проблеми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маркетингу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брендингу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територій;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визначенняможливості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виклики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майбутнього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 територій.</a:t>
            </a:r>
            <a:endParaRPr sz="1400">
              <a:latin typeface="Times New Roman"/>
              <a:cs typeface="Times New Roman"/>
            </a:endParaRPr>
          </a:p>
          <a:p>
            <a:pPr marL="12700" marR="5080" indent="457200">
              <a:lnSpc>
                <a:spcPts val="1610"/>
              </a:lnSpc>
              <a:spcBef>
                <a:spcPts val="35"/>
              </a:spcBef>
              <a:buAutoNum type="arabicPeriod" startAt="3"/>
              <a:tabLst>
                <a:tab pos="732155" algn="l"/>
                <a:tab pos="732790" algn="l"/>
                <a:tab pos="1680845" algn="l"/>
                <a:tab pos="3822065" algn="l"/>
                <a:tab pos="4282440" algn="l"/>
                <a:tab pos="5870575" algn="l"/>
                <a:tab pos="6333490" algn="l"/>
                <a:tab pos="6854190" algn="l"/>
                <a:tab pos="8315959" algn="l"/>
              </a:tabLst>
            </a:pPr>
            <a:r>
              <a:rPr sz="1400" b="1" dirty="0">
                <a:latin typeface="Times New Roman"/>
                <a:cs typeface="Times New Roman"/>
              </a:rPr>
              <a:t>ПЕ</a:t>
            </a:r>
            <a:r>
              <a:rPr sz="1400" b="1" spc="-10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ЕЛІК	</a:t>
            </a:r>
            <a:r>
              <a:rPr sz="1400" b="1" spc="-10" dirty="0">
                <a:latin typeface="Times New Roman"/>
                <a:cs typeface="Times New Roman"/>
              </a:rPr>
              <a:t>К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10" dirty="0">
                <a:latin typeface="Times New Roman"/>
                <a:cs typeface="Times New Roman"/>
              </a:rPr>
              <a:t>М</a:t>
            </a:r>
            <a:r>
              <a:rPr sz="1400" b="1" spc="-15" dirty="0">
                <a:latin typeface="Times New Roman"/>
                <a:cs typeface="Times New Roman"/>
              </a:rPr>
              <a:t>П</a:t>
            </a:r>
            <a:r>
              <a:rPr sz="1400" b="1" dirty="0">
                <a:latin typeface="Times New Roman"/>
                <a:cs typeface="Times New Roman"/>
              </a:rPr>
              <a:t>ЕТЕНТНО</a:t>
            </a:r>
            <a:r>
              <a:rPr sz="1400" b="1" spc="-10" dirty="0">
                <a:latin typeface="Times New Roman"/>
                <a:cs typeface="Times New Roman"/>
              </a:rPr>
              <a:t>С</a:t>
            </a:r>
            <a:r>
              <a:rPr sz="1400" b="1" spc="-15" dirty="0">
                <a:latin typeface="Times New Roman"/>
                <a:cs typeface="Times New Roman"/>
              </a:rPr>
              <a:t>Т</a:t>
            </a:r>
            <a:r>
              <a:rPr sz="1400" b="1" dirty="0">
                <a:latin typeface="Times New Roman"/>
                <a:cs typeface="Times New Roman"/>
              </a:rPr>
              <a:t>ЕЙ,	</a:t>
            </a:r>
            <a:r>
              <a:rPr sz="1400" b="1" spc="-10" dirty="0">
                <a:latin typeface="Times New Roman"/>
                <a:cs typeface="Times New Roman"/>
              </a:rPr>
              <a:t>Я</a:t>
            </a:r>
            <a:r>
              <a:rPr sz="1400" b="1" spc="-5" dirty="0">
                <a:latin typeface="Times New Roman"/>
                <a:cs typeface="Times New Roman"/>
              </a:rPr>
              <a:t>К</a:t>
            </a:r>
            <a:r>
              <a:rPr sz="1400" b="1" dirty="0">
                <a:latin typeface="Times New Roman"/>
                <a:cs typeface="Times New Roman"/>
              </a:rPr>
              <a:t>І	Н</a:t>
            </a:r>
            <a:r>
              <a:rPr sz="1400" b="1" spc="-10" dirty="0">
                <a:latin typeface="Times New Roman"/>
                <a:cs typeface="Times New Roman"/>
              </a:rPr>
              <a:t>А</a:t>
            </a:r>
            <a:r>
              <a:rPr sz="1400" b="1" spc="-5" dirty="0">
                <a:latin typeface="Times New Roman"/>
                <a:cs typeface="Times New Roman"/>
              </a:rPr>
              <a:t>БУВ</a:t>
            </a:r>
            <a:r>
              <a:rPr sz="1400" b="1" spc="-10" dirty="0">
                <a:latin typeface="Times New Roman"/>
                <a:cs typeface="Times New Roman"/>
              </a:rPr>
              <a:t>А</a:t>
            </a:r>
            <a:r>
              <a:rPr sz="1400" b="1" dirty="0">
                <a:latin typeface="Times New Roman"/>
                <a:cs typeface="Times New Roman"/>
              </a:rPr>
              <a:t>ЮТЬ</a:t>
            </a:r>
            <a:r>
              <a:rPr sz="1400" b="1" spc="-10" dirty="0">
                <a:latin typeface="Times New Roman"/>
                <a:cs typeface="Times New Roman"/>
              </a:rPr>
              <a:t>С</a:t>
            </a:r>
            <a:r>
              <a:rPr sz="1400" b="1" dirty="0">
                <a:latin typeface="Times New Roman"/>
                <a:cs typeface="Times New Roman"/>
              </a:rPr>
              <a:t>Я	ПІД	Ч</a:t>
            </a:r>
            <a:r>
              <a:rPr sz="1400" b="1" spc="-5" dirty="0">
                <a:latin typeface="Times New Roman"/>
                <a:cs typeface="Times New Roman"/>
              </a:rPr>
              <a:t>А</a:t>
            </a:r>
            <a:r>
              <a:rPr sz="1400" b="1" dirty="0">
                <a:latin typeface="Times New Roman"/>
                <a:cs typeface="Times New Roman"/>
              </a:rPr>
              <a:t>С	ОП</a:t>
            </a:r>
            <a:r>
              <a:rPr sz="1400" b="1" spc="-10" dirty="0">
                <a:latin typeface="Times New Roman"/>
                <a:cs typeface="Times New Roman"/>
              </a:rPr>
              <a:t>А</a:t>
            </a:r>
            <a:r>
              <a:rPr sz="1400" b="1" dirty="0">
                <a:latin typeface="Times New Roman"/>
                <a:cs typeface="Times New Roman"/>
              </a:rPr>
              <a:t>НУВ</a:t>
            </a:r>
            <a:r>
              <a:rPr sz="1400" b="1" spc="-10" dirty="0">
                <a:latin typeface="Times New Roman"/>
                <a:cs typeface="Times New Roman"/>
              </a:rPr>
              <a:t>А</a:t>
            </a:r>
            <a:r>
              <a:rPr sz="1400" b="1" dirty="0">
                <a:latin typeface="Times New Roman"/>
                <a:cs typeface="Times New Roman"/>
              </a:rPr>
              <a:t>Н</a:t>
            </a:r>
            <a:r>
              <a:rPr sz="1400" b="1" spc="10" dirty="0">
                <a:latin typeface="Times New Roman"/>
                <a:cs typeface="Times New Roman"/>
              </a:rPr>
              <a:t>Н</a:t>
            </a:r>
            <a:r>
              <a:rPr sz="1400" b="1" dirty="0">
                <a:latin typeface="Times New Roman"/>
                <a:cs typeface="Times New Roman"/>
              </a:rPr>
              <a:t>Я	О</a:t>
            </a:r>
            <a:r>
              <a:rPr sz="1400" b="1" spc="-10" dirty="0">
                <a:latin typeface="Times New Roman"/>
                <a:cs typeface="Times New Roman"/>
              </a:rPr>
              <a:t>С</a:t>
            </a:r>
            <a:r>
              <a:rPr sz="1400" b="1" dirty="0">
                <a:latin typeface="Times New Roman"/>
                <a:cs typeface="Times New Roman"/>
              </a:rPr>
              <a:t>ВІТНІМ  </a:t>
            </a:r>
            <a:r>
              <a:rPr sz="1400" b="1" spc="-5" dirty="0">
                <a:latin typeface="Times New Roman"/>
                <a:cs typeface="Times New Roman"/>
              </a:rPr>
              <a:t>КОМПОНЕНТОМ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5480" y="6040485"/>
          <a:ext cx="9391650" cy="605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2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843">
                <a:tc>
                  <a:txBody>
                    <a:bodyPr/>
                    <a:lstStyle/>
                    <a:p>
                      <a:pPr marL="127000">
                        <a:lnSpc>
                          <a:spcPts val="15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Інтегральна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5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компетентність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49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визначати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розв’язувати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складні</a:t>
                      </a:r>
                      <a:r>
                        <a:rPr sz="14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4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задачі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проблеми,</a:t>
                      </a:r>
                      <a:r>
                        <a:rPr sz="14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приймати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відповідні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 marR="119380">
                        <a:lnSpc>
                          <a:spcPts val="16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аналітичні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управлінські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рішення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4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навчання,</a:t>
                      </a:r>
                      <a:r>
                        <a:rPr sz="14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4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передбачає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проведення досліджень та/або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здійснення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інновацій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невизначених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умов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вимог.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5480" y="723757"/>
          <a:ext cx="9398635" cy="5313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6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9945">
                <a:tc>
                  <a:txBody>
                    <a:bodyPr/>
                    <a:lstStyle/>
                    <a:p>
                      <a:pPr marL="127000">
                        <a:lnSpc>
                          <a:spcPts val="15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Загальні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5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компетентності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49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ЗК1.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генерувати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нові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ідеї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(креативність).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300736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ЗК2.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абстрактного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мислення,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синтезу.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ЗК3.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мотивувати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людей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рухатися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спільної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мети.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35"/>
                        </a:lnSpc>
                        <a:tabLst>
                          <a:tab pos="1390650" algn="l"/>
                          <a:tab pos="2623820" algn="l"/>
                          <a:tab pos="2943860" algn="l"/>
                          <a:tab pos="4311015" algn="l"/>
                          <a:tab pos="5979795" algn="l"/>
                          <a:tab pos="6454775" algn="l"/>
                          <a:tab pos="7139305" algn="l"/>
                          <a:tab pos="766572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ЗК4.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	спілкуватися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представниками	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інших</a:t>
                      </a:r>
                      <a:r>
                        <a:rPr sz="1400" spc="6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професійних	груп	різного	рівня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2915285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експертами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інших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галузей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знань/видів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економічної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діяльності).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ЗК5.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 працювати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команді.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ЗК6.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розробляти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управляти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проєктами.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3077">
                <a:tc>
                  <a:txBody>
                    <a:bodyPr/>
                    <a:lstStyle/>
                    <a:p>
                      <a:pPr marL="127000" marR="433705">
                        <a:lnSpc>
                          <a:spcPts val="1610"/>
                        </a:lnSpc>
                        <a:spcBef>
                          <a:spcPts val="2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еці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ьні 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(фахові,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00" marR="73660">
                        <a:lnSpc>
                          <a:spcPts val="161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предметні)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мп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ент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81280" algn="just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СК1.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застосовувати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науковий,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аналітичний,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методичний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інструментарій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algn="just">
                        <a:lnSpc>
                          <a:spcPts val="1614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суб’єктів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пов’язаних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цим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управлінських рішень.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120014" algn="just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СК3.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збирати,</a:t>
                      </a:r>
                      <a:r>
                        <a:rPr sz="14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аналізувати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обробляти</a:t>
                      </a:r>
                      <a:r>
                        <a:rPr sz="14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статистичні</a:t>
                      </a:r>
                      <a:r>
                        <a:rPr sz="14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дані,</a:t>
                      </a:r>
                      <a:r>
                        <a:rPr sz="14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науково-аналітичні</a:t>
                      </a:r>
                      <a:r>
                        <a:rPr sz="14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матеріали, </a:t>
                      </a:r>
                      <a:r>
                        <a:rPr sz="1400" spc="-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які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необхідні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розв’язання комплексних економічних проблем, робити на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основі обґрунтовані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algn="just">
                        <a:lnSpc>
                          <a:spcPts val="15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СК4.</a:t>
                      </a:r>
                      <a:r>
                        <a:rPr sz="14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використовувати</a:t>
                      </a:r>
                      <a:r>
                        <a:rPr sz="14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сучасні</a:t>
                      </a:r>
                      <a:r>
                        <a:rPr sz="14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інформаційні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технології,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4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прийоми</a:t>
                      </a:r>
                      <a:r>
                        <a:rPr sz="14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дослідження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959485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4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 соціальних</a:t>
                      </a:r>
                      <a:r>
                        <a:rPr sz="14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процесів, адекватні</a:t>
                      </a:r>
                      <a:r>
                        <a:rPr sz="14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встановленим потребам дослідження.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СК5.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визначати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ключові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тренди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соціально-економічного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людського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3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СК6.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формулювати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професійні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задачі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розв’язувати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їх,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обираючи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614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належні напрями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відповідні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розв’язання,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беручи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уваги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наявні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ресурси.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131445">
                        <a:lnSpc>
                          <a:spcPts val="1610"/>
                        </a:lnSpc>
                        <a:spcBef>
                          <a:spcPts val="80"/>
                        </a:spcBef>
                        <a:tabLst>
                          <a:tab pos="591185" algn="l"/>
                          <a:tab pos="1447800" algn="l"/>
                          <a:tab pos="2774315" algn="l"/>
                          <a:tab pos="3877945" algn="l"/>
                          <a:tab pos="4640580" algn="l"/>
                          <a:tab pos="5185410" algn="l"/>
                          <a:tab pos="6283960" algn="l"/>
                          <a:tab pos="710120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СК7.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сть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ґ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нто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ват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прав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інсь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іш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ня	що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фек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	роз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итку	с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єктів  господарювання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кадрової політики.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СК8.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оцінювати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можливі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ризики,</a:t>
                      </a:r>
                      <a:r>
                        <a:rPr sz="14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соціально-економічні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наслідки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управлінських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рішень,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6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трудових відносин,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трудового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потенціалу.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127635">
                        <a:lnSpc>
                          <a:spcPts val="1620"/>
                        </a:lnSpc>
                        <a:spcBef>
                          <a:spcPts val="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СК9.</a:t>
                      </a:r>
                      <a:r>
                        <a:rPr sz="14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застосовувати</a:t>
                      </a:r>
                      <a:r>
                        <a:rPr sz="14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науковий</a:t>
                      </a:r>
                      <a:r>
                        <a:rPr sz="14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підхід</a:t>
                      </a:r>
                      <a:r>
                        <a:rPr sz="14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4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4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ефективних</a:t>
                      </a:r>
                      <a:r>
                        <a:rPr sz="14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проєктів</a:t>
                      </a:r>
                      <a:r>
                        <a:rPr sz="14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соціально-економічній сфері.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СК10.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сценаріїв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стратегій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соціально-економічних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систем.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125095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СК11.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планувати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розробляти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проєкти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у сфері економіки,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здійснювати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її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інформаційне,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методичне,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матеріальне, фінансове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кадрове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забезпечення.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689"/>
            <a:ext cx="9248775" cy="4735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30954" indent="-228600">
              <a:lnSpc>
                <a:spcPts val="1630"/>
              </a:lnSpc>
              <a:spcBef>
                <a:spcPts val="100"/>
              </a:spcBef>
              <a:buAutoNum type="arabicPeriod" startAt="4"/>
              <a:tabLst>
                <a:tab pos="3830954" algn="l"/>
              </a:tabLst>
            </a:pPr>
            <a:r>
              <a:rPr sz="1400" b="1" dirty="0">
                <a:latin typeface="Times New Roman"/>
                <a:cs typeface="Times New Roman"/>
              </a:rPr>
              <a:t>РЕЗУЛЬТАТИ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НАВЧАННЯ</a:t>
            </a:r>
            <a:endParaRPr sz="1400">
              <a:latin typeface="Times New Roman"/>
              <a:cs typeface="Times New Roman"/>
            </a:endParaRPr>
          </a:p>
          <a:p>
            <a:pPr marL="12700" marR="372110">
              <a:lnSpc>
                <a:spcPts val="1610"/>
              </a:lnSpc>
              <a:spcBef>
                <a:spcPts val="65"/>
              </a:spcBef>
            </a:pPr>
            <a:r>
              <a:rPr sz="1400" spc="-5" dirty="0">
                <a:latin typeface="Times New Roman"/>
                <a:cs typeface="Times New Roman"/>
              </a:rPr>
              <a:t>РН2.Розробляти,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обґрунтовувати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приймати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ефективні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рішення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-5" dirty="0">
                <a:latin typeface="Times New Roman"/>
                <a:cs typeface="Times New Roman"/>
              </a:rPr>
              <a:t> питань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соціально-економічних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суб’єктами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економічної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</a:pPr>
            <a:r>
              <a:rPr sz="1400" spc="-5" dirty="0">
                <a:latin typeface="Times New Roman"/>
                <a:cs typeface="Times New Roman"/>
              </a:rPr>
              <a:t>РН4.Розробляти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проєкти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систему комплексних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щодо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їх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реалізації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урахуванням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їх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цілей,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sz="1400" spc="-5" dirty="0">
                <a:latin typeface="Times New Roman"/>
                <a:cs typeface="Times New Roman"/>
              </a:rPr>
              <a:t>очікуваних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наслідків,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ризиків,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законодавчих,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ресурсних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інших обмежень.</a:t>
            </a:r>
            <a:endParaRPr sz="1400">
              <a:latin typeface="Times New Roman"/>
              <a:cs typeface="Times New Roman"/>
            </a:endParaRPr>
          </a:p>
          <a:p>
            <a:pPr marL="12700" marR="32321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latin typeface="Times New Roman"/>
                <a:cs typeface="Times New Roman"/>
              </a:rPr>
              <a:t>РН7.Обирати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ефективні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економічною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діяльністю,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обґрунтовувати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пропоновані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рішення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5" dirty="0">
                <a:latin typeface="Times New Roman"/>
                <a:cs typeface="Times New Roman"/>
              </a:rPr>
              <a:t> основі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релевантних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наукових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прикладних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досліджень.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latin typeface="Times New Roman"/>
                <a:cs typeface="Times New Roman"/>
              </a:rPr>
              <a:t>РН8.Збирати,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обробляти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аналізувати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статистичні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дані,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науково-аналітичні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матеріали,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необхідні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вирішення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комплексних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економічних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завдань.</a:t>
            </a:r>
            <a:endParaRPr sz="1400">
              <a:latin typeface="Times New Roman"/>
              <a:cs typeface="Times New Roman"/>
            </a:endParaRPr>
          </a:p>
          <a:p>
            <a:pPr marL="12700" marR="17589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latin typeface="Times New Roman"/>
                <a:cs typeface="Times New Roman"/>
              </a:rPr>
              <a:t>РН9.Приймати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ефективні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рішення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невизначених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умов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вимог, </a:t>
            </a:r>
            <a:r>
              <a:rPr sz="1400" dirty="0">
                <a:latin typeface="Times New Roman"/>
                <a:cs typeface="Times New Roman"/>
              </a:rPr>
              <a:t>що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потребують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застосування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нових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підходів,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методів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інструментарію соціально-економічних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досліджень.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РН10.Застосовувати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сучасні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інформаційні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технології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спеціалізоване програмне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забезпечення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соціально-економічних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дослідженнях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-5" dirty="0">
                <a:latin typeface="Times New Roman"/>
                <a:cs typeface="Times New Roman"/>
              </a:rPr>
              <a:t> управлінні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соціально- </a:t>
            </a:r>
            <a:r>
              <a:rPr sz="1400" dirty="0">
                <a:latin typeface="Times New Roman"/>
                <a:cs typeface="Times New Roman"/>
              </a:rPr>
              <a:t>економічними </a:t>
            </a:r>
            <a:r>
              <a:rPr sz="1400" spc="-5" dirty="0">
                <a:latin typeface="Times New Roman"/>
                <a:cs typeface="Times New Roman"/>
              </a:rPr>
              <a:t>системами.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latin typeface="Times New Roman"/>
                <a:cs typeface="Times New Roman"/>
              </a:rPr>
              <a:t>РН11.Визначати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 критично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оцінювати </a:t>
            </a:r>
            <a:r>
              <a:rPr sz="1400" dirty="0">
                <a:latin typeface="Times New Roman"/>
                <a:cs typeface="Times New Roman"/>
              </a:rPr>
              <a:t>стан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тенденції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соціально-економічного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формувати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аналізувати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моделі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економічних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процесів.</a:t>
            </a:r>
            <a:endParaRPr sz="1400">
              <a:latin typeface="Times New Roman"/>
              <a:cs typeface="Times New Roman"/>
            </a:endParaRPr>
          </a:p>
          <a:p>
            <a:pPr marL="12700" marR="28384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latin typeface="Times New Roman"/>
                <a:cs typeface="Times New Roman"/>
              </a:rPr>
              <a:t>РН12.Обґрунтовувати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управлінські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рішення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щодо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ефективного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суб’єктів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господарювання,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враховуючи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цілі,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ресурси,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обмеження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ризики.</a:t>
            </a:r>
            <a:endParaRPr sz="1400">
              <a:latin typeface="Times New Roman"/>
              <a:cs typeface="Times New Roman"/>
            </a:endParaRPr>
          </a:p>
          <a:p>
            <a:pPr marL="12700" marR="2485390">
              <a:lnSpc>
                <a:spcPts val="1620"/>
              </a:lnSpc>
            </a:pPr>
            <a:r>
              <a:rPr sz="1400" spc="-5" dirty="0">
                <a:latin typeface="Times New Roman"/>
                <a:cs typeface="Times New Roman"/>
              </a:rPr>
              <a:t>РН13.Оцінювати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можливі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ризики,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наслідки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управлінських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рішень.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РН14.Розробляти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сценарії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стратегії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10"/>
              </a:lnSpc>
            </a:pPr>
            <a:r>
              <a:rPr sz="1400" spc="-5" dirty="0">
                <a:latin typeface="Times New Roman"/>
                <a:cs typeface="Times New Roman"/>
              </a:rPr>
              <a:t>РН15.Організовувати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розробку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реалізацію </a:t>
            </a:r>
            <a:r>
              <a:rPr sz="14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проєктів</a:t>
            </a:r>
            <a:r>
              <a:rPr sz="1400" dirty="0">
                <a:latin typeface="Times New Roman"/>
                <a:cs typeface="Times New Roman"/>
              </a:rPr>
              <a:t> із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врахуванням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інформаційного,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spc="-5" dirty="0">
                <a:latin typeface="Times New Roman"/>
                <a:cs typeface="Times New Roman"/>
              </a:rPr>
              <a:t>методичного,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матеріального,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фінансового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кадрового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забезпечення.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4333875" indent="-22860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4333875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ОБСЯГ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КУРСУ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1916" y="5627878"/>
          <a:ext cx="8975724" cy="893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4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53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4689"/>
            <a:ext cx="9279890" cy="233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477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6.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ПОЛІТИКИ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КУРСУ</a:t>
            </a:r>
            <a:endParaRPr sz="1400">
              <a:latin typeface="Times New Roman"/>
              <a:cs typeface="Times New Roman"/>
            </a:endParaRPr>
          </a:p>
          <a:p>
            <a:pPr marL="732155" indent="-270510" algn="just">
              <a:lnSpc>
                <a:spcPct val="100000"/>
              </a:lnSpc>
              <a:spcBef>
                <a:spcPts val="5"/>
              </a:spcBef>
              <a:buFont typeface="Symbol"/>
              <a:buChar char="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Жодні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порушення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академічної доброчесності.</a:t>
            </a:r>
            <a:endParaRPr sz="1400">
              <a:latin typeface="Times New Roman"/>
              <a:cs typeface="Times New Roman"/>
            </a:endParaRPr>
          </a:p>
          <a:p>
            <a:pPr marL="12700" marR="13335" indent="449580" algn="just">
              <a:lnSpc>
                <a:spcPts val="1610"/>
              </a:lnSpc>
              <a:spcBef>
                <a:spcPts val="145"/>
              </a:spcBef>
              <a:buFont typeface="Symbol"/>
              <a:buChar char=""/>
              <a:tabLst>
                <a:tab pos="732790" algn="l"/>
              </a:tabLst>
            </a:pPr>
            <a:r>
              <a:rPr sz="1400" spc="-5" dirty="0">
                <a:latin typeface="Times New Roman"/>
                <a:cs typeface="Times New Roman"/>
              </a:rPr>
              <a:t>Студент зобов’язаний відпрацювати </a:t>
            </a:r>
            <a:r>
              <a:rPr sz="1400" spc="-10" dirty="0">
                <a:latin typeface="Times New Roman"/>
                <a:cs typeface="Times New Roman"/>
              </a:rPr>
              <a:t>всі </a:t>
            </a:r>
            <a:r>
              <a:rPr sz="1400" spc="-5" dirty="0">
                <a:latin typeface="Times New Roman"/>
                <a:cs typeface="Times New Roman"/>
              </a:rPr>
              <a:t>пропущені лабораторні, практичні </a:t>
            </a:r>
            <a:r>
              <a:rPr sz="1400" spc="-10" dirty="0">
                <a:latin typeface="Times New Roman"/>
                <a:cs typeface="Times New Roman"/>
              </a:rPr>
              <a:t>або </a:t>
            </a:r>
            <a:r>
              <a:rPr sz="1400" spc="-5" dirty="0">
                <a:latin typeface="Times New Roman"/>
                <a:cs typeface="Times New Roman"/>
              </a:rPr>
              <a:t>семінарські заняття протягом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двох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тижнів.</a:t>
            </a:r>
            <a:endParaRPr sz="14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96100"/>
              </a:lnSpc>
              <a:spcBef>
                <a:spcPts val="45"/>
              </a:spcBef>
              <a:buFont typeface="Symbol"/>
              <a:buChar char=""/>
              <a:tabLst>
                <a:tab pos="732790" algn="l"/>
              </a:tabLst>
            </a:pPr>
            <a:r>
              <a:rPr sz="1400" spc="-5" dirty="0">
                <a:latin typeface="Times New Roman"/>
                <a:cs typeface="Times New Roman"/>
              </a:rPr>
              <a:t>Невідпрацьовані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заняття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(невиконання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плану)</a:t>
            </a:r>
            <a:r>
              <a:rPr sz="1400" dirty="0">
                <a:latin typeface="Times New Roman"/>
                <a:cs typeface="Times New Roman"/>
              </a:rPr>
              <a:t> є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підставою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недопущення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студента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підсумкового контролю («Положення про бально-накопичувальну </a:t>
            </a:r>
            <a:r>
              <a:rPr sz="1400" dirty="0">
                <a:latin typeface="Times New Roman"/>
                <a:cs typeface="Times New Roman"/>
              </a:rPr>
              <a:t>систему </a:t>
            </a:r>
            <a:r>
              <a:rPr sz="1400" spc="-5" dirty="0">
                <a:latin typeface="Times New Roman"/>
                <a:cs typeface="Times New Roman"/>
              </a:rPr>
              <a:t>оцінювання результатів </a:t>
            </a:r>
            <a:r>
              <a:rPr sz="1400" dirty="0">
                <a:latin typeface="Times New Roman"/>
                <a:cs typeface="Times New Roman"/>
              </a:rPr>
              <a:t>навчання </a:t>
            </a:r>
            <a:r>
              <a:rPr sz="1400" spc="-5" dirty="0">
                <a:latin typeface="Times New Roman"/>
                <a:cs typeface="Times New Roman"/>
              </a:rPr>
              <a:t>здобувачів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вищої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освіти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Мелітопольському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державному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педагогічному університеті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імені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Богдана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Хмельницького»).</a:t>
            </a:r>
            <a:endParaRPr sz="1400">
              <a:latin typeface="Times New Roman"/>
              <a:cs typeface="Times New Roman"/>
            </a:endParaRPr>
          </a:p>
          <a:p>
            <a:pPr marL="12700" marR="8255" indent="449580" algn="just">
              <a:lnSpc>
                <a:spcPct val="96000"/>
              </a:lnSpc>
              <a:spcBef>
                <a:spcPts val="90"/>
              </a:spcBef>
              <a:buFont typeface="Symbol"/>
              <a:buChar char=""/>
              <a:tabLst>
                <a:tab pos="732790" algn="l"/>
              </a:tabLst>
            </a:pPr>
            <a:r>
              <a:rPr sz="1400" spc="-5" dirty="0">
                <a:latin typeface="Times New Roman"/>
                <a:cs typeface="Times New Roman"/>
              </a:rPr>
              <a:t>Студент,</a:t>
            </a:r>
            <a:r>
              <a:rPr sz="1400" dirty="0">
                <a:latin typeface="Times New Roman"/>
                <a:cs typeface="Times New Roman"/>
              </a:rPr>
              <a:t> який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навчається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стабільно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на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«відмінні»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оцінки</a:t>
            </a:r>
            <a:r>
              <a:rPr sz="1400" dirty="0">
                <a:latin typeface="Times New Roman"/>
                <a:cs typeface="Times New Roman"/>
              </a:rPr>
              <a:t> 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оцінки</a:t>
            </a:r>
            <a:r>
              <a:rPr sz="1400" dirty="0">
                <a:latin typeface="Times New Roman"/>
                <a:cs typeface="Times New Roman"/>
              </a:rPr>
              <a:t> має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періодичні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контролі,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накопичує впродовж вивчення навчального курсу </a:t>
            </a:r>
            <a:r>
              <a:rPr sz="1400" dirty="0">
                <a:latin typeface="Times New Roman"/>
                <a:cs typeface="Times New Roman"/>
              </a:rPr>
              <a:t>90 і </a:t>
            </a:r>
            <a:r>
              <a:rPr sz="1400" spc="-5" dirty="0">
                <a:latin typeface="Times New Roman"/>
                <a:cs typeface="Times New Roman"/>
              </a:rPr>
              <a:t>більше </a:t>
            </a:r>
            <a:r>
              <a:rPr sz="1400" dirty="0">
                <a:latin typeface="Times New Roman"/>
                <a:cs typeface="Times New Roman"/>
              </a:rPr>
              <a:t>балів, має </a:t>
            </a:r>
            <a:r>
              <a:rPr sz="1400" spc="-5" dirty="0">
                <a:latin typeface="Times New Roman"/>
                <a:cs typeface="Times New Roman"/>
              </a:rPr>
              <a:t>право </a:t>
            </a:r>
            <a:r>
              <a:rPr sz="1400" dirty="0">
                <a:latin typeface="Times New Roman"/>
                <a:cs typeface="Times New Roman"/>
              </a:rPr>
              <a:t>не складати </a:t>
            </a:r>
            <a:r>
              <a:rPr sz="1400" spc="-5" dirty="0">
                <a:latin typeface="Times New Roman"/>
                <a:cs typeface="Times New Roman"/>
              </a:rPr>
              <a:t>екзамен </a:t>
            </a:r>
            <a:r>
              <a:rPr sz="1400" dirty="0">
                <a:latin typeface="Times New Roman"/>
                <a:cs typeface="Times New Roman"/>
              </a:rPr>
              <a:t>з </a:t>
            </a:r>
            <a:r>
              <a:rPr sz="1400" spc="-5" dirty="0">
                <a:latin typeface="Times New Roman"/>
                <a:cs typeface="Times New Roman"/>
              </a:rPr>
              <a:t>даної дисципліни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(«Положення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бально-накопичувальну</a:t>
            </a:r>
            <a:r>
              <a:rPr sz="1400" dirty="0">
                <a:latin typeface="Times New Roman"/>
                <a:cs typeface="Times New Roman"/>
              </a:rPr>
              <a:t> систему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оцінювання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результатів</a:t>
            </a:r>
            <a:r>
              <a:rPr sz="1400" dirty="0">
                <a:latin typeface="Times New Roman"/>
                <a:cs typeface="Times New Roman"/>
              </a:rPr>
              <a:t> навчання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здобувачів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вищої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освіти</a:t>
            </a:r>
            <a:r>
              <a:rPr sz="1400" dirty="0">
                <a:latin typeface="Times New Roman"/>
                <a:cs typeface="Times New Roman"/>
              </a:rPr>
              <a:t> 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Мелітопольському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державному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педагогічному університеті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імені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Богдана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Хмельницького»).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70146" y="600811"/>
            <a:ext cx="3208020" cy="6381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601980">
              <a:lnSpc>
                <a:spcPct val="100000"/>
              </a:lnSpc>
              <a:spcBef>
                <a:spcPts val="830"/>
              </a:spcBef>
            </a:pPr>
            <a:r>
              <a:rPr sz="1400" b="1" dirty="0">
                <a:latin typeface="Times New Roman"/>
                <a:cs typeface="Times New Roman"/>
              </a:rPr>
              <a:t>7.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СТРУКТУРА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КУРСУ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dirty="0">
                <a:latin typeface="Times New Roman"/>
                <a:cs typeface="Times New Roman"/>
              </a:rPr>
              <a:t>7.1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СТРУКТУРА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КУРСУ (ЗАГАЛЬНА)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6448" y="1333754"/>
          <a:ext cx="9624059" cy="54431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0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7972">
                <a:tc>
                  <a:txBody>
                    <a:bodyPr/>
                    <a:lstStyle/>
                    <a:p>
                      <a:pPr marL="203835" marR="59690" indent="-13716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555625" marR="170815" indent="-37846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80645" marR="71120" indent="7302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7">
                <a:tc gridSpan="7">
                  <a:txBody>
                    <a:bodyPr/>
                    <a:lstStyle/>
                    <a:p>
                      <a:pPr marL="23495" algn="ctr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89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здійснення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54">
                <a:tc>
                  <a:txBody>
                    <a:bodyPr/>
                    <a:lstStyle/>
                    <a:p>
                      <a:pPr marL="327025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політики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474">
                <a:tc>
                  <a:txBody>
                    <a:bodyPr/>
                    <a:lstStyle/>
                    <a:p>
                      <a:pPr marL="327025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Теоретико-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методологічні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473">
                <a:tc>
                  <a:txBody>
                    <a:bodyPr/>
                    <a:lstStyle/>
                    <a:p>
                      <a:pPr marL="327025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855">
                <a:tc>
                  <a:txBody>
                    <a:bodyPr/>
                    <a:lstStyle/>
                    <a:p>
                      <a:pPr marL="365125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Співробітництво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територіальними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громадами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іншими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суспільними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7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3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групами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8" y="720852"/>
          <a:ext cx="9624059" cy="579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0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6762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6413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5. Соціально-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економічний аналіз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50190" indent="3930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(2год.)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indent="2540" algn="ctr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 marR="210185" indent="-63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семестру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187960">
                        <a:lnSpc>
                          <a:spcPct val="957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 Моніторинг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 реалізації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плану.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 моніторингу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 реалізації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50190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(2год.)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algn="ctr">
                        <a:lnSpc>
                          <a:spcPts val="137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 marR="210185" indent="-63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семестру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020">
                <a:tc gridSpan="7"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Змістовий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модуль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здійснення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планування на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регіональному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місцевому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рівні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761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93980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Нормативно-правове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планування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50190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indent="2540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21615" indent="-317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 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984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29083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50190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indent="2540" algn="ctr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21615" indent="-317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 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838">
                <a:tc>
                  <a:txBody>
                    <a:bodyPr/>
                    <a:lstStyle/>
                    <a:p>
                      <a:pPr marL="3651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8128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регіональні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цільові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важелі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територіального 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9554" indent="3930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заняття(2 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indent="2540" algn="ctr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21615" indent="8382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41275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8" y="720852"/>
          <a:ext cx="9624059" cy="3048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0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6762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32448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Оперативне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інструментарій реалізації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9554" indent="3930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indent="2540" algn="ctr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21615" indent="8382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41275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36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21018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9554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algn="ctr">
                        <a:lnSpc>
                          <a:spcPts val="137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21615" indent="-317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 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507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43497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Теоретично-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земельними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9554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5095" indent="190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23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664" marR="106680" indent="2540" algn="ctr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21615" indent="-317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 періодичний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595242" y="4162425"/>
            <a:ext cx="35013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7.2</a:t>
            </a:r>
            <a:r>
              <a:rPr sz="1400" b="1" spc="-5" dirty="0">
                <a:latin typeface="Times New Roman"/>
                <a:cs typeface="Times New Roman"/>
              </a:rPr>
              <a:t> СХЕМА КУРСУ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(ЛЕКЦІЙНИЙ </a:t>
            </a:r>
            <a:r>
              <a:rPr sz="1400" b="1" spc="-10" dirty="0">
                <a:latin typeface="Times New Roman"/>
                <a:cs typeface="Times New Roman"/>
              </a:rPr>
              <a:t>БЛОК)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6448" y="4598796"/>
          <a:ext cx="9903459" cy="2263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040">
                <a:tc>
                  <a:txBody>
                    <a:bodyPr/>
                    <a:lstStyle/>
                    <a:p>
                      <a:pPr marL="67945" marR="15049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політики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2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основи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прогнозування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програмування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(макроекономічного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національного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регіонального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9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пріоритети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регіональної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політики.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89535" marR="4749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Теоретико-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методологічні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ринкове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об'єкт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9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Діюче законодавство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стратегічного 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 та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регіонів.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565">
                <a:tc>
                  <a:txBody>
                    <a:bodyPr/>
                    <a:lstStyle/>
                    <a:p>
                      <a:pPr marL="89535" marR="1092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39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елементи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856">
                <a:tc>
                  <a:txBody>
                    <a:bodyPr/>
                    <a:lstStyle/>
                    <a:p>
                      <a:pPr marL="67945" marR="7042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Організаційне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6700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 стратегічного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6700">
                        <a:lnSpc>
                          <a:spcPts val="141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Співробітництво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територіальними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громадами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іншими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суспільними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групами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4445</Words>
  <Application>Microsoft Office PowerPoint</Application>
  <PresentationFormat>Произвольный</PresentationFormat>
  <Paragraphs>483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MS Gothic</vt:lpstr>
      <vt:lpstr>Arial</vt:lpstr>
      <vt:lpstr>Century Gothic</vt:lpstr>
      <vt:lpstr>Symbol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Acer_Laptop</cp:lastModifiedBy>
  <cp:revision>2</cp:revision>
  <dcterms:created xsi:type="dcterms:W3CDTF">2023-11-22T05:17:14Z</dcterms:created>
  <dcterms:modified xsi:type="dcterms:W3CDTF">2023-11-22T05:23:28Z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2023-11-22T00:00:00Z</vt:filetime>
  </property>
</Properties>
</file>