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727" y="1972267"/>
            <a:ext cx="7333495" cy="2313877"/>
          </a:xfrm>
        </p:spPr>
        <p:txBody>
          <a:bodyPr anchor="b">
            <a:noAutofit/>
          </a:bodyPr>
          <a:lstStyle>
            <a:lvl1pPr algn="ctr">
              <a:defRPr sz="6617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0502" y="4362898"/>
            <a:ext cx="5991947" cy="1197878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320" y="7116651"/>
            <a:ext cx="1410301" cy="4461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432" y="7116651"/>
            <a:ext cx="6160087" cy="446199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2329" y="7116651"/>
            <a:ext cx="1400081" cy="4461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660319" y="820985"/>
            <a:ext cx="9362092" cy="5899498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1590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007" y="2531456"/>
            <a:ext cx="8421053" cy="39389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010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6710" y="688305"/>
            <a:ext cx="1743583" cy="57821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008" y="688305"/>
            <a:ext cx="6694514" cy="5782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4741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80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700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91" y="1435113"/>
            <a:ext cx="8431376" cy="3145935"/>
          </a:xfrm>
        </p:spPr>
        <p:txBody>
          <a:bodyPr anchor="b">
            <a:normAutofit/>
          </a:bodyPr>
          <a:lstStyle>
            <a:lvl1pPr algn="r">
              <a:defRPr sz="6617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991" y="4649673"/>
            <a:ext cx="8431376" cy="1260832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5">
                <a:solidFill>
                  <a:schemeClr val="tx2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8085" y="7116651"/>
            <a:ext cx="1422988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658" y="7116651"/>
            <a:ext cx="6160087" cy="446199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2329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7149950" y="1858899"/>
            <a:ext cx="2872460" cy="48615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7149950" y="1858899"/>
            <a:ext cx="2872460" cy="48615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82692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3007" y="2520951"/>
            <a:ext cx="3901080" cy="394948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3322" y="2520951"/>
            <a:ext cx="3901080" cy="394948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973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007" y="756285"/>
            <a:ext cx="8421053" cy="163861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007" y="2580754"/>
            <a:ext cx="3901080" cy="90859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7" b="0" baseline="0">
                <a:solidFill>
                  <a:schemeClr val="tx2"/>
                </a:solidFill>
              </a:defRPr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3008" y="3644910"/>
            <a:ext cx="3901078" cy="2825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2980" y="2591256"/>
            <a:ext cx="3901080" cy="90859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7" b="0" baseline="0">
                <a:solidFill>
                  <a:schemeClr val="tx2"/>
                </a:solidFill>
              </a:defRPr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2980" y="3644910"/>
            <a:ext cx="3901080" cy="2825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547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0722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406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5"/>
            <a:ext cx="4651629" cy="75624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21" y="756285"/>
            <a:ext cx="3381788" cy="2379667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52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051" y="756286"/>
            <a:ext cx="4571429" cy="5707151"/>
          </a:xfrm>
        </p:spPr>
        <p:txBody>
          <a:bodyPr/>
          <a:lstStyle>
            <a:lvl1pPr>
              <a:defRPr sz="1654"/>
            </a:lvl1pPr>
            <a:lvl2pPr>
              <a:defRPr sz="1654"/>
            </a:lvl2pPr>
            <a:lvl3pPr>
              <a:defRPr sz="1489"/>
            </a:lvl3pPr>
            <a:lvl4pPr>
              <a:defRPr sz="1489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21" y="3149913"/>
            <a:ext cx="3381788" cy="332052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4"/>
              </a:spcAft>
              <a:buNone/>
              <a:defRPr sz="176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921" y="7116651"/>
            <a:ext cx="10565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798" y="7116651"/>
            <a:ext cx="20819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8338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966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5"/>
            <a:ext cx="4651629" cy="75624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21" y="756285"/>
            <a:ext cx="3381788" cy="2379667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52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2130" y="2"/>
            <a:ext cx="5841270" cy="7562849"/>
          </a:xfrm>
        </p:spPr>
        <p:txBody>
          <a:bodyPr anchor="t">
            <a:normAutofit/>
          </a:bodyPr>
          <a:lstStyle>
            <a:lvl1pPr marL="0" indent="0">
              <a:buNone/>
              <a:defRPr sz="1654"/>
            </a:lvl1pPr>
            <a:lvl2pPr marL="378150" indent="0">
              <a:buNone/>
              <a:defRPr sz="1654"/>
            </a:lvl2pPr>
            <a:lvl3pPr marL="756300" indent="0">
              <a:buNone/>
              <a:defRPr sz="1654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21" y="3149498"/>
            <a:ext cx="3381788" cy="3320940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4"/>
              </a:spcAft>
              <a:buNone/>
              <a:defRPr sz="176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921" y="7116651"/>
            <a:ext cx="10565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798" y="7116651"/>
            <a:ext cx="20819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8338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444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3007" y="756285"/>
            <a:ext cx="8421053" cy="1638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007" y="2520950"/>
            <a:ext cx="8421053" cy="3949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716" y="7116651"/>
            <a:ext cx="1056510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7897" y="7116651"/>
            <a:ext cx="5508812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8380" y="7116651"/>
            <a:ext cx="1400081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193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4193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556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756300" rtl="0" eaLnBrk="1" latinLnBrk="0" hangingPunct="1">
        <a:lnSpc>
          <a:spcPct val="89000"/>
        </a:lnSpc>
        <a:spcBef>
          <a:spcPct val="0"/>
        </a:spcBef>
        <a:buNone/>
        <a:defRPr sz="4852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23528" indent="-423528" algn="l" defTabSz="756300" rtl="0" eaLnBrk="1" latinLnBrk="0" hangingPunct="1">
        <a:lnSpc>
          <a:spcPct val="94000"/>
        </a:lnSpc>
        <a:spcBef>
          <a:spcPts val="1103"/>
        </a:spcBef>
        <a:spcAft>
          <a:spcPts val="221"/>
        </a:spcAft>
        <a:buFont typeface="Franklin Gothic Book" panose="020B0503020102020204" pitchFamily="34" charset="0"/>
        <a:buChar char="■"/>
        <a:defRPr sz="2206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008400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2206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512600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985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0168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985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5210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764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0252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764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5294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544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40336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544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5378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544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repository.ldufk.edu.ua/handle/34606048/28" TargetMode="External"/><Relationship Id="rId3" Type="http://schemas.openxmlformats.org/officeDocument/2006/relationships/hyperlink" Target="http://elibrary.donnuet.edu.ua/2250/1/Tutorial%20Desi" TargetMode="External"/><Relationship Id="rId7" Type="http://schemas.openxmlformats.org/officeDocument/2006/relationships/hyperlink" Target="https://repository.ldufk.edu.ua/bitstream/34606048/26143/1/%D0%A3%D1%81%D1%82%D0%B0%D1%82%D0%BA%D1%83%D0%B2%D0%B0%D0%BD%D0%BD%D1%8F%20%D0%B7%D0%B0%D0%BA%D0%BB%D0%B0%D0%B4%D1%96%D0%B2%20%D1%80%D0%B5%D1%81%D1%82%D0%BE%D1%80%D0%B0%D0%BD%D0%BD%D0%BE%D0%B3%D0%BE%20%D0%B3%D0%BE%D1%81%D0%BF%D0%BE%D0%B4%D0%B0%D1%80%D1%81%D1%82%D0%B2%D0%B0.pdf" TargetMode="External"/><Relationship Id="rId2" Type="http://schemas.openxmlformats.org/officeDocument/2006/relationships/hyperlink" Target="http://elibrary.donnuet.edu.ua/2504/1/2022_NP_Nikolaichuk_Hotelno-restoranniy%20bussniss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joinposter.com/ua/post/spysokobladnannya-dlya-kafe-ta-restoraniv" TargetMode="External"/><Relationship Id="rId5" Type="http://schemas.openxmlformats.org/officeDocument/2006/relationships/hyperlink" Target="http://www.tsatu.edu.ua/ophv/wpcontent/uploads/sites/13/podp-konspekt-lekcij-hrs.pdf" TargetMode="External"/><Relationship Id="rId4" Type="http://schemas.openxmlformats.org/officeDocument/2006/relationships/hyperlink" Target="https://a-g.ua/ua/novini/korotkijposibnik-z-viboru-posudu-dlja-novachkiv-u-sferihoreca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ia.com.ua/" TargetMode="External"/><Relationship Id="rId2" Type="http://schemas.openxmlformats.org/officeDocument/2006/relationships/hyperlink" Target="http://tehnika-ua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atma.ua/" TargetMode="External"/><Relationship Id="rId5" Type="http://schemas.openxmlformats.org/officeDocument/2006/relationships/hyperlink" Target="http://www.bmaster.kiev.ua/" TargetMode="External"/><Relationship Id="rId4" Type="http://schemas.openxmlformats.org/officeDocument/2006/relationships/hyperlink" Target="http://www.aisberg.od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5994" y="685545"/>
            <a:ext cx="5199380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МЕЛІТОПОЛЬСЬКИЙ </a:t>
            </a:r>
            <a:r>
              <a:rPr sz="1200" b="1" dirty="0">
                <a:latin typeface="Times New Roman"/>
                <a:cs typeface="Times New Roman"/>
              </a:rPr>
              <a:t>ДЕРЖАВНИЙ </a:t>
            </a:r>
            <a:r>
              <a:rPr sz="1200" b="1" spc="-5" dirty="0">
                <a:latin typeface="Times New Roman"/>
                <a:cs typeface="Times New Roman"/>
              </a:rPr>
              <a:t>ПЕДАГОГІЧНИЙ 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85725" marR="76200" indent="-635" algn="ctr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 ІНФОРМАТИКИ, </a:t>
            </a:r>
            <a:r>
              <a:rPr sz="1200" b="1" dirty="0">
                <a:latin typeface="Times New Roman"/>
                <a:cs typeface="Times New Roman"/>
              </a:rPr>
              <a:t>МАТЕМАТИКИ ТА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1937258"/>
          <a:ext cx="9221469" cy="4475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4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108">
                <a:tc>
                  <a:txBody>
                    <a:bodyPr/>
                    <a:lstStyle/>
                    <a:p>
                      <a:pPr marL="1270" algn="ctr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компонента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140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2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готельно-ресторанного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госпдарства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ts val="14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463">
                <a:tc>
                  <a:txBody>
                    <a:bodyPr/>
                    <a:lstStyle/>
                    <a:p>
                      <a:pPr marL="132080" marR="125095" indent="70104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21995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Бакалавр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Готельно-ресторанне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туристичний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бізнес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989330" marR="102870" indent="-87820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03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Науково-педагогічний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працівник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846">
                <a:tc>
                  <a:txBody>
                    <a:bodyPr/>
                    <a:lstStyle/>
                    <a:p>
                      <a:pPr marL="77470" marR="362585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науково-педагогічного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працівника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6962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109">
                <a:tc>
                  <a:txBody>
                    <a:bodyPr/>
                    <a:lstStyle/>
                    <a:p>
                      <a:pPr marL="358140" marR="350520" indent="15367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 курсу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ЦОДТ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549">
                <a:tc>
                  <a:txBody>
                    <a:bodyPr/>
                    <a:lstStyle/>
                    <a:p>
                      <a:pPr marL="89471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258300" cy="5199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іншого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виду).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Загальний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рейтинг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 компоненту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(ЗР) складається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суми балів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(Е),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отриманих на екзамені,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підсумкової оцінки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(ПО)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ділиться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=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Е)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6834">
                <a:tc>
                  <a:txBody>
                    <a:bodyPr/>
                    <a:lstStyle/>
                    <a:p>
                      <a:pPr marL="127635">
                        <a:lnSpc>
                          <a:spcPts val="1265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124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1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аргументовано його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час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R="66675" algn="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769" algn="just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використовуючи при цьому нормативну,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обов’язкову та додаткову літературу.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Правильно вирішив усі розрахункові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тестові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завдання. Здатен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виділяти суттєві ознаки вивченого за допомогою операцій синтезу, аналізу, виявляти причинно-наслідкові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indent="207010" algn="just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100" b="1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040" algn="just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 відповідей,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основному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зміст теоретичних питань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 завдань, використовуючи при цьому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нормативну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обов’язкову літературу.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Але при викладанні деяких питань не вистачає достатньої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глибини 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аргументації,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допускаються при цьому окремі несуттєві неточності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незначні помилки. Правильно вирішив більшість розрахункових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здатен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допомогою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операцій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виявляти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можуть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вільно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фактами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769" indent="207010" algn="just">
                        <a:lnSpc>
                          <a:spcPct val="11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«3»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цілому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володіє навчальним матеріалом, викладає його основний зміст під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усних виступів та письмових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без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допускаючи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algn="just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зв’язків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5405" indent="207010" algn="just">
                        <a:lnSpc>
                          <a:spcPct val="1102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«2»</a:t>
                      </a:r>
                      <a:r>
                        <a:rPr sz="11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обсязі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матеріалом.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Фрагментарно,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поверхово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(без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обґрунтування) викладає його під час усних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письмових розрахунків, недостатньо розкриває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теоретичних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питань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практичних завдань, допускаючи при цьому суттєві неточності. Правильно вирішив окремі розрахункові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завдання. Безсистемно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відділяє випадкові ознаки вивченого; не вміє зробити найпростіші операції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 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синтезу;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робити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узагальнення, висновки.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235">
                <a:tc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1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1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0515" marR="302260" algn="ctr">
                        <a:lnSpc>
                          <a:spcPct val="110000"/>
                        </a:lnSpc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су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ко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го  контролю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4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90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 освітнього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компоненту.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040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(невиконання 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підставою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5866" y="334771"/>
            <a:ext cx="26625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РЕКОМЕНДОВАНА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510032"/>
            <a:ext cx="9283700" cy="5568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1200" b="1" spc="-30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7620" indent="359410" algn="just">
              <a:lnSpc>
                <a:spcPct val="95900"/>
              </a:lnSpc>
              <a:buAutoNum type="arabicPeriod"/>
              <a:tabLst>
                <a:tab pos="554355" algn="l"/>
              </a:tabLst>
            </a:pPr>
            <a:r>
              <a:rPr sz="1100" spc="-5" dirty="0">
                <a:latin typeface="Times New Roman"/>
                <a:cs typeface="Times New Roman"/>
              </a:rPr>
              <a:t>Готельно-ресторанний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бізнес: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навч.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посібник.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[Електронний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ресурс]</a:t>
            </a:r>
            <a:r>
              <a:rPr sz="1100" dirty="0">
                <a:latin typeface="Times New Roman"/>
                <a:cs typeface="Times New Roman"/>
              </a:rPr>
              <a:t> /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О.А.Ніколайчук,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Н.С.Приймак,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О.А.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Сімакова,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А.В.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Слащева,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Ю.А. 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Горяйнова,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Ю.М.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Коренець,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О.А.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Боднарук,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О.А.</a:t>
            </a:r>
            <a:r>
              <a:rPr sz="1100" spc="-5" dirty="0">
                <a:latin typeface="Times New Roman"/>
                <a:cs typeface="Times New Roman"/>
              </a:rPr>
              <a:t> Пусікова,Є.Г.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Клєвцов; </a:t>
            </a:r>
            <a:r>
              <a:rPr sz="1100" dirty="0">
                <a:latin typeface="Times New Roman"/>
                <a:cs typeface="Times New Roman"/>
              </a:rPr>
              <a:t>ред. </a:t>
            </a:r>
            <a:r>
              <a:rPr sz="1100" spc="-5" dirty="0">
                <a:latin typeface="Times New Roman"/>
                <a:cs typeface="Times New Roman"/>
              </a:rPr>
              <a:t>О.А.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Ніколайчук.</a:t>
            </a:r>
            <a:r>
              <a:rPr sz="1100" dirty="0">
                <a:latin typeface="Times New Roman"/>
                <a:cs typeface="Times New Roman"/>
              </a:rPr>
              <a:t> – </a:t>
            </a:r>
            <a:r>
              <a:rPr sz="1100" spc="-5" dirty="0">
                <a:latin typeface="Times New Roman"/>
                <a:cs typeface="Times New Roman"/>
              </a:rPr>
              <a:t>Кривий Ріг</a:t>
            </a:r>
            <a:r>
              <a:rPr sz="1100" dirty="0">
                <a:latin typeface="Times New Roman"/>
                <a:cs typeface="Times New Roman"/>
              </a:rPr>
              <a:t> : </a:t>
            </a:r>
            <a:r>
              <a:rPr sz="1100" spc="-5" dirty="0">
                <a:latin typeface="Times New Roman"/>
                <a:cs typeface="Times New Roman"/>
              </a:rPr>
              <a:t>Вид.ДонНУЕТ,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2022.</a:t>
            </a:r>
            <a:r>
              <a:rPr sz="1100" dirty="0">
                <a:latin typeface="Times New Roman"/>
                <a:cs typeface="Times New Roman"/>
              </a:rPr>
              <a:t> – </a:t>
            </a:r>
            <a:r>
              <a:rPr sz="1100" spc="-5" dirty="0">
                <a:latin typeface="Times New Roman"/>
                <a:cs typeface="Times New Roman"/>
              </a:rPr>
              <a:t>250с.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URL: 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http://elibrary.donnuet.edu.ua/2504/1/2022_NP_Nikolaichuk_Hotelno-restoranniy%20bussniss.pdf</a:t>
            </a:r>
            <a:endParaRPr sz="1100">
              <a:latin typeface="Times New Roman"/>
              <a:cs typeface="Times New Roman"/>
            </a:endParaRPr>
          </a:p>
          <a:p>
            <a:pPr marL="553720" indent="-182245" algn="just">
              <a:lnSpc>
                <a:spcPts val="1235"/>
              </a:lnSpc>
              <a:buAutoNum type="arabicPeriod"/>
              <a:tabLst>
                <a:tab pos="554355" algn="l"/>
              </a:tabLst>
            </a:pPr>
            <a:r>
              <a:rPr sz="1100" spc="-5" dirty="0">
                <a:latin typeface="Times New Roman"/>
                <a:cs typeface="Times New Roman"/>
              </a:rPr>
              <a:t>Доценко В.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Ф.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Устаткування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закладів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ресторанного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господарства</a:t>
            </a:r>
            <a:r>
              <a:rPr sz="1100" dirty="0">
                <a:latin typeface="Times New Roman"/>
                <a:cs typeface="Times New Roman"/>
              </a:rPr>
              <a:t> 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підручник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/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В. </a:t>
            </a:r>
            <a:r>
              <a:rPr sz="1100" dirty="0">
                <a:latin typeface="Times New Roman"/>
                <a:cs typeface="Times New Roman"/>
              </a:rPr>
              <a:t>Ф.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Доценко,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Губеня.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Київ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Кондор, </a:t>
            </a:r>
            <a:r>
              <a:rPr sz="1100" spc="-5" dirty="0">
                <a:latin typeface="Times New Roman"/>
                <a:cs typeface="Times New Roman"/>
              </a:rPr>
              <a:t>2016.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636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с.</a:t>
            </a:r>
            <a:endParaRPr sz="1100">
              <a:latin typeface="Times New Roman"/>
              <a:cs typeface="Times New Roman"/>
            </a:endParaRPr>
          </a:p>
          <a:p>
            <a:pPr marL="553720" indent="-182245" algn="just">
              <a:lnSpc>
                <a:spcPts val="1265"/>
              </a:lnSpc>
              <a:buAutoNum type="arabicPeriod"/>
              <a:tabLst>
                <a:tab pos="554355" algn="l"/>
              </a:tabLst>
            </a:pPr>
            <a:r>
              <a:rPr sz="1100" dirty="0">
                <a:latin typeface="Times New Roman"/>
                <a:cs typeface="Times New Roman"/>
              </a:rPr>
              <a:t>Економіка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ресторанного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господарства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навч.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посіб.</a:t>
            </a:r>
            <a:r>
              <a:rPr sz="1100" dirty="0">
                <a:latin typeface="Times New Roman"/>
                <a:cs typeface="Times New Roman"/>
              </a:rPr>
              <a:t> /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Власова,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Краснокутська,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А.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Круглова,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І.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Мілаш.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Харків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Світ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Книг,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2018.</a:t>
            </a:r>
            <a:endParaRPr sz="1100">
              <a:latin typeface="Times New Roman"/>
              <a:cs typeface="Times New Roman"/>
            </a:endParaRPr>
          </a:p>
          <a:p>
            <a:pPr marL="12700" algn="just">
              <a:lnSpc>
                <a:spcPts val="1260"/>
              </a:lnSpc>
            </a:pP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-3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389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с.</a:t>
            </a:r>
            <a:endParaRPr sz="1100">
              <a:latin typeface="Times New Roman"/>
              <a:cs typeface="Times New Roman"/>
            </a:endParaRPr>
          </a:p>
          <a:p>
            <a:pPr marL="12700" marR="9525" indent="359410">
              <a:lnSpc>
                <a:spcPts val="1380"/>
              </a:lnSpc>
              <a:spcBef>
                <a:spcPts val="65"/>
              </a:spcBef>
              <a:buAutoNum type="arabicPeriod" startAt="4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Коренець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Клєвцов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Є.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Дизайн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об'єктів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інтер'єр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приміщень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закладів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готельноресторанного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Кривий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Ріг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ДонНУЕТ,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162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3"/>
              </a:rPr>
              <a:t>http://elibrary.donnuet.edu.ua/2250/1/Tutorial%20Desi</a:t>
            </a:r>
            <a:r>
              <a:rPr sz="1200" spc="5" dirty="0">
                <a:latin typeface="Times New Roman"/>
                <a:cs typeface="Times New Roman"/>
                <a:hlinkClick r:id="rId3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gn%20of%20objects%20and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%20interior.pdf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80"/>
              </a:lnSpc>
              <a:buAutoNum type="arabicPeriod" startAt="4"/>
              <a:tabLst>
                <a:tab pos="554355" algn="l"/>
                <a:tab pos="1327150" algn="l"/>
                <a:tab pos="2049145" algn="l"/>
                <a:tab pos="2248535" algn="l"/>
                <a:tab pos="2845435" algn="l"/>
                <a:tab pos="3439160" algn="l"/>
                <a:tab pos="3804920" algn="l"/>
                <a:tab pos="4508500" algn="l"/>
                <a:tab pos="4720590" algn="l"/>
                <a:tab pos="5213985" algn="l"/>
                <a:tab pos="5878195" algn="l"/>
                <a:tab pos="6102985" algn="l"/>
                <a:tab pos="6783705" algn="l"/>
                <a:tab pos="7266940" algn="l"/>
                <a:tab pos="7559675" algn="l"/>
                <a:tab pos="8238490" algn="l"/>
                <a:tab pos="8726170" algn="l"/>
              </a:tabLst>
            </a:pPr>
            <a:r>
              <a:rPr sz="1200" dirty="0">
                <a:latin typeface="Times New Roman"/>
                <a:cs typeface="Times New Roman"/>
              </a:rPr>
              <a:t>Корот</a:t>
            </a:r>
            <a:r>
              <a:rPr sz="1200" spc="5" dirty="0">
                <a:latin typeface="Times New Roman"/>
                <a:cs typeface="Times New Roman"/>
              </a:rPr>
              <a:t>к</a:t>
            </a:r>
            <a:r>
              <a:rPr sz="1200" spc="-10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й	по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ібник	з	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ибо</a:t>
            </a:r>
            <a:r>
              <a:rPr sz="1200" spc="10" dirty="0">
                <a:latin typeface="Times New Roman"/>
                <a:cs typeface="Times New Roman"/>
              </a:rPr>
              <a:t>р</a:t>
            </a:r>
            <a:r>
              <a:rPr sz="1200" dirty="0">
                <a:latin typeface="Times New Roman"/>
                <a:cs typeface="Times New Roman"/>
              </a:rPr>
              <a:t>у	по</a:t>
            </a:r>
            <a:r>
              <a:rPr sz="1200" spc="15" dirty="0">
                <a:latin typeface="Times New Roman"/>
                <a:cs typeface="Times New Roman"/>
              </a:rPr>
              <a:t>с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20" dirty="0">
                <a:latin typeface="Times New Roman"/>
                <a:cs typeface="Times New Roman"/>
              </a:rPr>
              <a:t>д</a:t>
            </a:r>
            <a:r>
              <a:rPr sz="1200" dirty="0">
                <a:latin typeface="Times New Roman"/>
                <a:cs typeface="Times New Roman"/>
              </a:rPr>
              <a:t>у	для	нов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spc="-5" dirty="0">
                <a:latin typeface="Times New Roman"/>
                <a:cs typeface="Times New Roman"/>
              </a:rPr>
              <a:t>ч</a:t>
            </a:r>
            <a:r>
              <a:rPr sz="1200" dirty="0">
                <a:latin typeface="Times New Roman"/>
                <a:cs typeface="Times New Roman"/>
              </a:rPr>
              <a:t>ків	у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10" dirty="0">
                <a:latin typeface="Times New Roman"/>
                <a:cs typeface="Times New Roman"/>
              </a:rPr>
              <a:t>ф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рі	</a:t>
            </a:r>
            <a:r>
              <a:rPr sz="1200" spc="-5" dirty="0">
                <a:latin typeface="Times New Roman"/>
                <a:cs typeface="Times New Roman"/>
              </a:rPr>
              <a:t>HoReC</a:t>
            </a:r>
            <a:r>
              <a:rPr sz="1200" dirty="0">
                <a:latin typeface="Times New Roman"/>
                <a:cs typeface="Times New Roman"/>
              </a:rPr>
              <a:t>a	//	</a:t>
            </a:r>
            <a:r>
              <a:rPr sz="1200" spc="30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r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dirty="0">
                <a:latin typeface="Times New Roman"/>
                <a:cs typeface="Times New Roman"/>
              </a:rPr>
              <a:t>oro</a:t>
            </a:r>
            <a:r>
              <a:rPr sz="1200" spc="-10" dirty="0">
                <a:latin typeface="Times New Roman"/>
                <a:cs typeface="Times New Roman"/>
              </a:rPr>
              <a:t>c</a:t>
            </a:r>
            <a:r>
              <a:rPr sz="1200" dirty="0">
                <a:latin typeface="Times New Roman"/>
                <a:cs typeface="Times New Roman"/>
              </a:rPr>
              <a:t>.	2020.	17	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spc="-10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ес</a:t>
            </a:r>
            <a:r>
              <a:rPr sz="1200" dirty="0">
                <a:latin typeface="Times New Roman"/>
                <a:cs typeface="Times New Roman"/>
              </a:rPr>
              <a:t>ня.	</a:t>
            </a:r>
            <a:r>
              <a:rPr sz="1200" spc="-5" dirty="0">
                <a:latin typeface="Times New Roman"/>
                <a:cs typeface="Times New Roman"/>
              </a:rPr>
              <a:t>U</a:t>
            </a:r>
            <a:r>
              <a:rPr sz="1200" spc="10" dirty="0">
                <a:latin typeface="Times New Roman"/>
                <a:cs typeface="Times New Roman"/>
              </a:rPr>
              <a:t>R</a:t>
            </a:r>
            <a:r>
              <a:rPr sz="1200" spc="-25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:	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https://a- </a:t>
            </a:r>
            <a:r>
              <a:rPr sz="12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g.ua/ua/novini/korotkijposibnik-z-viboru-posudu-dlja-novachkiv-u-sferihoreca/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315"/>
              </a:lnSpc>
              <a:buAutoNum type="arabicPeriod" startAt="4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Кузьмін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 В., </a:t>
            </a:r>
            <a:r>
              <a:rPr sz="1200" dirty="0">
                <a:latin typeface="Times New Roman"/>
                <a:cs typeface="Times New Roman"/>
              </a:rPr>
              <a:t>Кійко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 Акімова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М., Бондарчук</a:t>
            </a:r>
            <a:r>
              <a:rPr sz="1200" dirty="0">
                <a:latin typeface="Times New Roman"/>
                <a:cs typeface="Times New Roman"/>
              </a:rPr>
              <a:t> С.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 Обладнання закладів ресторанного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господарства.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технічного</a:t>
            </a:r>
            <a:r>
              <a:rPr sz="1200" spc="-10" dirty="0">
                <a:latin typeface="Times New Roman"/>
                <a:cs typeface="Times New Roman"/>
              </a:rPr>
              <a:t> рівня</a:t>
            </a:r>
            <a:endParaRPr sz="1200">
              <a:latin typeface="Times New Roman"/>
              <a:cs typeface="Times New Roman"/>
            </a:endParaRPr>
          </a:p>
          <a:p>
            <a:pPr marL="12700" marR="9525">
              <a:lnSpc>
                <a:spcPts val="1380"/>
              </a:lnSpc>
              <a:spcBef>
                <a:spcPts val="65"/>
              </a:spcBef>
              <a:tabLst>
                <a:tab pos="269875" algn="l"/>
                <a:tab pos="1239520" algn="l"/>
                <a:tab pos="2073910" algn="l"/>
                <a:tab pos="2767330" algn="l"/>
                <a:tab pos="3024505" algn="l"/>
                <a:tab pos="3976370" algn="l"/>
                <a:tab pos="4533900" algn="l"/>
                <a:tab pos="4977130" algn="l"/>
                <a:tab pos="5297170" algn="l"/>
                <a:tab pos="5857875" algn="l"/>
              </a:tabLst>
            </a:pPr>
            <a:r>
              <a:rPr sz="1200" dirty="0">
                <a:latin typeface="Times New Roman"/>
                <a:cs typeface="Times New Roman"/>
              </a:rPr>
              <a:t>:	</a:t>
            </a:r>
            <a:r>
              <a:rPr sz="1200" spc="-5" dirty="0">
                <a:latin typeface="Times New Roman"/>
                <a:cs typeface="Times New Roman"/>
              </a:rPr>
              <a:t>навчальний	посібник.	Херсон	</a:t>
            </a:r>
            <a:r>
              <a:rPr sz="1200" dirty="0">
                <a:latin typeface="Times New Roman"/>
                <a:cs typeface="Times New Roman"/>
              </a:rPr>
              <a:t>:	Олді-плюс,	2018.	276	</a:t>
            </a:r>
            <a:r>
              <a:rPr sz="1200" spc="-5" dirty="0">
                <a:latin typeface="Times New Roman"/>
                <a:cs typeface="Times New Roman"/>
              </a:rPr>
              <a:t>с.	URL:	https://ep3.nuwm.edu.ua/11441/1/Акімова%20Л.М._О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бладнання%20закладів%20рестор%20господарств.%2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0%281%29.pdf</a:t>
            </a:r>
            <a:endParaRPr sz="1200">
              <a:latin typeface="Times New Roman"/>
              <a:cs typeface="Times New Roman"/>
            </a:endParaRPr>
          </a:p>
          <a:p>
            <a:pPr marL="553720" indent="-182245">
              <a:lnSpc>
                <a:spcPts val="1210"/>
              </a:lnSpc>
              <a:buAutoNum type="arabicPeriod" startAt="7"/>
              <a:tabLst>
                <a:tab pos="554355" algn="l"/>
              </a:tabLst>
            </a:pPr>
            <a:r>
              <a:rPr sz="1100" spc="-5" dirty="0">
                <a:latin typeface="Times New Roman"/>
                <a:cs typeface="Times New Roman"/>
              </a:rPr>
              <a:t>Менеджмент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ресторанного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господарства</a:t>
            </a:r>
            <a:r>
              <a:rPr sz="1100" dirty="0">
                <a:latin typeface="Times New Roman"/>
                <a:cs typeface="Times New Roman"/>
              </a:rPr>
              <a:t> 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навч.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посіб. </a:t>
            </a:r>
            <a:r>
              <a:rPr sz="1100" dirty="0">
                <a:latin typeface="Times New Roman"/>
                <a:cs typeface="Times New Roman"/>
              </a:rPr>
              <a:t>/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Яцун,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Новікова,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Л. Д.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Льовшина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та</a:t>
            </a:r>
            <a:r>
              <a:rPr sz="1100" spc="-5" dirty="0">
                <a:latin typeface="Times New Roman"/>
                <a:cs typeface="Times New Roman"/>
              </a:rPr>
              <a:t> ін.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Харків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Світ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Книг, </a:t>
            </a:r>
            <a:r>
              <a:rPr sz="1100" dirty="0">
                <a:latin typeface="Times New Roman"/>
                <a:cs typeface="Times New Roman"/>
              </a:rPr>
              <a:t>2019.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486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с.</a:t>
            </a:r>
            <a:endParaRPr sz="1100">
              <a:latin typeface="Times New Roman"/>
              <a:cs typeface="Times New Roman"/>
            </a:endParaRPr>
          </a:p>
          <a:p>
            <a:pPr marL="12700" marR="8255" indent="359410">
              <a:lnSpc>
                <a:spcPts val="1260"/>
              </a:lnSpc>
              <a:spcBef>
                <a:spcPts val="60"/>
              </a:spcBef>
              <a:buAutoNum type="arabicPeriod" startAt="7"/>
              <a:tabLst>
                <a:tab pos="554355" algn="l"/>
              </a:tabLst>
            </a:pPr>
            <a:r>
              <a:rPr sz="1100" spc="-5" dirty="0">
                <a:latin typeface="Times New Roman"/>
                <a:cs typeface="Times New Roman"/>
              </a:rPr>
              <a:t>Організація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харчування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та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обслуговування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туристів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підприємствах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ресторанного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господарства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навч.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посіб.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/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В.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Новікова,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Л.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Радченко, 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Вініченко</a:t>
            </a:r>
            <a:r>
              <a:rPr sz="1100" dirty="0">
                <a:latin typeface="Times New Roman"/>
                <a:cs typeface="Times New Roman"/>
              </a:rPr>
              <a:t> та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ін.</a:t>
            </a:r>
            <a:r>
              <a:rPr sz="1100" dirty="0">
                <a:latin typeface="Times New Roman"/>
                <a:cs typeface="Times New Roman"/>
              </a:rPr>
              <a:t> –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Харків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Світ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Книг,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2019.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411 с.</a:t>
            </a:r>
            <a:endParaRPr sz="1100">
              <a:latin typeface="Times New Roman"/>
              <a:cs typeface="Times New Roman"/>
            </a:endParaRPr>
          </a:p>
          <a:p>
            <a:pPr marL="12700" marR="9525" indent="359410">
              <a:lnSpc>
                <a:spcPts val="1380"/>
              </a:lnSpc>
              <a:buAutoNum type="arabicPeriod" startAt="7"/>
              <a:tabLst>
                <a:tab pos="554355" algn="l"/>
              </a:tabLst>
            </a:pPr>
            <a:r>
              <a:rPr sz="1200" spc="-5" dirty="0">
                <a:latin typeface="Times New Roman"/>
                <a:cs typeface="Times New Roman"/>
              </a:rPr>
              <a:t>Проектування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готелів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ресторанів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конспект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лекцій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уклад.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Самойчук,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Олексієнко,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Пупинін,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Ковальов.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Мелітополь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ТДАТУ,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2021.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99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</a:t>
            </a:r>
            <a:r>
              <a:rPr sz="1200" spc="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http://www.tsatu.edu.ua/ophv/wpcontent/uploads/sites/13/podp-konspekt-lekcij-hrs.pdf</a:t>
            </a:r>
            <a:endParaRPr sz="1200">
              <a:latin typeface="Times New Roman"/>
              <a:cs typeface="Times New Roman"/>
            </a:endParaRPr>
          </a:p>
          <a:p>
            <a:pPr marL="12700" marR="10795" indent="359410">
              <a:lnSpc>
                <a:spcPts val="1380"/>
              </a:lnSpc>
              <a:spcBef>
                <a:spcPts val="5"/>
              </a:spcBef>
              <a:buSzPct val="91666"/>
              <a:buAutoNum type="arabicPeriod" startAt="7"/>
              <a:tabLst>
                <a:tab pos="556260" algn="l"/>
                <a:tab pos="1419860" algn="l"/>
                <a:tab pos="1691005" algn="l"/>
                <a:tab pos="2065655" algn="l"/>
                <a:tab pos="2955290" algn="l"/>
                <a:tab pos="3735070" algn="l"/>
                <a:tab pos="4091304" algn="l"/>
                <a:tab pos="4531360" algn="l"/>
                <a:tab pos="4798060" algn="l"/>
                <a:tab pos="5668645" algn="l"/>
                <a:tab pos="6274435" algn="l"/>
                <a:tab pos="6854825" algn="l"/>
                <a:tab pos="7070725" algn="l"/>
                <a:tab pos="7621905" algn="l"/>
                <a:tab pos="8097520" algn="l"/>
                <a:tab pos="8304530" algn="l"/>
                <a:tab pos="8918575" algn="l"/>
              </a:tabLst>
            </a:pPr>
            <a:r>
              <a:rPr sz="1200" dirty="0">
                <a:latin typeface="Times New Roman"/>
                <a:cs typeface="Times New Roman"/>
              </a:rPr>
              <a:t>Силів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й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тр	</a:t>
            </a:r>
            <a:r>
              <a:rPr sz="1200" spc="-10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.	</a:t>
            </a:r>
            <a:r>
              <a:rPr sz="1200" spc="-10" dirty="0">
                <a:latin typeface="Times New Roman"/>
                <a:cs typeface="Times New Roman"/>
              </a:rPr>
              <a:t>Я</a:t>
            </a:r>
            <a:r>
              <a:rPr sz="1200" dirty="0">
                <a:latin typeface="Times New Roman"/>
                <a:cs typeface="Times New Roman"/>
              </a:rPr>
              <a:t>ке	обладн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ння	н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о</a:t>
            </a:r>
            <a:r>
              <a:rPr sz="1200" spc="-15" dirty="0">
                <a:latin typeface="Times New Roman"/>
                <a:cs typeface="Times New Roman"/>
              </a:rPr>
              <a:t>б</a:t>
            </a:r>
            <a:r>
              <a:rPr sz="1200" spc="10" dirty="0">
                <a:latin typeface="Times New Roman"/>
                <a:cs typeface="Times New Roman"/>
              </a:rPr>
              <a:t>х</a:t>
            </a:r>
            <a:r>
              <a:rPr sz="1200" dirty="0">
                <a:latin typeface="Times New Roman"/>
                <a:cs typeface="Times New Roman"/>
              </a:rPr>
              <a:t>ід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е	для	к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фе	та	р</a:t>
            </a:r>
            <a:r>
              <a:rPr sz="1200" spc="-5" dirty="0">
                <a:latin typeface="Times New Roman"/>
                <a:cs typeface="Times New Roman"/>
              </a:rPr>
              <a:t>ес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-10" dirty="0">
                <a:latin typeface="Times New Roman"/>
                <a:cs typeface="Times New Roman"/>
              </a:rPr>
              <a:t>о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3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:	пов</a:t>
            </a:r>
            <a:r>
              <a:rPr sz="1200" spc="-10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ий	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пи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spc="-15" dirty="0">
                <a:latin typeface="Times New Roman"/>
                <a:cs typeface="Times New Roman"/>
              </a:rPr>
              <a:t>о</a:t>
            </a:r>
            <a:r>
              <a:rPr sz="1200" dirty="0">
                <a:latin typeface="Times New Roman"/>
                <a:cs typeface="Times New Roman"/>
              </a:rPr>
              <a:t>к	//	Poste</a:t>
            </a:r>
            <a:r>
              <a:rPr sz="1200" spc="-5" dirty="0">
                <a:latin typeface="Times New Roman"/>
                <a:cs typeface="Times New Roman"/>
              </a:rPr>
              <a:t>r</a:t>
            </a:r>
            <a:r>
              <a:rPr sz="1200" dirty="0">
                <a:latin typeface="Times New Roman"/>
                <a:cs typeface="Times New Roman"/>
              </a:rPr>
              <a:t>.	2021.	3	</a:t>
            </a:r>
            <a:r>
              <a:rPr sz="1200" spc="-5" dirty="0">
                <a:latin typeface="Times New Roman"/>
                <a:cs typeface="Times New Roman"/>
              </a:rPr>
              <a:t>че</a:t>
            </a:r>
            <a:r>
              <a:rPr sz="1200" dirty="0">
                <a:latin typeface="Times New Roman"/>
                <a:cs typeface="Times New Roman"/>
              </a:rPr>
              <a:t>рвня.	</a:t>
            </a:r>
            <a:r>
              <a:rPr sz="1200" spc="-5" dirty="0">
                <a:latin typeface="Times New Roman"/>
                <a:cs typeface="Times New Roman"/>
              </a:rPr>
              <a:t>U</a:t>
            </a:r>
            <a:r>
              <a:rPr sz="1200" spc="10" dirty="0">
                <a:latin typeface="Times New Roman"/>
                <a:cs typeface="Times New Roman"/>
              </a:rPr>
              <a:t>R</a:t>
            </a:r>
            <a:r>
              <a:rPr sz="1200" spc="-25" dirty="0">
                <a:latin typeface="Times New Roman"/>
                <a:cs typeface="Times New Roman"/>
              </a:rPr>
              <a:t>L</a:t>
            </a:r>
            <a:r>
              <a:rPr sz="1200" dirty="0">
                <a:latin typeface="Times New Roman"/>
                <a:cs typeface="Times New Roman"/>
              </a:rPr>
              <a:t>: 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https://joinposter.com/ua/post/spysokobladnannya-dlya-kafe-ta-restoraniv</a:t>
            </a:r>
            <a:endParaRPr sz="1200">
              <a:latin typeface="Times New Roman"/>
              <a:cs typeface="Times New Roman"/>
            </a:endParaRPr>
          </a:p>
          <a:p>
            <a:pPr marL="12700" marR="9525" indent="359410">
              <a:lnSpc>
                <a:spcPts val="1380"/>
              </a:lnSpc>
              <a:buSzPct val="91666"/>
              <a:buAutoNum type="arabicPeriod" startAt="7"/>
              <a:tabLst>
                <a:tab pos="556260" algn="l"/>
              </a:tabLst>
            </a:pPr>
            <a:r>
              <a:rPr sz="1200" spc="-5" dirty="0">
                <a:latin typeface="Times New Roman"/>
                <a:cs typeface="Times New Roman"/>
              </a:rPr>
              <a:t>Устаткування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готельноресторанного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конспект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лекцій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уклад.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Іжевська.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Львів,</a:t>
            </a:r>
            <a:r>
              <a:rPr sz="1200" dirty="0">
                <a:latin typeface="Times New Roman"/>
                <a:cs typeface="Times New Roman"/>
              </a:rPr>
              <a:t> 2019.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60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https://repository.ldufk.edu.ua/bitstream/34606048/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22259/1/конспект%20лекцій%20Устаткування%20за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кладів%20ГРГ.pdf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260"/>
              </a:lnSpc>
              <a:spcBef>
                <a:spcPts val="10"/>
              </a:spcBef>
              <a:buAutoNum type="arabicPeriod" startAt="7"/>
              <a:tabLst>
                <a:tab pos="554355" algn="l"/>
              </a:tabLst>
            </a:pPr>
            <a:r>
              <a:rPr sz="1100" spc="-5" dirty="0">
                <a:latin typeface="Times New Roman"/>
                <a:cs typeface="Times New Roman"/>
              </a:rPr>
              <a:t>Устаткування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закладів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ресторанного</a:t>
            </a:r>
            <a:r>
              <a:rPr sz="1100" spc="-6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господарства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-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методичні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вказівки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до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виконання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практичних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робіт</a:t>
            </a:r>
            <a:r>
              <a:rPr sz="1100" spc="-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для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студентів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спеціальності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241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«Готельно-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ресторанна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справа»</a:t>
            </a:r>
            <a:r>
              <a:rPr sz="1100" spc="1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денної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та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заочної</a:t>
            </a:r>
            <a:r>
              <a:rPr sz="1100" spc="1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форми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навчання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/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укл.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Іжевська</a:t>
            </a:r>
            <a:r>
              <a:rPr sz="1100" spc="1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Львів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14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ЛДУФК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ім.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Івана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Боберського,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2020.</a:t>
            </a:r>
            <a:r>
              <a:rPr sz="1100" spc="1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64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с.</a:t>
            </a:r>
            <a:endParaRPr sz="1100">
              <a:latin typeface="Times New Roman"/>
              <a:cs typeface="Times New Roman"/>
            </a:endParaRPr>
          </a:p>
          <a:p>
            <a:pPr marL="12700" marR="18415" algn="just">
              <a:lnSpc>
                <a:spcPts val="1260"/>
              </a:lnSpc>
              <a:spcBef>
                <a:spcPts val="10"/>
              </a:spcBef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URL:https://repository.ldufk.edu.ua/bitstream/34606048/26143/1/%D0%A3%D1%81%D1%82%D0%B0%D1%82%D0%BA%D1%83%D0%B2%D0%B0%D0%B 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D%D0%BD%D1%8F%20%D0%B7%D0%B0%D0%BA%D0%BB%D0%B0%D0%B4%D1%96%D0%B2%20%D1%80%D0%B5%D1%81%D1%82%D0%BE% </a:t>
            </a:r>
            <a:r>
              <a:rPr sz="11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D1%80%D0%B0%D0%BD%D0%BD%D0%BE%D0%B3%D0%BE%20%D0%B3%D0%BE%D1%81%D0%BF%D0%BE%D0%B4%D0%B0%D1%80%D1%81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15"/>
              </a:lnSpc>
            </a:pP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%D1%82%D0%B2%D0%B0.pdf</a:t>
            </a:r>
            <a:endParaRPr sz="1100">
              <a:latin typeface="Times New Roman"/>
              <a:cs typeface="Times New Roman"/>
            </a:endParaRPr>
          </a:p>
          <a:p>
            <a:pPr marL="469900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12700" marR="8255" indent="359410">
              <a:lnSpc>
                <a:spcPts val="1270"/>
              </a:lnSpc>
              <a:spcBef>
                <a:spcPts val="50"/>
              </a:spcBef>
              <a:buAutoNum type="arabicPeriod" startAt="13"/>
              <a:tabLst>
                <a:tab pos="911860" algn="l"/>
                <a:tab pos="912494" algn="l"/>
              </a:tabLst>
            </a:pPr>
            <a:r>
              <a:rPr sz="1100" dirty="0">
                <a:latin typeface="Times New Roman"/>
                <a:cs typeface="Times New Roman"/>
              </a:rPr>
              <a:t>.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Дейниченко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Г.В.,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Афукова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Н.О.,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Постнов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Г.М.,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Дмитревський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Д.В.,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Червоний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В.М.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Устаткування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підприємств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харчування.</a:t>
            </a:r>
            <a:r>
              <a:rPr sz="1100" spc="10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Практикум.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Частина 2.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Теплове </a:t>
            </a:r>
            <a:r>
              <a:rPr sz="1100" spc="-5" dirty="0">
                <a:latin typeface="Times New Roman"/>
                <a:cs typeface="Times New Roman"/>
              </a:rPr>
              <a:t>устаткування.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Харків: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ІНКОС,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2016. 384с.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6047994"/>
            <a:ext cx="2006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imes New Roman"/>
                <a:cs typeface="Times New Roman"/>
              </a:rPr>
              <a:t>14.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6041" y="6061710"/>
            <a:ext cx="83775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Calibri"/>
                <a:cs typeface="Calibri"/>
              </a:rPr>
              <a:t>Іжевська</a:t>
            </a:r>
            <a:r>
              <a:rPr sz="1000" spc="1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О.,</a:t>
            </a:r>
            <a:r>
              <a:rPr sz="1000" spc="1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Білодід</a:t>
            </a:r>
            <a:r>
              <a:rPr sz="1000" spc="1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А.,</a:t>
            </a:r>
            <a:r>
              <a:rPr sz="1000" spc="1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Сабат</a:t>
            </a:r>
            <a:r>
              <a:rPr sz="1000" spc="1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С.</a:t>
            </a:r>
            <a:r>
              <a:rPr sz="1000" spc="1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Сучасне</a:t>
            </a:r>
            <a:r>
              <a:rPr sz="1000" spc="1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теплове</a:t>
            </a:r>
            <a:r>
              <a:rPr sz="1000" spc="1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устаткування</a:t>
            </a:r>
            <a:r>
              <a:rPr sz="1000" spc="1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як</a:t>
            </a:r>
            <a:r>
              <a:rPr sz="1000" spc="15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рушій</a:t>
            </a:r>
            <a:r>
              <a:rPr sz="1000" spc="14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розвитку</a:t>
            </a:r>
            <a:r>
              <a:rPr sz="1000" spc="13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закладів</a:t>
            </a:r>
            <a:r>
              <a:rPr sz="1000" spc="14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готельно-ресторанного</a:t>
            </a:r>
            <a:r>
              <a:rPr sz="1000" spc="1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бізнесу.</a:t>
            </a:r>
            <a:r>
              <a:rPr sz="1000" spc="14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Сучасні</a:t>
            </a:r>
            <a:r>
              <a:rPr sz="1000" spc="1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тенденції</a:t>
            </a:r>
            <a:r>
              <a:rPr sz="1000" spc="14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розвитку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627" y="6217107"/>
            <a:ext cx="9280525" cy="495934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70"/>
              </a:spcBef>
            </a:pPr>
            <a:r>
              <a:rPr sz="1000" spc="-5" dirty="0">
                <a:latin typeface="Calibri"/>
                <a:cs typeface="Calibri"/>
              </a:rPr>
              <a:t>індустрії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гостинності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: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зб.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тез.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доп.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Міжнар.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наук.-практ.</a:t>
            </a:r>
            <a:r>
              <a:rPr sz="1000" spc="2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конф.,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26-27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листопада</a:t>
            </a:r>
            <a:r>
              <a:rPr sz="1000" spc="2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2020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року,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м.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Львів.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Львів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: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ЛДУФК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імені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Івана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Боберського,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2020.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С.</a:t>
            </a:r>
            <a:r>
              <a:rPr sz="1000" spc="5" dirty="0">
                <a:latin typeface="Calibri"/>
                <a:cs typeface="Calibri"/>
              </a:rPr>
              <a:t> 51-54.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URL: 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  <a:hlinkClick r:id="rId8"/>
              </a:rPr>
              <a:t>http://repository.ldufk.edu.ua/handle/34606048/28 </a:t>
            </a:r>
            <a:r>
              <a:rPr sz="1000" spc="-5" dirty="0">
                <a:latin typeface="Calibri"/>
                <a:cs typeface="Calibri"/>
              </a:rPr>
              <a:t>634</a:t>
            </a:r>
            <a:endParaRPr sz="1000">
              <a:latin typeface="Calibri"/>
              <a:cs typeface="Calibri"/>
            </a:endParaRPr>
          </a:p>
          <a:p>
            <a:pPr marL="372110">
              <a:lnSpc>
                <a:spcPts val="1280"/>
              </a:lnSpc>
              <a:tabLst>
                <a:tab pos="911860" algn="l"/>
              </a:tabLst>
            </a:pPr>
            <a:r>
              <a:rPr sz="1100" dirty="0">
                <a:latin typeface="Times New Roman"/>
                <a:cs typeface="Times New Roman"/>
              </a:rPr>
              <a:t>15.	</a:t>
            </a:r>
            <a:r>
              <a:rPr sz="1100" spc="-5" dirty="0">
                <a:latin typeface="Times New Roman"/>
                <a:cs typeface="Times New Roman"/>
              </a:rPr>
              <a:t>Круль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Я.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Основи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готельної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справи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навч.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посібник.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К.: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Центр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учбової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літератури,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2011.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368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3248"/>
            <a:ext cx="9282430" cy="3262629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6985" indent="359410">
              <a:lnSpc>
                <a:spcPts val="1270"/>
              </a:lnSpc>
              <a:spcBef>
                <a:spcPts val="185"/>
              </a:spcBef>
              <a:buAutoNum type="arabicPeriod" startAt="16"/>
              <a:tabLst>
                <a:tab pos="911860" algn="l"/>
                <a:tab pos="912494" algn="l"/>
              </a:tabLst>
            </a:pPr>
            <a:r>
              <a:rPr sz="1100" dirty="0">
                <a:latin typeface="Times New Roman"/>
                <a:cs typeface="Times New Roman"/>
              </a:rPr>
              <a:t>Організація готельного господарства: </a:t>
            </a:r>
            <a:r>
              <a:rPr sz="1100" spc="-5" dirty="0">
                <a:latin typeface="Times New Roman"/>
                <a:cs typeface="Times New Roman"/>
              </a:rPr>
              <a:t>навч. </a:t>
            </a:r>
            <a:r>
              <a:rPr sz="1100" dirty="0">
                <a:latin typeface="Times New Roman"/>
                <a:cs typeface="Times New Roman"/>
              </a:rPr>
              <a:t>посібник.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 М. Головко, Н. С. Кампов, С. С. </a:t>
            </a:r>
            <a:r>
              <a:rPr sz="1100" dirty="0">
                <a:latin typeface="Times New Roman"/>
                <a:cs typeface="Times New Roman"/>
              </a:rPr>
              <a:t>Махлинець, </a:t>
            </a:r>
            <a:r>
              <a:rPr sz="1100" spc="-5" dirty="0">
                <a:latin typeface="Times New Roman"/>
                <a:cs typeface="Times New Roman"/>
              </a:rPr>
              <a:t>Г. В. Симочко; за </a:t>
            </a:r>
            <a:r>
              <a:rPr sz="1100" dirty="0">
                <a:latin typeface="Times New Roman"/>
                <a:cs typeface="Times New Roman"/>
              </a:rPr>
              <a:t>ред. </a:t>
            </a:r>
            <a:r>
              <a:rPr sz="1100" spc="-5" dirty="0">
                <a:latin typeface="Times New Roman"/>
                <a:cs typeface="Times New Roman"/>
              </a:rPr>
              <a:t>О. М. Головко.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К.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Кондор,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2011. </a:t>
            </a:r>
            <a:r>
              <a:rPr sz="1100" spc="-5" dirty="0">
                <a:latin typeface="Times New Roman"/>
                <a:cs typeface="Times New Roman"/>
              </a:rPr>
              <a:t>410</a:t>
            </a:r>
            <a:r>
              <a:rPr sz="1100" dirty="0">
                <a:latin typeface="Times New Roman"/>
                <a:cs typeface="Times New Roman"/>
              </a:rPr>
              <a:t> с.</a:t>
            </a:r>
            <a:endParaRPr sz="11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260"/>
              </a:lnSpc>
              <a:spcBef>
                <a:spcPts val="5"/>
              </a:spcBef>
              <a:buAutoNum type="arabicPeriod" startAt="16"/>
              <a:tabLst>
                <a:tab pos="911860" algn="l"/>
                <a:tab pos="912494" algn="l"/>
              </a:tabLst>
            </a:pPr>
            <a:r>
              <a:rPr sz="1100" spc="-5" dirty="0">
                <a:latin typeface="Times New Roman"/>
                <a:cs typeface="Times New Roman"/>
              </a:rPr>
              <a:t>Устаткування підприємств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харчування </a:t>
            </a:r>
            <a:r>
              <a:rPr sz="1100" dirty="0">
                <a:latin typeface="Times New Roman"/>
                <a:cs typeface="Times New Roman"/>
              </a:rPr>
              <a:t>: </a:t>
            </a:r>
            <a:r>
              <a:rPr sz="1100" spc="-5" dirty="0">
                <a:latin typeface="Times New Roman"/>
                <a:cs typeface="Times New Roman"/>
              </a:rPr>
              <a:t>практикум. </a:t>
            </a:r>
            <a:r>
              <a:rPr sz="1100" dirty="0">
                <a:latin typeface="Times New Roman"/>
                <a:cs typeface="Times New Roman"/>
              </a:rPr>
              <a:t>Ч.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1.</a:t>
            </a:r>
            <a:r>
              <a:rPr sz="1100" spc="-5" dirty="0">
                <a:latin typeface="Times New Roman"/>
                <a:cs typeface="Times New Roman"/>
              </a:rPr>
              <a:t> Механічне устаткування </a:t>
            </a:r>
            <a:r>
              <a:rPr sz="1100" dirty="0">
                <a:latin typeface="Times New Roman"/>
                <a:cs typeface="Times New Roman"/>
              </a:rPr>
              <a:t>/ </a:t>
            </a:r>
            <a:r>
              <a:rPr sz="1100" spc="-5" dirty="0">
                <a:latin typeface="Times New Roman"/>
                <a:cs typeface="Times New Roman"/>
              </a:rPr>
              <a:t>Г.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В. Дейниченко, Н. О. Афукова,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Г. М.</a:t>
            </a:r>
            <a:r>
              <a:rPr sz="1100" dirty="0">
                <a:latin typeface="Times New Roman"/>
                <a:cs typeface="Times New Roman"/>
              </a:rPr>
              <a:t> Постнов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[та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ін.]. 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К.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ІНКОС,</a:t>
            </a:r>
            <a:r>
              <a:rPr sz="1100" dirty="0">
                <a:latin typeface="Times New Roman"/>
                <a:cs typeface="Times New Roman"/>
              </a:rPr>
              <a:t> 2016.  308 с.</a:t>
            </a:r>
            <a:endParaRPr sz="1100">
              <a:latin typeface="Times New Roman"/>
              <a:cs typeface="Times New Roman"/>
            </a:endParaRPr>
          </a:p>
          <a:p>
            <a:pPr marL="911860" indent="-540385">
              <a:lnSpc>
                <a:spcPts val="1210"/>
              </a:lnSpc>
              <a:buAutoNum type="arabicPeriod" startAt="16"/>
              <a:tabLst>
                <a:tab pos="911860" algn="l"/>
                <a:tab pos="912494" algn="l"/>
              </a:tabLst>
            </a:pPr>
            <a:r>
              <a:rPr sz="1100" spc="-5" dirty="0">
                <a:latin typeface="Times New Roman"/>
                <a:cs typeface="Times New Roman"/>
              </a:rPr>
              <a:t>Устаткування підприємств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харчування </a:t>
            </a:r>
            <a:r>
              <a:rPr sz="1100" dirty="0">
                <a:latin typeface="Times New Roman"/>
                <a:cs typeface="Times New Roman"/>
              </a:rPr>
              <a:t>: </a:t>
            </a:r>
            <a:r>
              <a:rPr sz="1100" spc="-5" dirty="0">
                <a:latin typeface="Times New Roman"/>
                <a:cs typeface="Times New Roman"/>
              </a:rPr>
              <a:t>практикум. </a:t>
            </a:r>
            <a:r>
              <a:rPr sz="1100" dirty="0">
                <a:latin typeface="Times New Roman"/>
                <a:cs typeface="Times New Roman"/>
              </a:rPr>
              <a:t>Ч. 2.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Теплове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устаткування </a:t>
            </a:r>
            <a:r>
              <a:rPr sz="1100" dirty="0">
                <a:latin typeface="Times New Roman"/>
                <a:cs typeface="Times New Roman"/>
              </a:rPr>
              <a:t>/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Г. В.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Дейниченко, Н.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 Афукова,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Г.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Постнов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[та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ін.].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К.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5"/>
              </a:lnSpc>
            </a:pP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ІНКОС,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2016.</a:t>
            </a:r>
            <a:r>
              <a:rPr sz="1100" spc="2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384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с.</a:t>
            </a:r>
            <a:endParaRPr sz="1100">
              <a:latin typeface="Times New Roman"/>
              <a:cs typeface="Times New Roman"/>
            </a:endParaRPr>
          </a:p>
          <a:p>
            <a:pPr marL="12700" marR="5715" indent="359410">
              <a:lnSpc>
                <a:spcPts val="1260"/>
              </a:lnSpc>
              <a:spcBef>
                <a:spcPts val="65"/>
              </a:spcBef>
              <a:buAutoNum type="arabicPeriod" startAt="19"/>
              <a:tabLst>
                <a:tab pos="946785" algn="l"/>
                <a:tab pos="947419" algn="l"/>
              </a:tabLst>
            </a:pPr>
            <a:r>
              <a:rPr sz="1100" spc="-5" dirty="0">
                <a:latin typeface="Times New Roman"/>
                <a:cs typeface="Times New Roman"/>
              </a:rPr>
              <a:t>Устаткування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підприємств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харчування.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Курсове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проектування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навч.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посібник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/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І.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Черевко,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Дейниченко,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Н.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Афукова</a:t>
            </a:r>
            <a:r>
              <a:rPr sz="1100" spc="10" dirty="0">
                <a:latin typeface="Times New Roman"/>
                <a:cs typeface="Times New Roman"/>
              </a:rPr>
              <a:t> [та </a:t>
            </a:r>
            <a:r>
              <a:rPr sz="1100" spc="-5" dirty="0">
                <a:latin typeface="Times New Roman"/>
                <a:cs typeface="Times New Roman"/>
              </a:rPr>
              <a:t>ін.]</a:t>
            </a:r>
            <a:r>
              <a:rPr sz="1100" dirty="0">
                <a:latin typeface="Times New Roman"/>
                <a:cs typeface="Times New Roman"/>
              </a:rPr>
              <a:t> ;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за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ред. </a:t>
            </a:r>
            <a:r>
              <a:rPr sz="1100" spc="-5" dirty="0">
                <a:latin typeface="Times New Roman"/>
                <a:cs typeface="Times New Roman"/>
              </a:rPr>
              <a:t>О.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І.</a:t>
            </a:r>
            <a:r>
              <a:rPr sz="1100" dirty="0">
                <a:latin typeface="Times New Roman"/>
                <a:cs typeface="Times New Roman"/>
              </a:rPr>
              <a:t> 20 Черевка, </a:t>
            </a:r>
            <a:r>
              <a:rPr sz="1100" spc="-5" dirty="0">
                <a:latin typeface="Times New Roman"/>
                <a:cs typeface="Times New Roman"/>
              </a:rPr>
              <a:t>Г.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В.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Дейниченка.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2-ге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вид.,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перероб.</a:t>
            </a:r>
            <a:r>
              <a:rPr sz="1100" dirty="0">
                <a:latin typeface="Times New Roman"/>
                <a:cs typeface="Times New Roman"/>
              </a:rPr>
              <a:t> і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доп. -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Харків</a:t>
            </a:r>
            <a:r>
              <a:rPr sz="1100" spc="-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: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Факт,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2011.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-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256 с.</a:t>
            </a:r>
            <a:endParaRPr sz="1100">
              <a:latin typeface="Times New Roman"/>
              <a:cs typeface="Times New Roman"/>
            </a:endParaRPr>
          </a:p>
          <a:p>
            <a:pPr marL="12700" marR="7620" indent="359410">
              <a:lnSpc>
                <a:spcPts val="1260"/>
              </a:lnSpc>
              <a:spcBef>
                <a:spcPts val="15"/>
              </a:spcBef>
              <a:buAutoNum type="arabicPeriod" startAt="19"/>
              <a:tabLst>
                <a:tab pos="911860" algn="l"/>
                <a:tab pos="912494" algn="l"/>
              </a:tabLst>
            </a:pPr>
            <a:r>
              <a:rPr sz="1100" dirty="0">
                <a:latin typeface="Times New Roman"/>
                <a:cs typeface="Times New Roman"/>
              </a:rPr>
              <a:t>Шинкаренко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О.П.,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Сидорчук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Т.П.,</a:t>
            </a:r>
            <a:r>
              <a:rPr sz="1100" spc="18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Дідик</a:t>
            </a:r>
            <a:r>
              <a:rPr sz="1100" spc="2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Л.М.</a:t>
            </a:r>
            <a:r>
              <a:rPr sz="1100" spc="1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Технічне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оснащення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підприємств</a:t>
            </a:r>
            <a:r>
              <a:rPr sz="1100" spc="19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громадського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харчування.</a:t>
            </a:r>
            <a:r>
              <a:rPr sz="1100" spc="20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Частина1</a:t>
            </a:r>
            <a:r>
              <a:rPr sz="1100" spc="18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Механічне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устаткування: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Оріяна-Нова.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Львів </a:t>
            </a:r>
            <a:r>
              <a:rPr sz="1100" dirty="0">
                <a:latin typeface="Times New Roman"/>
                <a:cs typeface="Times New Roman"/>
              </a:rPr>
              <a:t>2015. </a:t>
            </a:r>
            <a:r>
              <a:rPr sz="1100" spc="-5" dirty="0">
                <a:latin typeface="Times New Roman"/>
                <a:cs typeface="Times New Roman"/>
              </a:rPr>
              <a:t>336с.</a:t>
            </a:r>
            <a:endParaRPr sz="1100">
              <a:latin typeface="Times New Roman"/>
              <a:cs typeface="Times New Roman"/>
            </a:endParaRPr>
          </a:p>
          <a:p>
            <a:pPr marL="3405504">
              <a:lnSpc>
                <a:spcPts val="1320"/>
              </a:lnSpc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ІНФОРМАЦІЙНІ РЕСУРСИ</a:t>
            </a:r>
            <a:r>
              <a:rPr sz="1200" b="1" dirty="0">
                <a:latin typeface="Times New Roman"/>
                <a:cs typeface="Times New Roman"/>
              </a:rPr>
              <a:t> В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ІНТЕРНЕТІ</a:t>
            </a:r>
            <a:endParaRPr sz="1200">
              <a:latin typeface="Times New Roman"/>
              <a:cs typeface="Times New Roman"/>
            </a:endParaRPr>
          </a:p>
          <a:p>
            <a:pPr marL="610235" lvl="1" indent="-140970">
              <a:lnSpc>
                <a:spcPts val="1265"/>
              </a:lnSpc>
              <a:buAutoNum type="arabicPeriod"/>
              <a:tabLst>
                <a:tab pos="610870" algn="l"/>
              </a:tabLst>
            </a:pPr>
            <a:r>
              <a:rPr sz="1100" spc="-5" dirty="0">
                <a:latin typeface="Times New Roman"/>
                <a:cs typeface="Times New Roman"/>
              </a:rPr>
              <a:t>HoReCa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сервіс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Львів [Електронний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ресурс].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URL: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  <a:hlinkClick r:id="rId2"/>
              </a:rPr>
              <a:t>http://tehnika-ua.com.</a:t>
            </a:r>
            <a:endParaRPr sz="1100">
              <a:latin typeface="Times New Roman"/>
              <a:cs typeface="Times New Roman"/>
            </a:endParaRPr>
          </a:p>
          <a:p>
            <a:pPr marL="610235" lvl="1" indent="-140970">
              <a:lnSpc>
                <a:spcPts val="1265"/>
              </a:lnSpc>
              <a:buAutoNum type="arabicPeriod"/>
              <a:tabLst>
                <a:tab pos="610870" algn="l"/>
              </a:tabLst>
            </a:pPr>
            <a:r>
              <a:rPr sz="1100" spc="-5" dirty="0">
                <a:latin typeface="Times New Roman"/>
                <a:cs typeface="Times New Roman"/>
              </a:rPr>
              <a:t>Професійне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обладнання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для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ресторанів,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кафе,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барів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–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InoxTrade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[Електронний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ресурс].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URL.https://inox-trade.com.ua.</a:t>
            </a:r>
            <a:endParaRPr sz="1100">
              <a:latin typeface="Times New Roman"/>
              <a:cs typeface="Times New Roman"/>
            </a:endParaRPr>
          </a:p>
          <a:p>
            <a:pPr marL="610235" lvl="1" indent="-140970">
              <a:lnSpc>
                <a:spcPts val="1265"/>
              </a:lnSpc>
              <a:buAutoNum type="arabicPeriod"/>
              <a:tabLst>
                <a:tab pos="610870" algn="l"/>
              </a:tabLst>
            </a:pPr>
            <a:r>
              <a:rPr sz="1100" spc="-5" dirty="0">
                <a:latin typeface="Times New Roman"/>
                <a:cs typeface="Times New Roman"/>
              </a:rPr>
              <a:t>Торгове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холодильне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та </a:t>
            </a:r>
            <a:r>
              <a:rPr sz="1100" spc="-5" dirty="0">
                <a:latin typeface="Times New Roman"/>
                <a:cs typeface="Times New Roman"/>
              </a:rPr>
              <a:t>морозильне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обладнання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для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ресторанів,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кафебарів,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магазинів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URL: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http: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//www.kamp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.kiev.ua</a:t>
            </a:r>
            <a:endParaRPr sz="1100">
              <a:latin typeface="Times New Roman"/>
              <a:cs typeface="Times New Roman"/>
            </a:endParaRPr>
          </a:p>
          <a:p>
            <a:pPr marL="610235" lvl="1" indent="-140970">
              <a:lnSpc>
                <a:spcPts val="1265"/>
              </a:lnSpc>
              <a:buAutoNum type="arabicPeriod"/>
              <a:tabLst>
                <a:tab pos="610870" algn="l"/>
              </a:tabLst>
            </a:pPr>
            <a:r>
              <a:rPr sz="1100" spc="-5" dirty="0">
                <a:latin typeface="Times New Roman"/>
                <a:cs typeface="Times New Roman"/>
              </a:rPr>
              <a:t>Виробник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професійного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еспресо-обладнання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«ETNA»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URL: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  <a:hlinkClick r:id="rId3"/>
              </a:rPr>
              <a:t>http://www.ionia.com.ua</a:t>
            </a:r>
            <a:endParaRPr sz="1100">
              <a:latin typeface="Times New Roman"/>
              <a:cs typeface="Times New Roman"/>
            </a:endParaRPr>
          </a:p>
          <a:p>
            <a:pPr marL="610235" lvl="1" indent="-140970">
              <a:lnSpc>
                <a:spcPts val="1260"/>
              </a:lnSpc>
              <a:buAutoNum type="arabicPeriod"/>
              <a:tabLst>
                <a:tab pos="610870" algn="l"/>
              </a:tabLst>
            </a:pPr>
            <a:r>
              <a:rPr sz="1100" spc="-5" dirty="0">
                <a:latin typeface="Times New Roman"/>
                <a:cs typeface="Times New Roman"/>
              </a:rPr>
              <a:t>Виробник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обладнання </a:t>
            </a:r>
            <a:r>
              <a:rPr sz="1100" dirty="0">
                <a:latin typeface="Times New Roman"/>
                <a:cs typeface="Times New Roman"/>
              </a:rPr>
              <a:t>для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кемпінгу,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закладів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харчування,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систем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підігріву,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побутової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техніки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URL: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http: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//www.meltemgas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.com</a:t>
            </a:r>
            <a:endParaRPr sz="1100">
              <a:latin typeface="Times New Roman"/>
              <a:cs typeface="Times New Roman"/>
            </a:endParaRPr>
          </a:p>
          <a:p>
            <a:pPr marL="469900" marR="8890" lvl="1">
              <a:lnSpc>
                <a:spcPts val="1270"/>
              </a:lnSpc>
              <a:spcBef>
                <a:spcPts val="50"/>
              </a:spcBef>
              <a:buAutoNum type="arabicPeriod"/>
              <a:tabLst>
                <a:tab pos="607695" algn="l"/>
              </a:tabLst>
            </a:pPr>
            <a:r>
              <a:rPr sz="1100" spc="-5" dirty="0">
                <a:latin typeface="Times New Roman"/>
                <a:cs typeface="Times New Roman"/>
              </a:rPr>
              <a:t>Виробництво холодильного обладнання, комплексне обладнання кулінарного виробництва, холодильні </a:t>
            </a:r>
            <a:r>
              <a:rPr sz="1100" dirty="0">
                <a:latin typeface="Times New Roman"/>
                <a:cs typeface="Times New Roman"/>
              </a:rPr>
              <a:t>камери, </a:t>
            </a:r>
            <a:r>
              <a:rPr sz="1100" spc="-5" dirty="0">
                <a:latin typeface="Times New Roman"/>
                <a:cs typeface="Times New Roman"/>
              </a:rPr>
              <a:t>обладнання закладів харчування, </a:t>
            </a:r>
            <a:r>
              <a:rPr sz="1100" spc="-26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комп’ютерний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моніторинг</a:t>
            </a:r>
            <a:r>
              <a:rPr sz="1100" dirty="0">
                <a:latin typeface="Times New Roman"/>
                <a:cs typeface="Times New Roman"/>
              </a:rPr>
              <a:t> роботи </a:t>
            </a:r>
            <a:r>
              <a:rPr sz="1100" spc="-5" dirty="0">
                <a:latin typeface="Times New Roman"/>
                <a:cs typeface="Times New Roman"/>
              </a:rPr>
              <a:t>обладнання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URL: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  <a:hlinkClick r:id="rId4"/>
              </a:rPr>
              <a:t>http://www.aisberg.od.ua</a:t>
            </a:r>
            <a:endParaRPr sz="1100">
              <a:latin typeface="Times New Roman"/>
              <a:cs typeface="Times New Roman"/>
            </a:endParaRPr>
          </a:p>
          <a:p>
            <a:pPr marL="610235" lvl="1" indent="-140970">
              <a:lnSpc>
                <a:spcPts val="1205"/>
              </a:lnSpc>
              <a:buAutoNum type="arabicPeriod"/>
              <a:tabLst>
                <a:tab pos="610870" algn="l"/>
              </a:tabLst>
            </a:pPr>
            <a:r>
              <a:rPr sz="1100" spc="-5" dirty="0">
                <a:latin typeface="Times New Roman"/>
                <a:cs typeface="Times New Roman"/>
              </a:rPr>
              <a:t>Проектування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та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комплексне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технічне</a:t>
            </a:r>
            <a:r>
              <a:rPr sz="1100" spc="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оснащення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підприємств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торгівлі,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закладів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ресторанного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господарства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URL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  <a:hlinkClick r:id="rId5"/>
              </a:rPr>
              <a:t>http://www.bmaster.kiev.ua</a:t>
            </a:r>
            <a:endParaRPr sz="1100">
              <a:latin typeface="Times New Roman"/>
              <a:cs typeface="Times New Roman"/>
            </a:endParaRPr>
          </a:p>
          <a:p>
            <a:pPr marL="610235" lvl="1" indent="-140970">
              <a:lnSpc>
                <a:spcPts val="1295"/>
              </a:lnSpc>
              <a:buAutoNum type="arabicPeriod"/>
              <a:tabLst>
                <a:tab pos="610870" algn="l"/>
              </a:tabLst>
            </a:pPr>
            <a:r>
              <a:rPr sz="1100" spc="-5" dirty="0">
                <a:latin typeface="Times New Roman"/>
                <a:cs typeface="Times New Roman"/>
              </a:rPr>
              <a:t>Санітарно-гігєнічне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і</a:t>
            </a:r>
            <a:r>
              <a:rPr sz="1100" spc="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професійне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прибиральне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обладнання</a:t>
            </a:r>
            <a:r>
              <a:rPr sz="1100" spc="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для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аеропортів,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готелів,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барів,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казино,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розважальних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центрів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URL: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  <a:hlinkClick r:id="rId6"/>
              </a:rPr>
              <a:t>http://www.atma.ua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3065" cy="6341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0" indent="-153035">
              <a:lnSpc>
                <a:spcPts val="1400"/>
              </a:lnSpc>
              <a:spcBef>
                <a:spcPts val="100"/>
              </a:spcBef>
              <a:buAutoNum type="arabicPeriod"/>
              <a:tabLst>
                <a:tab pos="44075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ct val="95900"/>
              </a:lnSpc>
              <a:spcBef>
                <a:spcPts val="15"/>
              </a:spcBef>
            </a:pPr>
            <a:r>
              <a:rPr sz="1200" spc="-5" dirty="0">
                <a:latin typeface="Times New Roman"/>
                <a:cs typeface="Times New Roman"/>
              </a:rPr>
              <a:t>Програму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«Устаткування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dirty="0">
                <a:latin typeface="Times New Roman"/>
                <a:cs typeface="Times New Roman"/>
              </a:rPr>
              <a:t> господарства»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складено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відповідно</a:t>
            </a:r>
            <a:r>
              <a:rPr sz="1200" dirty="0">
                <a:latin typeface="Times New Roman"/>
                <a:cs typeface="Times New Roman"/>
              </a:rPr>
              <a:t> 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освітньої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програми «Готельно-ресторанне господарство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туристичний бізнес». </a:t>
            </a:r>
            <a:r>
              <a:rPr sz="1200" spc="5" dirty="0">
                <a:latin typeface="Times New Roman"/>
                <a:cs typeface="Times New Roman"/>
              </a:rPr>
              <a:t>Реалізація </a:t>
            </a:r>
            <a:r>
              <a:rPr sz="1200" spc="10" dirty="0">
                <a:latin typeface="Times New Roman"/>
                <a:cs typeface="Times New Roman"/>
              </a:rPr>
              <a:t>змісту </a:t>
            </a:r>
            <a:r>
              <a:rPr sz="1200" spc="5" dirty="0">
                <a:latin typeface="Times New Roman"/>
                <a:cs typeface="Times New Roman"/>
              </a:rPr>
              <a:t>освіти відповідно до освітньо-професійної програми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підготовки студентів </a:t>
            </a:r>
            <a:r>
              <a:rPr sz="1200" dirty="0">
                <a:latin typeface="Times New Roman"/>
                <a:cs typeface="Times New Roman"/>
              </a:rPr>
              <a:t>напряму підготовки </a:t>
            </a:r>
            <a:r>
              <a:rPr sz="1200" spc="-5" dirty="0">
                <a:latin typeface="Times New Roman"/>
                <a:cs typeface="Times New Roman"/>
              </a:rPr>
              <a:t>«Готельно-ресторанна </a:t>
            </a:r>
            <a:r>
              <a:rPr sz="1200" dirty="0">
                <a:latin typeface="Times New Roman"/>
                <a:cs typeface="Times New Roman"/>
              </a:rPr>
              <a:t>справа» </a:t>
            </a:r>
            <a:r>
              <a:rPr sz="1200" spc="-5" dirty="0">
                <a:latin typeface="Times New Roman"/>
                <a:cs typeface="Times New Roman"/>
              </a:rPr>
              <a:t>освітньо-кваліфікаційного рівня «бакалавр»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засвоєнні студентами </a:t>
            </a:r>
            <a:r>
              <a:rPr sz="1200" dirty="0">
                <a:latin typeface="Times New Roman"/>
                <a:cs typeface="Times New Roman"/>
              </a:rPr>
              <a:t> обсягу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необхідних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подальшій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професійній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набутті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навичок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щодо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застосування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галузі,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навичок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самостійної,</a:t>
            </a:r>
            <a:r>
              <a:rPr sz="1200" dirty="0">
                <a:latin typeface="Times New Roman"/>
                <a:cs typeface="Times New Roman"/>
              </a:rPr>
              <a:t> творчої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знадобляться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впровадження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інновацій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закладах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готельно-ресторанного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господарства.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Основна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освітнього компонента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набуття</a:t>
            </a:r>
            <a:r>
              <a:rPr sz="1200" dirty="0">
                <a:latin typeface="Times New Roman"/>
                <a:cs typeface="Times New Roman"/>
              </a:rPr>
              <a:t> студентами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необхідних знань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навичок </a:t>
            </a:r>
            <a:r>
              <a:rPr sz="1200" dirty="0">
                <a:latin typeface="Times New Roman"/>
                <a:cs typeface="Times New Roman"/>
              </a:rPr>
              <a:t>щодо </a:t>
            </a:r>
            <a:r>
              <a:rPr sz="1200" spc="-5" dirty="0">
                <a:latin typeface="Times New Roman"/>
                <a:cs typeface="Times New Roman"/>
              </a:rPr>
              <a:t>вибору, розміщення устаткування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готелів,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також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навичок, пов’язаних </a:t>
            </a:r>
            <a:r>
              <a:rPr sz="1200" dirty="0">
                <a:latin typeface="Times New Roman"/>
                <a:cs typeface="Times New Roman"/>
              </a:rPr>
              <a:t>з </a:t>
            </a:r>
            <a:r>
              <a:rPr sz="1200" spc="-5" dirty="0">
                <a:latin typeface="Times New Roman"/>
                <a:cs typeface="Times New Roman"/>
              </a:rPr>
              <a:t>вибором,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розміщенням механічного, теплового, </a:t>
            </a:r>
            <a:r>
              <a:rPr sz="1200" dirty="0">
                <a:latin typeface="Times New Roman"/>
                <a:cs typeface="Times New Roman"/>
              </a:rPr>
              <a:t>холодильного і </a:t>
            </a:r>
            <a:r>
              <a:rPr sz="1200" spc="-5" dirty="0">
                <a:latin typeface="Times New Roman"/>
                <a:cs typeface="Times New Roman"/>
              </a:rPr>
              <a:t>торговельного устаткування </a:t>
            </a:r>
            <a:r>
              <a:rPr sz="1200" dirty="0">
                <a:latin typeface="Times New Roman"/>
                <a:cs typeface="Times New Roman"/>
              </a:rPr>
              <a:t>для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господарства;</a:t>
            </a:r>
            <a:r>
              <a:rPr sz="1200" dirty="0">
                <a:latin typeface="Times New Roman"/>
                <a:cs typeface="Times New Roman"/>
              </a:rPr>
              <a:t> підготовка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спеціалістів, спроможних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знати</a:t>
            </a:r>
            <a:r>
              <a:rPr sz="1200" dirty="0">
                <a:latin typeface="Times New Roman"/>
                <a:cs typeface="Times New Roman"/>
              </a:rPr>
              <a:t> й </a:t>
            </a:r>
            <a:r>
              <a:rPr sz="1200" spc="-5" dirty="0">
                <a:latin typeface="Times New Roman"/>
                <a:cs typeface="Times New Roman"/>
              </a:rPr>
              <a:t>вирішувати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питання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нових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машин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5" dirty="0">
                <a:latin typeface="Times New Roman"/>
                <a:cs typeface="Times New Roman"/>
              </a:rPr>
              <a:t> апаратів.</a:t>
            </a:r>
            <a:endParaRPr sz="1200">
              <a:latin typeface="Times New Roman"/>
              <a:cs typeface="Times New Roman"/>
            </a:endParaRPr>
          </a:p>
          <a:p>
            <a:pPr marL="295910" algn="just">
              <a:lnSpc>
                <a:spcPts val="1350"/>
              </a:lnSpc>
            </a:pPr>
            <a:r>
              <a:rPr sz="1200" spc="-5" dirty="0">
                <a:latin typeface="Times New Roman"/>
                <a:cs typeface="Times New Roman"/>
              </a:rPr>
              <a:t>Освітній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належить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циклу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вибіркових.</a:t>
            </a:r>
            <a:endParaRPr sz="1200">
              <a:latin typeface="Times New Roman"/>
              <a:cs typeface="Times New Roman"/>
            </a:endParaRPr>
          </a:p>
          <a:p>
            <a:pPr marL="12700" marR="11430" indent="457200" algn="just">
              <a:lnSpc>
                <a:spcPts val="1380"/>
              </a:lnSpc>
              <a:spcBef>
                <a:spcPts val="65"/>
              </a:spcBef>
            </a:pPr>
            <a:r>
              <a:rPr sz="1200" spc="-5" dirty="0">
                <a:latin typeface="Times New Roman"/>
                <a:cs typeface="Times New Roman"/>
              </a:rPr>
              <a:t>Контроль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видами діяльності здобувачів вищої </a:t>
            </a:r>
            <a:r>
              <a:rPr sz="1200" dirty="0">
                <a:latin typeface="Times New Roman"/>
                <a:cs typeface="Times New Roman"/>
              </a:rPr>
              <a:t>освіти </a:t>
            </a:r>
            <a:r>
              <a:rPr sz="1200" spc="-5" dirty="0">
                <a:latin typeface="Times New Roman"/>
                <a:cs typeface="Times New Roman"/>
              </a:rPr>
              <a:t>здійснюється </a:t>
            </a:r>
            <a:r>
              <a:rPr sz="1200" dirty="0">
                <a:latin typeface="Times New Roman"/>
                <a:cs typeface="Times New Roman"/>
              </a:rPr>
              <a:t>шляхом </a:t>
            </a:r>
            <a:r>
              <a:rPr sz="1200" spc="-5" dirty="0">
                <a:latin typeface="Times New Roman"/>
                <a:cs typeface="Times New Roman"/>
              </a:rPr>
              <a:t>поточного оцінювання знань, періодичним контролем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тестами </a:t>
            </a:r>
            <a:r>
              <a:rPr sz="1200" dirty="0">
                <a:latin typeface="Times New Roman"/>
                <a:cs typeface="Times New Roman"/>
              </a:rPr>
              <a:t>після </a:t>
            </a:r>
            <a:r>
              <a:rPr sz="1200" spc="-5" dirty="0">
                <a:latin typeface="Times New Roman"/>
                <a:cs typeface="Times New Roman"/>
              </a:rPr>
              <a:t>засвоєння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ними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кожного з </a:t>
            </a:r>
            <a:r>
              <a:rPr sz="1200" spc="-5" dirty="0">
                <a:latin typeface="Times New Roman"/>
                <a:cs typeface="Times New Roman"/>
              </a:rPr>
              <a:t>модулів.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 algn="just">
              <a:lnSpc>
                <a:spcPts val="1380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результатами суми балів, набраних </a:t>
            </a:r>
            <a:r>
              <a:rPr sz="1200" dirty="0">
                <a:latin typeface="Times New Roman"/>
                <a:cs typeface="Times New Roman"/>
              </a:rPr>
              <a:t>за дві </a:t>
            </a:r>
            <a:r>
              <a:rPr sz="1200" b="1" spc="-5" dirty="0">
                <a:latin typeface="Times New Roman"/>
                <a:cs typeface="Times New Roman"/>
              </a:rPr>
              <a:t>(Модуль </a:t>
            </a:r>
            <a:r>
              <a:rPr sz="1200" b="1" dirty="0">
                <a:latin typeface="Times New Roman"/>
                <a:cs typeface="Times New Roman"/>
              </a:rPr>
              <a:t>1, </a:t>
            </a:r>
            <a:r>
              <a:rPr sz="1200" b="1" spc="-5" dirty="0">
                <a:latin typeface="Times New Roman"/>
                <a:cs typeface="Times New Roman"/>
              </a:rPr>
              <a:t>Модуль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 </a:t>
            </a:r>
            <a:r>
              <a:rPr sz="1200" spc="-5" dirty="0">
                <a:latin typeface="Times New Roman"/>
                <a:cs typeface="Times New Roman"/>
              </a:rPr>
              <a:t>періодичні контрольні </a:t>
            </a:r>
            <a:r>
              <a:rPr sz="1200" dirty="0">
                <a:latin typeface="Times New Roman"/>
                <a:cs typeface="Times New Roman"/>
              </a:rPr>
              <a:t>точки, </a:t>
            </a:r>
            <a:r>
              <a:rPr sz="1200" spc="-5" dirty="0">
                <a:latin typeface="Times New Roman"/>
                <a:cs typeface="Times New Roman"/>
              </a:rPr>
              <a:t>виставляється підсумкова </a:t>
            </a:r>
            <a:r>
              <a:rPr sz="1200" dirty="0">
                <a:latin typeface="Times New Roman"/>
                <a:cs typeface="Times New Roman"/>
              </a:rPr>
              <a:t>оцінка за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національною,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100-бальною шкалами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2947035" indent="-152400">
              <a:lnSpc>
                <a:spcPts val="1400"/>
              </a:lnSpc>
              <a:spcBef>
                <a:spcPts val="5"/>
              </a:spcBef>
              <a:buAutoNum type="arabicPeriod" startAt="2"/>
              <a:tabLst>
                <a:tab pos="294703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МЕТА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ЗАВДАННЯ ОСВІТНЬОГО</a:t>
            </a:r>
            <a:r>
              <a:rPr sz="1200" b="1" dirty="0">
                <a:latin typeface="Times New Roman"/>
                <a:cs typeface="Times New Roman"/>
              </a:rPr>
              <a:t> КОМПОНЕНТА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ct val="95900"/>
              </a:lnSpc>
              <a:spcBef>
                <a:spcPts val="15"/>
              </a:spcBef>
            </a:pPr>
            <a:r>
              <a:rPr sz="1200" b="1" spc="-5" dirty="0">
                <a:latin typeface="Times New Roman"/>
                <a:cs typeface="Times New Roman"/>
              </a:rPr>
              <a:t>Метою </a:t>
            </a:r>
            <a:r>
              <a:rPr sz="1200" b="1" dirty="0">
                <a:latin typeface="Times New Roman"/>
                <a:cs typeface="Times New Roman"/>
              </a:rPr>
              <a:t>освітнього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«Устаткування закладів готельно-ресторанного господарства»</a:t>
            </a:r>
            <a:r>
              <a:rPr sz="1200" dirty="0">
                <a:latin typeface="Times New Roman"/>
                <a:cs typeface="Times New Roman"/>
              </a:rPr>
              <a:t> є </a:t>
            </a:r>
            <a:r>
              <a:rPr sz="1200" spc="-5" dirty="0">
                <a:latin typeface="Times New Roman"/>
                <a:cs typeface="Times New Roman"/>
              </a:rPr>
              <a:t>вивчення теоретичних основ процесів,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реалізуються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устаткуванні закладів готельно-ресторанного господарства, принципів </a:t>
            </a:r>
            <a:r>
              <a:rPr sz="1200" dirty="0">
                <a:latin typeface="Times New Roman"/>
                <a:cs typeface="Times New Roman"/>
              </a:rPr>
              <a:t>його вибору за </a:t>
            </a:r>
            <a:r>
              <a:rPr sz="1200" spc="-5" dirty="0">
                <a:latin typeface="Times New Roman"/>
                <a:cs typeface="Times New Roman"/>
              </a:rPr>
              <a:t>функціональним призначенням,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технічними характеристиками, конструктивними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експлуатаційними особливостями, </a:t>
            </a:r>
            <a:r>
              <a:rPr sz="1200" spc="5" dirty="0">
                <a:latin typeface="Times New Roman"/>
                <a:cs typeface="Times New Roman"/>
              </a:rPr>
              <a:t>безпекою </a:t>
            </a:r>
            <a:r>
              <a:rPr sz="1200" spc="-5" dirty="0">
                <a:latin typeface="Times New Roman"/>
                <a:cs typeface="Times New Roman"/>
              </a:rPr>
              <a:t>праці; </a:t>
            </a:r>
            <a:r>
              <a:rPr sz="1200" dirty="0">
                <a:latin typeface="Times New Roman"/>
                <a:cs typeface="Times New Roman"/>
              </a:rPr>
              <a:t>підготовка </a:t>
            </a:r>
            <a:r>
              <a:rPr sz="1200" spc="-5" dirty="0">
                <a:latin typeface="Times New Roman"/>
                <a:cs typeface="Times New Roman"/>
              </a:rPr>
              <a:t>спеціалістів, спроможних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знати </a:t>
            </a:r>
            <a:r>
              <a:rPr sz="1200" dirty="0">
                <a:latin typeface="Times New Roman"/>
                <a:cs typeface="Times New Roman"/>
              </a:rPr>
              <a:t>й </a:t>
            </a:r>
            <a:r>
              <a:rPr sz="1200" spc="-5" dirty="0">
                <a:latin typeface="Times New Roman"/>
                <a:cs typeface="Times New Roman"/>
              </a:rPr>
              <a:t>вирішувати питання </a:t>
            </a:r>
            <a:r>
              <a:rPr sz="1200" dirty="0">
                <a:latin typeface="Times New Roman"/>
                <a:cs typeface="Times New Roman"/>
              </a:rPr>
              <a:t>по </a:t>
            </a:r>
            <a:r>
              <a:rPr sz="1200" spc="-5" dirty="0">
                <a:latin typeface="Times New Roman"/>
                <a:cs typeface="Times New Roman"/>
              </a:rPr>
              <a:t>використанню нових видів машин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апаратів; формування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студентів компетенцій </a:t>
            </a:r>
            <a:r>
              <a:rPr sz="1200" dirty="0">
                <a:latin typeface="Times New Roman"/>
                <a:cs typeface="Times New Roman"/>
              </a:rPr>
              <a:t>фахівців </a:t>
            </a:r>
            <a:r>
              <a:rPr sz="1200" spc="-10" dirty="0">
                <a:latin typeface="Times New Roman"/>
                <a:cs typeface="Times New Roman"/>
              </a:rPr>
              <a:t>галузі </a:t>
            </a:r>
            <a:r>
              <a:rPr sz="1200" spc="5" dirty="0">
                <a:latin typeface="Times New Roman"/>
                <a:cs typeface="Times New Roman"/>
              </a:rPr>
              <a:t>готельно- 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нових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ринкових умовах.</a:t>
            </a:r>
            <a:endParaRPr sz="1200">
              <a:latin typeface="Times New Roman"/>
              <a:cs typeface="Times New Roman"/>
            </a:endParaRPr>
          </a:p>
          <a:p>
            <a:pPr marL="372110" marR="1090295" algn="just">
              <a:lnSpc>
                <a:spcPts val="1380"/>
              </a:lnSpc>
              <a:spcBef>
                <a:spcPts val="35"/>
              </a:spcBef>
            </a:pPr>
            <a:r>
              <a:rPr sz="1200" spc="-5" dirty="0">
                <a:latin typeface="Times New Roman"/>
                <a:cs typeface="Times New Roman"/>
              </a:rPr>
              <a:t>Завдання: </a:t>
            </a:r>
            <a:r>
              <a:rPr sz="1200" dirty="0">
                <a:latin typeface="Times New Roman"/>
                <a:cs typeface="Times New Roman"/>
              </a:rPr>
              <a:t>оволодіння </a:t>
            </a:r>
            <a:r>
              <a:rPr sz="1200" spc="-5" dirty="0">
                <a:latin typeface="Times New Roman"/>
                <a:cs typeface="Times New Roman"/>
              </a:rPr>
              <a:t>студентами знаннями щодо вимог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-5" dirty="0">
                <a:latin typeface="Times New Roman"/>
                <a:cs typeface="Times New Roman"/>
              </a:rPr>
              <a:t>устаткування закладів готельно-ресторанного господарства.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 </a:t>
            </a:r>
            <a:r>
              <a:rPr sz="1200" dirty="0">
                <a:latin typeface="Times New Roman"/>
                <a:cs typeface="Times New Roman"/>
              </a:rPr>
              <a:t>при </a:t>
            </a:r>
            <a:r>
              <a:rPr sz="1200" spc="-5" dirty="0">
                <a:latin typeface="Times New Roman"/>
                <a:cs typeface="Times New Roman"/>
              </a:rPr>
              <a:t>опануванні</a:t>
            </a:r>
            <a:r>
              <a:rPr sz="1200" dirty="0">
                <a:latin typeface="Times New Roman"/>
                <a:cs typeface="Times New Roman"/>
              </a:rPr>
              <a:t> освітнього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компоненту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повинен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знати</a:t>
            </a:r>
            <a:r>
              <a:rPr sz="1200" spc="-5" dirty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 marL="461009" indent="-89535" algn="just">
              <a:lnSpc>
                <a:spcPts val="1315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вимоги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оснащення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житлової,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адміністративної,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обслуговуючої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підсобної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груп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приміщень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розміщення;</a:t>
            </a:r>
            <a:endParaRPr sz="1200">
              <a:latin typeface="Times New Roman"/>
              <a:cs typeface="Times New Roman"/>
            </a:endParaRPr>
          </a:p>
          <a:p>
            <a:pPr marL="12700" marR="8890" indent="359410">
              <a:lnSpc>
                <a:spcPts val="1380"/>
              </a:lnSpc>
              <a:spcBef>
                <a:spcPts val="65"/>
              </a:spcBef>
              <a:buChar char="-"/>
              <a:tabLst>
                <a:tab pos="461645" algn="l"/>
              </a:tabLst>
            </a:pPr>
            <a:r>
              <a:rPr sz="1200" dirty="0">
                <a:latin typeface="Times New Roman"/>
                <a:cs typeface="Times New Roman"/>
              </a:rPr>
              <a:t>технічні </a:t>
            </a:r>
            <a:r>
              <a:rPr sz="1200" spc="-5" dirty="0">
                <a:latin typeface="Times New Roman"/>
                <a:cs typeface="Times New Roman"/>
              </a:rPr>
              <a:t>характеристики,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номенклатуру,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функціональне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призначення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побутових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приладів,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аудіо-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відеотехніки,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якими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оснащуються готельні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номери;</a:t>
            </a:r>
            <a:endParaRPr sz="1200">
              <a:latin typeface="Times New Roman"/>
              <a:cs typeface="Times New Roman"/>
            </a:endParaRPr>
          </a:p>
          <a:p>
            <a:pPr marL="499109" indent="-89535">
              <a:lnSpc>
                <a:spcPts val="1315"/>
              </a:lnSpc>
              <a:buChar char="-"/>
              <a:tabLst>
                <a:tab pos="499745" algn="l"/>
              </a:tabLst>
            </a:pPr>
            <a:r>
              <a:rPr sz="1200" spc="-5" dirty="0">
                <a:latin typeface="Times New Roman"/>
                <a:cs typeface="Times New Roman"/>
              </a:rPr>
              <a:t>технічні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характеристики,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номенклатуру,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функціональне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призначення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устаткування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клінінгу;</a:t>
            </a:r>
            <a:endParaRPr sz="1200">
              <a:latin typeface="Times New Roman"/>
              <a:cs typeface="Times New Roman"/>
            </a:endParaRPr>
          </a:p>
          <a:p>
            <a:pPr marL="499109" indent="-89535">
              <a:lnSpc>
                <a:spcPts val="1380"/>
              </a:lnSpc>
              <a:buChar char="-"/>
              <a:tabLst>
                <a:tab pos="499745" algn="l"/>
              </a:tabLst>
            </a:pPr>
            <a:r>
              <a:rPr sz="1200" spc="-5" dirty="0">
                <a:latin typeface="Times New Roman"/>
                <a:cs typeface="Times New Roman"/>
              </a:rPr>
              <a:t>теоретичні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теплової,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механічної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холодильної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обробки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продуктів;</a:t>
            </a:r>
            <a:endParaRPr sz="1200">
              <a:latin typeface="Times New Roman"/>
              <a:cs typeface="Times New Roman"/>
            </a:endParaRPr>
          </a:p>
          <a:p>
            <a:pPr marL="12700" marR="7620" indent="359410">
              <a:lnSpc>
                <a:spcPts val="1380"/>
              </a:lnSpc>
              <a:spcBef>
                <a:spcPts val="70"/>
              </a:spcBef>
              <a:buChar char="-"/>
              <a:tabLst>
                <a:tab pos="488950" algn="l"/>
              </a:tabLst>
            </a:pPr>
            <a:r>
              <a:rPr sz="1200" spc="-5" dirty="0">
                <a:latin typeface="Times New Roman"/>
                <a:cs typeface="Times New Roman"/>
              </a:rPr>
              <a:t>технічні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характеристики,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номенклатуру,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дії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функціональне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призначення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устаткування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spc="229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готельно-ресторанного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 вітчизняних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закордонних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фірм,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фактори,</a:t>
            </a:r>
            <a:r>
              <a:rPr sz="1200" dirty="0">
                <a:latin typeface="Times New Roman"/>
                <a:cs typeface="Times New Roman"/>
              </a:rPr>
              <a:t> які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впливають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5" dirty="0">
                <a:latin typeface="Times New Roman"/>
                <a:cs typeface="Times New Roman"/>
              </a:rPr>
              <a:t> ефективність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 </a:t>
            </a:r>
            <a:r>
              <a:rPr sz="1200" spc="-5" dirty="0">
                <a:latin typeface="Times New Roman"/>
                <a:cs typeface="Times New Roman"/>
              </a:rPr>
              <a:t>апаратів;</a:t>
            </a:r>
            <a:endParaRPr sz="1200">
              <a:latin typeface="Times New Roman"/>
              <a:cs typeface="Times New Roman"/>
            </a:endParaRPr>
          </a:p>
          <a:p>
            <a:pPr marL="12700" marR="6350" indent="359410">
              <a:lnSpc>
                <a:spcPts val="1380"/>
              </a:lnSpc>
              <a:buChar char="-"/>
              <a:tabLst>
                <a:tab pos="492125" algn="l"/>
              </a:tabLst>
            </a:pPr>
            <a:r>
              <a:rPr sz="1200" spc="-5" dirty="0">
                <a:latin typeface="Times New Roman"/>
                <a:cs typeface="Times New Roman"/>
              </a:rPr>
              <a:t>функціональне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призначення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сфери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використання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машин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апаратів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механізації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технологічних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процесів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готельно-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 господарства;</a:t>
            </a:r>
            <a:endParaRPr sz="1200">
              <a:latin typeface="Times New Roman"/>
              <a:cs typeface="Times New Roman"/>
            </a:endParaRPr>
          </a:p>
          <a:p>
            <a:pPr marL="12700" marR="13335" indent="397510">
              <a:lnSpc>
                <a:spcPts val="1380"/>
              </a:lnSpc>
              <a:buChar char="-"/>
              <a:tabLst>
                <a:tab pos="519430" algn="l"/>
              </a:tabLst>
            </a:pPr>
            <a:r>
              <a:rPr sz="1200" dirty="0">
                <a:latin typeface="Times New Roman"/>
                <a:cs typeface="Times New Roman"/>
              </a:rPr>
              <a:t>методику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розрахунків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теоретичної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продуктивності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апаратів.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вміти: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згідно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підбирати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оснащення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житлової,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адміністративної,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обслуговуючої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підсобної </a:t>
            </a:r>
            <a:r>
              <a:rPr sz="1200" spc="-10" dirty="0">
                <a:latin typeface="Times New Roman"/>
                <a:cs typeface="Times New Roman"/>
              </a:rPr>
              <a:t>груп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приміщень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dirty="0">
                <a:latin typeface="Times New Roman"/>
                <a:cs typeface="Times New Roman"/>
              </a:rPr>
              <a:t> розміщення;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15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раціонально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вибирати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устаткування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готельно-ресторанного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господарства;</a:t>
            </a:r>
            <a:endParaRPr sz="1200">
              <a:latin typeface="Times New Roman"/>
              <a:cs typeface="Times New Roman"/>
            </a:endParaRPr>
          </a:p>
          <a:p>
            <a:pPr marL="495934" indent="-86360">
              <a:lnSpc>
                <a:spcPts val="1410"/>
              </a:lnSpc>
              <a:buChar char="-"/>
              <a:tabLst>
                <a:tab pos="496570" algn="l"/>
              </a:tabLst>
            </a:pPr>
            <a:r>
              <a:rPr sz="1200" dirty="0">
                <a:latin typeface="Times New Roman"/>
                <a:cs typeface="Times New Roman"/>
              </a:rPr>
              <a:t>оволодіти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навичками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різними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видами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устаткування;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вміти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обґрунтовувати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технічне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оснащення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готельно-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1795" cy="6376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41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господарства.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ct val="95900"/>
              </a:lnSpc>
              <a:spcBef>
                <a:spcPts val="30"/>
              </a:spcBef>
            </a:pPr>
            <a:r>
              <a:rPr sz="1200" spc="-5" dirty="0">
                <a:latin typeface="Times New Roman"/>
                <a:cs typeface="Times New Roman"/>
              </a:rPr>
              <a:t>Освітній компонент розрахований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здобувачів вищої </a:t>
            </a:r>
            <a:r>
              <a:rPr sz="1200" dirty="0">
                <a:latin typeface="Times New Roman"/>
                <a:cs typeface="Times New Roman"/>
              </a:rPr>
              <a:t>освіти, </a:t>
            </a:r>
            <a:r>
              <a:rPr sz="1200" spc="-5" dirty="0">
                <a:latin typeface="Times New Roman"/>
                <a:cs typeface="Times New Roman"/>
              </a:rPr>
              <a:t>предметом вивчення </a:t>
            </a:r>
            <a:r>
              <a:rPr sz="1200" dirty="0">
                <a:latin typeface="Times New Roman"/>
                <a:cs typeface="Times New Roman"/>
              </a:rPr>
              <a:t>є </a:t>
            </a:r>
            <a:r>
              <a:rPr sz="1200" spc="-5" dirty="0">
                <a:latin typeface="Times New Roman"/>
                <a:cs typeface="Times New Roman"/>
              </a:rPr>
              <a:t>мерчандайзинг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-5" dirty="0">
                <a:latin typeface="Times New Roman"/>
                <a:cs typeface="Times New Roman"/>
              </a:rPr>
              <a:t>сфері гостинності. </a:t>
            </a:r>
            <a:r>
              <a:rPr sz="1200" dirty="0">
                <a:latin typeface="Times New Roman"/>
                <a:cs typeface="Times New Roman"/>
              </a:rPr>
              <a:t>Відповідно до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освітньо-професійної програми «Готельно-ресторанне господарство та туристичний </a:t>
            </a:r>
            <a:r>
              <a:rPr sz="1200" dirty="0">
                <a:latin typeface="Times New Roman"/>
                <a:cs typeface="Times New Roman"/>
              </a:rPr>
              <a:t>бізнес» </a:t>
            </a:r>
            <a:r>
              <a:rPr sz="1200" spc="-5" dirty="0">
                <a:latin typeface="Times New Roman"/>
                <a:cs typeface="Times New Roman"/>
              </a:rPr>
              <a:t>першого (бакалаврського) </a:t>
            </a:r>
            <a:r>
              <a:rPr sz="1200" dirty="0">
                <a:latin typeface="Times New Roman"/>
                <a:cs typeface="Times New Roman"/>
              </a:rPr>
              <a:t>рівня </a:t>
            </a:r>
            <a:r>
              <a:rPr sz="1200" spc="-5" dirty="0">
                <a:latin typeface="Times New Roman"/>
                <a:cs typeface="Times New Roman"/>
              </a:rPr>
              <a:t>вищої освіти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спеціальністю </a:t>
            </a:r>
            <a:r>
              <a:rPr sz="1200" dirty="0">
                <a:latin typeface="Times New Roman"/>
                <a:cs typeface="Times New Roman"/>
              </a:rPr>
              <a:t>241 </a:t>
            </a:r>
            <a:r>
              <a:rPr sz="1200" spc="-5" dirty="0">
                <a:latin typeface="Times New Roman"/>
                <a:cs typeface="Times New Roman"/>
              </a:rPr>
              <a:t>«Готельно-ресторанна справа» галузі знань </a:t>
            </a:r>
            <a:r>
              <a:rPr sz="1200" dirty="0">
                <a:latin typeface="Times New Roman"/>
                <a:cs typeface="Times New Roman"/>
              </a:rPr>
              <a:t>24 </a:t>
            </a:r>
            <a:r>
              <a:rPr sz="1200" spc="-5" dirty="0">
                <a:latin typeface="Times New Roman"/>
                <a:cs typeface="Times New Roman"/>
              </a:rPr>
              <a:t>«Сфера обслуговування», вивчення дисципліни сприяє формуванню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здобувачів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вищої</a:t>
            </a:r>
            <a:r>
              <a:rPr sz="1200" dirty="0">
                <a:latin typeface="Times New Roman"/>
                <a:cs typeface="Times New Roman"/>
              </a:rPr>
              <a:t> освіти таких</a:t>
            </a:r>
            <a:r>
              <a:rPr sz="1200" spc="-5" dirty="0">
                <a:latin typeface="Times New Roman"/>
                <a:cs typeface="Times New Roman"/>
              </a:rPr>
              <a:t> компетентностей,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наведених нижче.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669290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3.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ПЕРЕЛІК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КОМПЕТЕНТНОСТЕЙ,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ЯКІ НАБУВАЮТЬСЯ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ПІД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ЧАС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ОСВІТНІМ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КОМПОНЕНТОМ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823594" algn="just">
              <a:lnSpc>
                <a:spcPts val="1400"/>
              </a:lnSpc>
            </a:pPr>
            <a:r>
              <a:rPr sz="1200" b="1" i="1" spc="-5" dirty="0">
                <a:latin typeface="Times New Roman"/>
                <a:cs typeface="Times New Roman"/>
              </a:rPr>
              <a:t>Інтегральна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компетентність:</a:t>
            </a:r>
            <a:endParaRPr sz="1200">
              <a:latin typeface="Times New Roman"/>
              <a:cs typeface="Times New Roman"/>
            </a:endParaRPr>
          </a:p>
          <a:p>
            <a:pPr marL="442595" marR="937894" indent="342265" algn="just">
              <a:lnSpc>
                <a:spcPct val="95900"/>
              </a:lnSpc>
              <a:spcBef>
                <a:spcPts val="15"/>
              </a:spcBef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складні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спеціалізовані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dirty="0">
                <a:latin typeface="Times New Roman"/>
                <a:cs typeface="Times New Roman"/>
              </a:rPr>
              <a:t>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сфері,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які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характеризуються комплексністю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невизначеністю </a:t>
            </a:r>
            <a:r>
              <a:rPr sz="1200" spc="-10" dirty="0">
                <a:latin typeface="Times New Roman"/>
                <a:cs typeface="Times New Roman"/>
              </a:rPr>
              <a:t>умов, </a:t>
            </a:r>
            <a:r>
              <a:rPr sz="1200" dirty="0">
                <a:latin typeface="Times New Roman"/>
                <a:cs typeface="Times New Roman"/>
              </a:rPr>
              <a:t>що </a:t>
            </a:r>
            <a:r>
              <a:rPr sz="1200" spc="-5" dirty="0">
                <a:latin typeface="Times New Roman"/>
                <a:cs typeface="Times New Roman"/>
              </a:rPr>
              <a:t>передбачає застосування </a:t>
            </a:r>
            <a:r>
              <a:rPr sz="1200" dirty="0">
                <a:latin typeface="Times New Roman"/>
                <a:cs typeface="Times New Roman"/>
              </a:rPr>
              <a:t>теорій та </a:t>
            </a:r>
            <a:r>
              <a:rPr sz="1200" spc="-5" dirty="0">
                <a:latin typeface="Times New Roman"/>
                <a:cs typeface="Times New Roman"/>
              </a:rPr>
              <a:t>методів економічної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науки.</a:t>
            </a:r>
            <a:endParaRPr sz="1200">
              <a:latin typeface="Times New Roman"/>
              <a:cs typeface="Times New Roman"/>
            </a:endParaRPr>
          </a:p>
          <a:p>
            <a:pPr marL="785495" algn="just">
              <a:lnSpc>
                <a:spcPts val="1360"/>
              </a:lnSpc>
            </a:pPr>
            <a:r>
              <a:rPr sz="1200" b="1" i="1" dirty="0">
                <a:latin typeface="Times New Roman"/>
                <a:cs typeface="Times New Roman"/>
              </a:rPr>
              <a:t>Загальні</a:t>
            </a:r>
            <a:r>
              <a:rPr sz="1200" b="1" i="1" spc="-3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12700" marR="8255" indent="359410">
              <a:lnSpc>
                <a:spcPts val="1380"/>
              </a:lnSpc>
              <a:spcBef>
                <a:spcPts val="55"/>
              </a:spcBef>
              <a:buChar char="-"/>
              <a:tabLst>
                <a:tab pos="466090" algn="l"/>
              </a:tabLst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діяти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відповідально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свідомо,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реалізувати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свої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права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обов’язки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члена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суспільства,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усвідомлювати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цінності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громадянського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(вільного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демократичного)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суспільства,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верховенства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права,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свобод</a:t>
            </a:r>
            <a:r>
              <a:rPr sz="1200" dirty="0">
                <a:latin typeface="Times New Roman"/>
                <a:cs typeface="Times New Roman"/>
              </a:rPr>
              <a:t> людини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громадянина</a:t>
            </a:r>
            <a:r>
              <a:rPr sz="1200" dirty="0">
                <a:latin typeface="Times New Roman"/>
                <a:cs typeface="Times New Roman"/>
              </a:rPr>
              <a:t> в Україні.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15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Цінування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повага різноманітності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мультикультурності.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80"/>
              </a:lnSpc>
              <a:buChar char="-"/>
              <a:tabLst>
                <a:tab pos="461645" algn="l"/>
              </a:tabLst>
            </a:pPr>
            <a:r>
              <a:rPr sz="1200" spc="-5" dirty="0">
                <a:latin typeface="Times New Roman"/>
                <a:cs typeface="Times New Roman"/>
              </a:rPr>
              <a:t>Навики здійснення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безпечної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90"/>
              </a:lnSpc>
              <a:buChar char="-"/>
              <a:tabLst>
                <a:tab pos="461645" algn="l"/>
              </a:tabLst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практичних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ситуаціях.</a:t>
            </a:r>
            <a:endParaRPr sz="1200">
              <a:latin typeface="Times New Roman"/>
              <a:cs typeface="Times New Roman"/>
            </a:endParaRPr>
          </a:p>
          <a:p>
            <a:pPr marL="733425">
              <a:lnSpc>
                <a:spcPts val="1380"/>
              </a:lnSpc>
            </a:pPr>
            <a:r>
              <a:rPr sz="1200" b="1" i="1" spc="-5" dirty="0">
                <a:latin typeface="Times New Roman"/>
                <a:cs typeface="Times New Roman"/>
              </a:rPr>
              <a:t>Спеціальні</a:t>
            </a:r>
            <a:r>
              <a:rPr sz="1200" b="1" i="1" spc="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(фахові, </a:t>
            </a:r>
            <a:r>
              <a:rPr sz="1200" b="1" i="1" spc="-5" dirty="0">
                <a:latin typeface="Times New Roman"/>
                <a:cs typeface="Times New Roman"/>
              </a:rPr>
              <a:t>предметні)</a:t>
            </a:r>
            <a:r>
              <a:rPr sz="1200" b="1" i="1" spc="1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70"/>
              </a:lnSpc>
              <a:buChar char="-"/>
              <a:tabLst>
                <a:tab pos="461645" algn="l"/>
              </a:tabLst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організовувати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сервісно-виробничий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урахуванням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потреб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споживачів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3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забезпечувати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ефективність.</a:t>
            </a:r>
            <a:endParaRPr sz="1200">
              <a:latin typeface="Times New Roman"/>
              <a:cs typeface="Times New Roman"/>
            </a:endParaRPr>
          </a:p>
          <a:p>
            <a:pPr marL="12700" marR="8255" indent="359410">
              <a:lnSpc>
                <a:spcPts val="1380"/>
              </a:lnSpc>
              <a:spcBef>
                <a:spcPts val="65"/>
              </a:spcBef>
              <a:buChar char="-"/>
              <a:tabLst>
                <a:tab pos="469265" algn="l"/>
              </a:tabLst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використовувати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практиці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основи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діючого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законодавства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відстежувати</a:t>
            </a:r>
            <a:r>
              <a:rPr sz="1200" dirty="0">
                <a:latin typeface="Times New Roman"/>
                <a:cs typeface="Times New Roman"/>
              </a:rPr>
              <a:t> зміни.</a:t>
            </a:r>
            <a:endParaRPr sz="1200">
              <a:latin typeface="Times New Roman"/>
              <a:cs typeface="Times New Roman"/>
            </a:endParaRPr>
          </a:p>
          <a:p>
            <a:pPr marL="12700" marR="8890" indent="359410">
              <a:lnSpc>
                <a:spcPts val="1380"/>
              </a:lnSpc>
              <a:buChar char="-"/>
              <a:tabLst>
                <a:tab pos="467359" algn="l"/>
              </a:tabLst>
            </a:pPr>
            <a:r>
              <a:rPr sz="1200" spc="-5" dirty="0">
                <a:latin typeface="Times New Roman"/>
                <a:cs typeface="Times New Roman"/>
              </a:rPr>
              <a:t>Здатність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реалізовувати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ефективні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зовнішні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внутрішні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комунікації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підприємствах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сфери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туризму,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навички взаємодії</a:t>
            </a:r>
            <a:endParaRPr sz="1200">
              <a:latin typeface="Times New Roman"/>
              <a:cs typeface="Times New Roman"/>
            </a:endParaRPr>
          </a:p>
          <a:p>
            <a:pPr marL="12700" marR="8255" indent="359410">
              <a:lnSpc>
                <a:spcPts val="1380"/>
              </a:lnSpc>
              <a:buChar char="-"/>
              <a:tabLst>
                <a:tab pos="452120" algn="l"/>
              </a:tabLst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управляти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підприємством,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приймати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рішення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господарській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12700" marR="7620" indent="359410">
              <a:lnSpc>
                <a:spcPts val="1380"/>
              </a:lnSpc>
              <a:buChar char="-"/>
              <a:tabLst>
                <a:tab pos="497840" algn="l"/>
              </a:tabLst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працювати  </a:t>
            </a:r>
            <a:r>
              <a:rPr sz="1200" dirty="0">
                <a:latin typeface="Times New Roman"/>
                <a:cs typeface="Times New Roman"/>
              </a:rPr>
              <a:t>з  технічною,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економічною,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технологічною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іншою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документацією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розрахункові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операції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суб’єктом готельного,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-5" dirty="0">
                <a:latin typeface="Times New Roman"/>
                <a:cs typeface="Times New Roman"/>
              </a:rPr>
              <a:t> туристичного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461009" indent="-89535">
              <a:lnSpc>
                <a:spcPts val="1345"/>
              </a:lnSpc>
              <a:buChar char="-"/>
              <a:tabLst>
                <a:tab pos="461645" algn="l"/>
              </a:tabLst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3794125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4.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РЕЗУЛЬТАТИ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 marL="732155" indent="-360680">
              <a:lnSpc>
                <a:spcPct val="100000"/>
              </a:lnSpc>
              <a:spcBef>
                <a:spcPts val="15"/>
              </a:spcBef>
              <a:buFont typeface="Symbol"/>
              <a:buChar char="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Аналізувати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тенденції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індустрії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гостинності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туризму.</a:t>
            </a:r>
            <a:endParaRPr sz="1200">
              <a:latin typeface="Times New Roman"/>
              <a:cs typeface="Times New Roman"/>
            </a:endParaRPr>
          </a:p>
          <a:p>
            <a:pPr marL="732155" indent="-360680">
              <a:lnSpc>
                <a:spcPct val="100000"/>
              </a:lnSpc>
              <a:spcBef>
                <a:spcPts val="25"/>
              </a:spcBef>
              <a:buFont typeface="Symbol"/>
              <a:buChar char="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Розуміти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принципи,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роботи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12700" marR="175895" indent="359410">
              <a:lnSpc>
                <a:spcPts val="1370"/>
              </a:lnSpc>
              <a:spcBef>
                <a:spcPts val="125"/>
              </a:spcBef>
              <a:buFont typeface="Symbol"/>
              <a:buChar char="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Аналізувати,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інтерпретувати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моделювати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існуючих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концепцій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сервісні,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виробничі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організаційні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туристичного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43916"/>
            <a:ext cx="9213850" cy="235775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430530" indent="359410">
              <a:lnSpc>
                <a:spcPts val="1370"/>
              </a:lnSpc>
              <a:spcBef>
                <a:spcPts val="200"/>
              </a:spcBef>
              <a:buFont typeface="Symbol"/>
              <a:buChar char=""/>
              <a:tabLst>
                <a:tab pos="732155" algn="l"/>
                <a:tab pos="732790" algn="l"/>
              </a:tabLst>
            </a:pPr>
            <a:r>
              <a:rPr sz="1200" spc="-10" dirty="0">
                <a:latin typeface="Times New Roman"/>
                <a:cs typeface="Times New Roman"/>
              </a:rPr>
              <a:t>Організовувати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обслуговування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споживачів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готельних,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ресторанних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послуг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основі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використання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інформаційних,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комунікаційних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сервісних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технологій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дотримання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стандартів якості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норм </a:t>
            </a:r>
            <a:r>
              <a:rPr sz="1200" spc="-5" dirty="0">
                <a:latin typeface="Times New Roman"/>
                <a:cs typeface="Times New Roman"/>
              </a:rPr>
              <a:t>безпеки.</a:t>
            </a:r>
            <a:endParaRPr sz="1200">
              <a:latin typeface="Times New Roman"/>
              <a:cs typeface="Times New Roman"/>
            </a:endParaRPr>
          </a:p>
          <a:p>
            <a:pPr marL="12700" marR="535305" indent="359410">
              <a:lnSpc>
                <a:spcPts val="1380"/>
              </a:lnSpc>
              <a:spcBef>
                <a:spcPts val="100"/>
              </a:spcBef>
              <a:buFont typeface="Symbol"/>
              <a:buChar char="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сучасні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інформаційні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технології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закладів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господарства.</a:t>
            </a:r>
            <a:endParaRPr sz="1200">
              <a:latin typeface="Times New Roman"/>
              <a:cs typeface="Times New Roman"/>
            </a:endParaRPr>
          </a:p>
          <a:p>
            <a:pPr marL="12700" marR="358775" indent="359410">
              <a:lnSpc>
                <a:spcPts val="1370"/>
              </a:lnSpc>
              <a:spcBef>
                <a:spcPts val="105"/>
              </a:spcBef>
              <a:buFont typeface="Symbol"/>
              <a:buChar char="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Визначати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формувати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організаційну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структуру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підрозділів,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координувати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діяльність,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визначати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завдання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штатний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розклад,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вимоги</a:t>
            </a:r>
            <a:r>
              <a:rPr sz="1200" dirty="0">
                <a:latin typeface="Times New Roman"/>
                <a:cs typeface="Times New Roman"/>
              </a:rPr>
              <a:t> до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кваліфікації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персоналу.</a:t>
            </a:r>
            <a:endParaRPr sz="1200">
              <a:latin typeface="Times New Roman"/>
              <a:cs typeface="Times New Roman"/>
            </a:endParaRPr>
          </a:p>
          <a:p>
            <a:pPr marL="12700" marR="19050" indent="359410">
              <a:lnSpc>
                <a:spcPts val="1370"/>
              </a:lnSpc>
              <a:spcBef>
                <a:spcPts val="105"/>
              </a:spcBef>
              <a:buFont typeface="Symbol"/>
              <a:buChar char="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Розуміти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здійснювати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діяльності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готельного,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ресторанного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туристичного бізнесу.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>
              <a:lnSpc>
                <a:spcPts val="1370"/>
              </a:lnSpc>
              <a:spcBef>
                <a:spcPts val="100"/>
              </a:spcBef>
              <a:buFont typeface="Symbol"/>
              <a:buChar char=""/>
              <a:tabLst>
                <a:tab pos="732155" algn="l"/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Виконувати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самостійно завдання,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розв’язувати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задачі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застосовувати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різних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професійних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ситуаціях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та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відповідати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результати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своєї діяльності.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3154045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73200" y="2693542"/>
          <a:ext cx="8907780" cy="643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7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0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8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4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800983" y="3837813"/>
            <a:ext cx="3321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5" dirty="0">
                <a:latin typeface="Times New Roman"/>
                <a:cs typeface="Times New Roman"/>
              </a:rPr>
              <a:t> ПОЛІТИКИ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ОСВІТНЬОГО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50772" y="4034098"/>
          <a:ext cx="9087485" cy="1598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3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122">
                <a:tc>
                  <a:txBody>
                    <a:bodyPr/>
                    <a:lstStyle/>
                    <a:p>
                      <a:pPr marL="12700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35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Жодні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порушення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академічної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доброчесності.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27">
                <a:tc>
                  <a:txBody>
                    <a:bodyPr/>
                    <a:lstStyle/>
                    <a:p>
                      <a:pPr marL="12700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350"/>
                        </a:lnSpc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практичні,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лабораторні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тижнів.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951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 marR="120650" algn="just">
                        <a:lnSpc>
                          <a:spcPts val="1380"/>
                        </a:lnSpc>
                      </a:pP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(«Положення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про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бально-накопичувальну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систему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оцінювання результатів навчання здобувачів вищої освіти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Мелітопольському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державному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педагогічному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Хмельницького»).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78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72720" marR="119380" algn="just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Здобувач,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який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навчається стабільно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«відмінні»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оцінки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саме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такі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оцінки має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періодичні контролі,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впродовж вивчення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навчального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курсу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90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більше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балів,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має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право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складати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екзамен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даного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освітнього компонента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(«Положення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про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бально-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накопичувальну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навчання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здобувачів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Мелітопольському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державному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педагогічному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2720" algn="just">
                        <a:lnSpc>
                          <a:spcPts val="1265"/>
                        </a:lnSpc>
                      </a:pP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Хмельницького»)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526" y="334771"/>
            <a:ext cx="4462780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8795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0" dirty="0">
                <a:latin typeface="Times New Roman"/>
                <a:cs typeface="Times New Roman"/>
              </a:rPr>
              <a:t> СТРУКТУРА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СТРУКТУРА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9036" y="885698"/>
          <a:ext cx="9558655" cy="5850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204">
                <a:tc>
                  <a:txBody>
                    <a:bodyPr/>
                    <a:lstStyle/>
                    <a:p>
                      <a:pPr marL="200660" marR="55244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 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316865" marR="82550" indent="-22415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ра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у  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65735" marR="156210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19">
                <a:tc gridSpan="7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МЕРЧАНДАЙЗИНГУ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6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1915" marR="76835" algn="ctr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Вступ. Класифікація,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призначення, вимоги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устаткування закладів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готельноресторанного 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61290" marR="151765" indent="393065">
                        <a:lnSpc>
                          <a:spcPct val="959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(- год)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994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  <a:spcBef>
                          <a:spcPts val="994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9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0014" marR="112395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Оснащення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меблювання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приміщень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закладах готельного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03505" marR="95250" indent="45085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72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8760" marR="23241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Мийне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очищувальне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ресторанного 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61290" marR="151765" indent="393065">
                        <a:lnSpc>
                          <a:spcPct val="109600"/>
                        </a:lnSpc>
                        <a:spcBef>
                          <a:spcPts val="9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(перший 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533">
                <a:tc gridSpan="7">
                  <a:txBody>
                    <a:bodyPr/>
                    <a:lstStyle/>
                    <a:p>
                      <a:pPr marR="15875" algn="ctr">
                        <a:lnSpc>
                          <a:spcPct val="100000"/>
                        </a:lnSpc>
                        <a:spcBef>
                          <a:spcPts val="1075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100" b="1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ПРАВИЛА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ОРГАНІЗАЦІЇ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МЕРЧАНДАЙЗИНГУ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СФЕРІ ГОСТИННОСТІ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6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5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740" marR="71120" algn="ctr">
                        <a:lnSpc>
                          <a:spcPts val="1380"/>
                        </a:lnSpc>
                        <a:spcBef>
                          <a:spcPts val="9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Подрібнювальне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різальне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ресторанного 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95250" indent="450850">
                        <a:lnSpc>
                          <a:spcPts val="1380"/>
                        </a:lnSpc>
                        <a:spcBef>
                          <a:spcPts val="9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957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семестру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58655" cy="4748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5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24154" indent="33020" algn="just">
                        <a:lnSpc>
                          <a:spcPct val="96000"/>
                        </a:lnSpc>
                        <a:spcBef>
                          <a:spcPts val="47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387985" marR="379730" indent="8509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Стравоварильне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кавоварки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61290" marR="151765" indent="393065">
                        <a:lnSpc>
                          <a:spcPct val="109600"/>
                        </a:lnSpc>
                        <a:spcBef>
                          <a:spcPts val="9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55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0180" marR="163830" indent="127635">
                        <a:lnSpc>
                          <a:spcPts val="1380"/>
                        </a:lnSpc>
                        <a:spcBef>
                          <a:spcPts val="50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Смажильнопекарське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Пароконвектомати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03505" marR="95250" indent="45085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70180" marR="161925" indent="123189">
                        <a:lnSpc>
                          <a:spcPts val="126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Скласти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ента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5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051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70180" marR="162560" algn="ctr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Ваговимірювальне,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контрольно-касове устаткування,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холодильне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61290" marR="151765" indent="393065">
                        <a:lnSpc>
                          <a:spcPct val="109600"/>
                        </a:lnSpc>
                        <a:spcBef>
                          <a:spcPts val="93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5570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матеріалу,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виконати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практичне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7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03835" marR="193040" indent="214629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шведського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столу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кейтерингу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290" marR="151765" indent="393065">
                        <a:lnSpc>
                          <a:spcPts val="1380"/>
                        </a:lnSpc>
                        <a:spcBef>
                          <a:spcPts val="96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19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8419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інтернет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835" marR="196215" indent="-1270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Розробити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кейси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ирі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ш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ен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конфліктів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ног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стру 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(другий періодичний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970022" y="5433821"/>
            <a:ext cx="4751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7. 2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(ЛЕКЦІЙНИЙ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5809234"/>
          <a:ext cx="9549765" cy="896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1270" algn="ctr">
                        <a:lnSpc>
                          <a:spcPts val="134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085">
                <a:tc>
                  <a:txBody>
                    <a:bodyPr/>
                    <a:lstStyle/>
                    <a:p>
                      <a:pPr marL="69850" marR="59055" algn="just">
                        <a:lnSpc>
                          <a:spcPts val="1380"/>
                        </a:lnSpc>
                        <a:tabLst>
                          <a:tab pos="135699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Вступ.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призначення,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вимоги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	готельноресторанного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95580">
                        <a:lnSpc>
                          <a:spcPts val="127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Мета,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дисципліни.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готельноресторанного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Вимоги,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надаються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до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готельно-ресторанного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господарства.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866140">
                        <a:lnSpc>
                          <a:spcPts val="126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технічні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характеристики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готельно-ресторанного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549765" cy="4600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653">
                <a:tc>
                  <a:txBody>
                    <a:bodyPr/>
                    <a:lstStyle/>
                    <a:p>
                      <a:pPr marL="69850">
                        <a:lnSpc>
                          <a:spcPts val="1325"/>
                        </a:lnSpc>
                        <a:tabLst>
                          <a:tab pos="546735" algn="l"/>
                          <a:tab pos="815975" algn="l"/>
                          <a:tab pos="1715770" algn="l"/>
                          <a:tab pos="20040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	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Оснащення	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меблювання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0325">
                        <a:lnSpc>
                          <a:spcPts val="1380"/>
                        </a:lnSpc>
                        <a:spcBef>
                          <a:spcPts val="15"/>
                        </a:spcBef>
                        <a:tabLst>
                          <a:tab pos="1009650" algn="l"/>
                          <a:tab pos="1303655" algn="l"/>
                          <a:tab pos="209359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іщень	у	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готел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ьного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Оснащення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житлової</a:t>
                      </a:r>
                      <a:r>
                        <a:rPr sz="11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групи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приміщень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готельного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господарства.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Оснащення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адміністративної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125095">
                        <a:lnSpc>
                          <a:spcPts val="126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групи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приміщень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готельного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господарства.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приміщень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вестибюльної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групи.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Меблювання приміщень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закладах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готельного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69850" marR="6096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Мийне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очищувальне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ресторанного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23189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Машини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миття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посуду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класифікація.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Машини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миття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посуду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періодичної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дії.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Машини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миття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посуду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безперервної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дії.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миття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овочів.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699">
                <a:tc>
                  <a:txBody>
                    <a:bodyPr/>
                    <a:lstStyle/>
                    <a:p>
                      <a:pPr marL="69850" marR="59690" algn="just">
                        <a:lnSpc>
                          <a:spcPts val="1380"/>
                        </a:lnSpc>
                        <a:spcBef>
                          <a:spcPts val="4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4.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Подрібнювальне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різальне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для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ресторанного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 marR="4269740" indent="-3556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Овочерізальні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протиральні машини.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Машини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обробки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м'яса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риби.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5290185">
                        <a:lnSpc>
                          <a:spcPts val="1260"/>
                        </a:lnSpc>
                        <a:spcBef>
                          <a:spcPts val="15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М'ясорубки.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Куттери.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5290185">
                        <a:lnSpc>
                          <a:spcPts val="126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Хліборізка.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604">
                <a:tc>
                  <a:txBody>
                    <a:bodyPr/>
                    <a:lstStyle/>
                    <a:p>
                      <a:pPr marL="69850" marR="62865">
                        <a:lnSpc>
                          <a:spcPts val="1380"/>
                        </a:lnSpc>
                        <a:spcBef>
                          <a:spcPts val="11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Стравоварильне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кавоварки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66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929640">
                        <a:lnSpc>
                          <a:spcPts val="126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варіння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основних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способів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теплової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обробки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харчових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продуктів.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Харчоварильні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котли.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ts val="120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Пароварильні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шафи.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26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Рисоварки.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Пастакукери.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Водонагрівальне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Кавоварки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pPr marL="69850" marR="59055">
                        <a:lnSpc>
                          <a:spcPts val="1380"/>
                        </a:lnSpc>
                        <a:tabLst>
                          <a:tab pos="842010" algn="l"/>
                          <a:tab pos="140589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	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Смажильнопекарське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Пароконвектомати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3176270">
                        <a:lnSpc>
                          <a:spcPts val="127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Спосіб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теплової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обробки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харчової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продукції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смаження.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Плити.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Сковороди.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Фритюрниці.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3505">
                        <a:lnSpc>
                          <a:spcPts val="120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Жарильно-пекарське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295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Пароконвекційні шафи.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Грилі,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шашличні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печі.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653">
                <a:tc>
                  <a:txBody>
                    <a:bodyPr/>
                    <a:lstStyle/>
                    <a:p>
                      <a:pPr marL="69850" marR="58419">
                        <a:lnSpc>
                          <a:spcPts val="1380"/>
                        </a:lnSpc>
                        <a:spcBef>
                          <a:spcPts val="10"/>
                        </a:spcBef>
                        <a:tabLst>
                          <a:tab pos="821055" algn="l"/>
                          <a:tab pos="20497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Ваговимірювальне,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контрольно-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ове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тат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	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олод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ьне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22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Призначення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класифікація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ваговимірювального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1259840">
                        <a:lnSpc>
                          <a:spcPts val="1260"/>
                        </a:lnSpc>
                        <a:spcBef>
                          <a:spcPts val="6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Характеристика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ваг,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застосовуються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закладах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готельно-ресторанного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господарства.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Електронні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контрольно-касові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апарати.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92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9850" marR="61594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шведського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столу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кейтерингу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49872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Призначення,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конструктивні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особливості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салат-барів.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Характеристика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шведського столу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ліній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роздач.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3893820">
                        <a:lnSpc>
                          <a:spcPts val="126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Сучасне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кейтерингу.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Гастроємності.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Пересувні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візки.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Диспенсери.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Призначення допоміжного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843529" y="5461254"/>
            <a:ext cx="5005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9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-5" dirty="0">
                <a:latin typeface="Times New Roman"/>
                <a:cs typeface="Times New Roman"/>
              </a:rPr>
              <a:t> (ПРАКТИЧНІ ЗАНЯТТЯ)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5661406"/>
          <a:ext cx="9261475" cy="1031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567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08430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937">
                <a:tc>
                  <a:txBody>
                    <a:bodyPr/>
                    <a:lstStyle/>
                    <a:p>
                      <a:pPr marL="63500" marR="5778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Вступ.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призначення,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вимоги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готельноресторанного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86840" algn="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9798" y="3541903"/>
            <a:ext cx="68141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30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СХЕМА</a:t>
            </a:r>
            <a:r>
              <a:rPr sz="1200" b="1" dirty="0">
                <a:latin typeface="Times New Roman"/>
                <a:cs typeface="Times New Roman"/>
              </a:rPr>
              <a:t> ОСВІТНЬОГО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КОМПОНЕНТУ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(ТЕМИ</a:t>
            </a:r>
            <a:r>
              <a:rPr sz="1200" b="1" dirty="0">
                <a:latin typeface="Times New Roman"/>
                <a:cs typeface="Times New Roman"/>
              </a:rPr>
              <a:t> ДЛЯ </a:t>
            </a:r>
            <a:r>
              <a:rPr sz="1200" b="1" spc="-5" dirty="0">
                <a:latin typeface="Times New Roman"/>
                <a:cs typeface="Times New Roman"/>
              </a:rPr>
              <a:t>САМОСТІЙНОГО 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3742055"/>
          <a:ext cx="9261475" cy="27120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297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508">
                <a:tc>
                  <a:txBody>
                    <a:bodyPr/>
                    <a:lstStyle/>
                    <a:p>
                      <a:pPr marL="63500" marR="53975" algn="just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129857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Вступ.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Класифікація,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призначення,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вимоги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	готельноресторанного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844">
                <a:tc>
                  <a:txBody>
                    <a:bodyPr/>
                    <a:lstStyle/>
                    <a:p>
                      <a:pPr marL="63500" marR="55880" algn="just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2.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Оснащення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меблювання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приміщень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закладах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готельного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937">
                <a:tc>
                  <a:txBody>
                    <a:bodyPr/>
                    <a:lstStyle/>
                    <a:p>
                      <a:pPr marL="63500" marR="56515" algn="just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3.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Мийне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очищувальне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 ресторанного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359664"/>
          <a:ext cx="9261475" cy="3032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981">
                <a:tc>
                  <a:txBody>
                    <a:bodyPr/>
                    <a:lstStyle/>
                    <a:p>
                      <a:pPr marL="63500" marR="59690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18159" algn="l"/>
                          <a:tab pos="764540" algn="l"/>
                          <a:tab pos="1641475" algn="l"/>
                          <a:tab pos="1906905" algn="l"/>
                          <a:tab pos="2841625" algn="l"/>
                          <a:tab pos="3689985" algn="l"/>
                          <a:tab pos="389382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2.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щ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та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при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іщень	у	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готельного господарства.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58419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755015" algn="l"/>
                          <a:tab pos="25806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6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	Мийне  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 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очищувальне	устаткування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ресторанного 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203">
                <a:tc>
                  <a:txBody>
                    <a:bodyPr/>
                    <a:lstStyle/>
                    <a:p>
                      <a:pPr marL="63500" marR="58419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Подрібнювальне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різальне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ресторанного 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04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Стравоварильне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кавоварки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Смажильнопекарське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Пароконвектомати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203">
                <a:tc>
                  <a:txBody>
                    <a:bodyPr/>
                    <a:lstStyle/>
                    <a:p>
                      <a:pPr marL="63500" marR="57150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27050" algn="l"/>
                          <a:tab pos="784225" algn="l"/>
                          <a:tab pos="2185035" algn="l"/>
                          <a:tab pos="355981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7.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агов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ір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льн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	контрол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ове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тат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холодильне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568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шведського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столу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кейтерингу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261475" cy="281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6241">
                <a:tc>
                  <a:txBody>
                    <a:bodyPr/>
                    <a:lstStyle/>
                    <a:p>
                      <a:pPr marL="63500" marR="56515" algn="just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4.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Подрібнювальне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різальне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закладів ресторанного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1125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28">
                <a:tc>
                  <a:txBody>
                    <a:bodyPr/>
                    <a:lstStyle/>
                    <a:p>
                      <a:pPr marL="63500" marR="5651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Стравоварильне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кавоварки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203">
                <a:tc>
                  <a:txBody>
                    <a:bodyPr/>
                    <a:lstStyle/>
                    <a:p>
                      <a:pPr marL="63500" marR="56515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808990" algn="l"/>
                          <a:tab pos="134620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	6.	С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жильн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ьке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устаткування. Пароконвектомати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369">
                <a:tc>
                  <a:txBody>
                    <a:bodyPr/>
                    <a:lstStyle/>
                    <a:p>
                      <a:pPr marL="63500" marR="53975" algn="just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Ваговимірювальне, контрольно-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касове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холодильне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1125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28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63500" marR="5524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Устаткування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шведського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столу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кейтерингу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3204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3204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  <a:tab pos="30226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775075" y="3851529"/>
            <a:ext cx="31451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ОЦІНЮВАННЯ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4226940"/>
          <a:ext cx="9258300" cy="2422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5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231775">
                        <a:lnSpc>
                          <a:spcPct val="110000"/>
                        </a:lnSpc>
                        <a:spcBef>
                          <a:spcPts val="940"/>
                        </a:spcBef>
                      </a:pP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Загальна система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ню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ання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 algn="just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контролі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7945" algn="just">
                        <a:lnSpc>
                          <a:spcPct val="11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контрольних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точок першої (КТ1)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другої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(КТ2). Результати контрольної точки (КТ)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 сумою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поточного (ПК)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1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складає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1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769" algn="just">
                        <a:lnSpc>
                          <a:spcPct val="1108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тобто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40 %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 обчислюються як середньозважена оцінок (Хср)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діяльність здобувача на практичних (семінарських) заняттях, що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входять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число певної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точки.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трансферу середньозваженої оцінки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 в бали, що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входять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 40 %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треба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1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(ПК)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видів </a:t>
                      </a:r>
                      <a:r>
                        <a:rPr sz="1100" spc="-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всіх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spc="-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здійснюється так: ПК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5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 5 = 4.1 * 4 = 16.4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//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(балів).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періодичний контроль (ПКР) здобувачом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отримано 30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Тоді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точку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буде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ПК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= 16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+ 30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 46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(балів).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 indent="207010" algn="just">
                        <a:lnSpc>
                          <a:spcPct val="110000"/>
                        </a:lnSpc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тільки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тижнів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після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складання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0</TotalTime>
  <Words>3609</Words>
  <Application>Microsoft Office PowerPoint</Application>
  <PresentationFormat>Произвольный</PresentationFormat>
  <Paragraphs>355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Calibri</vt:lpstr>
      <vt:lpstr>Cambria Math</vt:lpstr>
      <vt:lpstr>Franklin Gothic Book</vt:lpstr>
      <vt:lpstr>Symbol</vt:lpstr>
      <vt:lpstr>Times New Roman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2023-11-19T13:33:15Z</dcterms:created>
  <dcterms:modified xsi:type="dcterms:W3CDTF">2023-11-19T13:34:30Z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</Properties>
</file>