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694192" cy="756285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595" y="1998083"/>
            <a:ext cx="6208424" cy="1671296"/>
          </a:xfrm>
        </p:spPr>
        <p:txBody>
          <a:bodyPr anchor="b">
            <a:noAutofit/>
          </a:bodyPr>
          <a:lstStyle>
            <a:lvl1pPr algn="ctr">
              <a:defRPr sz="5293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595" y="3968156"/>
            <a:ext cx="6208424" cy="1519243"/>
          </a:xfrm>
        </p:spPr>
        <p:txBody>
          <a:bodyPr anchor="t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3168" y="5574103"/>
            <a:ext cx="787359" cy="30811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47595" y="5574103"/>
            <a:ext cx="4753628" cy="308116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2474" y="5574103"/>
            <a:ext cx="483545" cy="308116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2073" y="3828104"/>
            <a:ext cx="597946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12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5310333"/>
            <a:ext cx="7950742" cy="624986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0154" y="1139096"/>
            <a:ext cx="8293094" cy="370673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5935319"/>
            <a:ext cx="7950742" cy="54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143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0079"/>
            <a:ext cx="7950742" cy="3416251"/>
          </a:xfrm>
        </p:spPr>
        <p:txBody>
          <a:bodyPr anchor="ctr">
            <a:normAutofit/>
          </a:bodyPr>
          <a:lstStyle>
            <a:lvl1pPr algn="ctr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715110"/>
            <a:ext cx="7950744" cy="17646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4" y="4565719"/>
            <a:ext cx="772584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5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428" y="1083073"/>
            <a:ext cx="7484737" cy="2614320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1345" y="3697393"/>
            <a:ext cx="6891300" cy="71893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5"/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6" y="4789805"/>
            <a:ext cx="7950746" cy="1689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3992" y="99841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79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26958" y="3118512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794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5095" y="4565719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39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83" y="3648630"/>
            <a:ext cx="7950735" cy="1619760"/>
          </a:xfrm>
        </p:spPr>
        <p:txBody>
          <a:bodyPr anchor="b">
            <a:normAutofit/>
          </a:bodyPr>
          <a:lstStyle>
            <a:lvl1pPr algn="l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5268390"/>
            <a:ext cx="7950737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8788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234" y="1083073"/>
            <a:ext cx="7396933" cy="2474267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4013352"/>
            <a:ext cx="7950737" cy="978129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995216"/>
            <a:ext cx="7950744" cy="1484559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6843" y="98907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46012" y="2875744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5095" y="3781425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890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083073"/>
            <a:ext cx="7950742" cy="253028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9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3932682"/>
            <a:ext cx="7950737" cy="99829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9" y="4929858"/>
            <a:ext cx="7950742" cy="1549918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9" y="3781425"/>
            <a:ext cx="772584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88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78" y="2746066"/>
            <a:ext cx="7950744" cy="373371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2584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54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769" y="1000080"/>
            <a:ext cx="1893249" cy="547969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81" y="1000080"/>
            <a:ext cx="5748415" cy="547969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03779" y="1000080"/>
            <a:ext cx="0" cy="547969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94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492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10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94" y="1810114"/>
            <a:ext cx="7713111" cy="2009828"/>
          </a:xfrm>
        </p:spPr>
        <p:txBody>
          <a:bodyPr anchor="b">
            <a:normAutofit/>
          </a:bodyPr>
          <a:lstStyle>
            <a:lvl1pPr algn="ctr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5094" y="4118720"/>
            <a:ext cx="7713111" cy="120204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5096" y="3969330"/>
            <a:ext cx="77131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87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279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2247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61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282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8365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8365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80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3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48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861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531244"/>
            <a:ext cx="2966644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8184" y="1083074"/>
            <a:ext cx="4508839" cy="539670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8" y="3342591"/>
            <a:ext cx="2966644" cy="2689018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5095" y="3211877"/>
            <a:ext cx="27290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98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2077448"/>
            <a:ext cx="4247658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1312" y="1139096"/>
            <a:ext cx="3425844" cy="5284661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3590018"/>
            <a:ext cx="4247657" cy="201676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62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0703302" cy="756285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2746066"/>
            <a:ext cx="7950744" cy="3799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3773" y="6573143"/>
            <a:ext cx="1342853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6279" y="6573143"/>
            <a:ext cx="5969624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4495" y="6573143"/>
            <a:ext cx="462527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52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200" rtl="0" eaLnBrk="1" latinLnBrk="0" hangingPunct="1">
        <a:spcBef>
          <a:spcPct val="0"/>
        </a:spcBef>
        <a:buNone/>
        <a:defRPr sz="4411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1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35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16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58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3356-12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ukrainepravo.com/" TargetMode="External"/><Relationship Id="rId3" Type="http://schemas.openxmlformats.org/officeDocument/2006/relationships/hyperlink" Target="http://zakon.rada.gov.ua/cgi-bin/laws/main.cgi?nreg=3356-12" TargetMode="External"/><Relationship Id="rId7" Type="http://schemas.openxmlformats.org/officeDocument/2006/relationships/hyperlink" Target="http://repository.hneu.edu.ua/handle/123456789/20079" TargetMode="External"/><Relationship Id="rId2" Type="http://schemas.openxmlformats.org/officeDocument/2006/relationships/hyperlink" Target="http://zakon.rada.gov.ua/cgi-bin/laws/main.cgi?nreg=2436-14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kadrovik.ua/" TargetMode="External"/><Relationship Id="rId5" Type="http://schemas.openxmlformats.org/officeDocument/2006/relationships/hyperlink" Target="http://zakon.rada.gov.ua/cgibin/laws/main.cgi?nreg=1045-14" TargetMode="External"/><Relationship Id="rId4" Type="http://schemas.openxmlformats.org/officeDocument/2006/relationships/hyperlink" Target="http://zakon.rada.gov.ua/cgibin/laws/main.cgi?nreg=137/98-%E2%F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0189" y="696214"/>
            <a:ext cx="5106035" cy="90931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МЕЛІТОПОЛЬСКИЙ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ДЕРЖАВНИЙ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ПЕДАГОГІЧНИЙ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41275" marR="28575" indent="-4445" algn="ctr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ФАКУЛЬТЕТ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ІНФОРМАТИКИ,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МАТЕМАТИКИ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ГОТЕЛЬНО-РЕСТОРАННОГО 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84115"/>
              </p:ext>
            </p:extLst>
          </p:nvPr>
        </p:nvGraphicFramePr>
        <p:xfrm>
          <a:off x="622300" y="1800225"/>
          <a:ext cx="9801860" cy="5206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87">
                <a:tc>
                  <a:txBody>
                    <a:bodyPr/>
                    <a:lstStyle/>
                    <a:p>
                      <a:pPr marL="76200" marR="219075">
                        <a:lnSpc>
                          <a:spcPct val="9500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освітнього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компоненту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04">
                <a:tc>
                  <a:txBody>
                    <a:bodyPr/>
                    <a:lstStyle/>
                    <a:p>
                      <a:pPr marL="76200" marR="130810">
                        <a:lnSpc>
                          <a:spcPct val="9540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76200" marR="9017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58">
                <a:tc>
                  <a:txBody>
                    <a:bodyPr/>
                    <a:lstStyle/>
                    <a:p>
                      <a:pPr marL="76200" marR="45593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Нау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ово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ічні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76200" marR="9144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науково-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педагогічних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24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0585">
                <a:tc>
                  <a:txBody>
                    <a:bodyPr/>
                    <a:lstStyle/>
                    <a:p>
                      <a:pPr marL="76200" marR="342265">
                        <a:lnSpc>
                          <a:spcPct val="96100"/>
                        </a:lnSpc>
                        <a:spcBef>
                          <a:spcPts val="520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освітнього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компоненту 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сайті центу </a:t>
                      </a:r>
                      <a:r>
                        <a:rPr sz="1000" b="1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освітніх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дистанційних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6200" marR="645160">
                        <a:lnSpc>
                          <a:spcPts val="114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технологій МДПУ ім. </a:t>
                      </a:r>
                      <a:r>
                        <a:rPr sz="1000" b="1" spc="-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345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720852"/>
          <a:ext cx="9031605" cy="60606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4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ts val="136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8580">
                        <a:lnSpc>
                          <a:spcPct val="1433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4861">
                <a:tc>
                  <a:txBody>
                    <a:bodyPr/>
                    <a:lstStyle/>
                    <a:p>
                      <a:pPr marL="73025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945" algn="just">
                        <a:lnSpc>
                          <a:spcPct val="1437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обов’язкову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ознаки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допомогою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4769" indent="207010" algn="just">
                        <a:lnSpc>
                          <a:spcPct val="1438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–здобувач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 повно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обґрунтовано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усних 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письмових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основному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більшість 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Здобувач вищої освіти здатен виділяти суттєві ознаки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допомогою операцій синтезу,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виявляти 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бути окремі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помилки,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indent="207010" algn="just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2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–здобувач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5405" algn="just">
                        <a:lnSpc>
                          <a:spcPct val="1437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 глибокого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всебічного аналізу, обґрунтування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 Правильно вирішив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половину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Має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причинно-наслідкових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945" indent="207010" algn="just">
                        <a:lnSpc>
                          <a:spcPts val="2080"/>
                        </a:lnSpc>
                        <a:spcBef>
                          <a:spcPts val="1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–здобувач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обсязі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Фрагментарно, 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720852"/>
          <a:ext cx="9031605" cy="2379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4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1755">
                        <a:lnSpc>
                          <a:spcPct val="1433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найпростіші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99">
                <a:tc>
                  <a:txBody>
                    <a:bodyPr/>
                    <a:lstStyle/>
                    <a:p>
                      <a:pPr marL="73025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освіти,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829310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	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даного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підсумковог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5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5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5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5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5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5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5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3294100"/>
            <a:ext cx="9279890" cy="370332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382645">
              <a:lnSpc>
                <a:spcPct val="100000"/>
              </a:lnSpc>
              <a:spcBef>
                <a:spcPts val="830"/>
              </a:spcBef>
            </a:pPr>
            <a:r>
              <a:rPr sz="1400" b="1" dirty="0">
                <a:latin typeface="Times New Roman"/>
                <a:cs typeface="Times New Roman"/>
              </a:rPr>
              <a:t>9.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РЕКОМЕНДОВАНА ЛІТЕРАТУРА</a:t>
            </a:r>
            <a:endParaRPr sz="1400">
              <a:latin typeface="Times New Roman"/>
              <a:cs typeface="Times New Roman"/>
            </a:endParaRPr>
          </a:p>
          <a:p>
            <a:pPr marL="4862195">
              <a:lnSpc>
                <a:spcPts val="1635"/>
              </a:lnSpc>
              <a:spcBef>
                <a:spcPts val="730"/>
              </a:spcBef>
            </a:pPr>
            <a:r>
              <a:rPr sz="1400" b="1" spc="-5" dirty="0">
                <a:latin typeface="Times New Roman"/>
                <a:cs typeface="Times New Roman"/>
              </a:rPr>
              <a:t>Основна</a:t>
            </a:r>
            <a:endParaRPr sz="1400">
              <a:latin typeface="Times New Roman"/>
              <a:cs typeface="Times New Roman"/>
            </a:endParaRPr>
          </a:p>
          <a:p>
            <a:pPr marL="553720">
              <a:lnSpc>
                <a:spcPts val="1365"/>
              </a:lnSpc>
              <a:tabLst>
                <a:tab pos="911860" algn="l"/>
              </a:tabLst>
            </a:pPr>
            <a:r>
              <a:rPr sz="1200" dirty="0">
                <a:latin typeface="Times New Roman"/>
                <a:cs typeface="Times New Roman"/>
              </a:rPr>
              <a:t>1.	</a:t>
            </a:r>
            <a:r>
              <a:rPr sz="1200" spc="-5" dirty="0">
                <a:latin typeface="Times New Roman"/>
                <a:cs typeface="Times New Roman"/>
              </a:rPr>
              <a:t>Балабанова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Балабанова,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Сардак.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учбової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літератури,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468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indent="541020">
              <a:lnSpc>
                <a:spcPts val="1380"/>
              </a:lnSpc>
              <a:spcBef>
                <a:spcPts val="70"/>
              </a:spcBef>
              <a:buAutoNum type="arabicPeriod" startAt="2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Гончарук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І.В.,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Томашук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І.В.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Державне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регулювання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ресурсного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потенціалу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сільських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територій: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загальні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аспекти.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фінанси,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актуальні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практики.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(32).</a:t>
            </a:r>
            <a:r>
              <a:rPr sz="1200" dirty="0">
                <a:latin typeface="Times New Roman"/>
                <a:cs typeface="Times New Roman"/>
              </a:rPr>
              <a:t> С. </a:t>
            </a:r>
            <a:r>
              <a:rPr sz="1200" spc="5" dirty="0">
                <a:latin typeface="Times New Roman"/>
                <a:cs typeface="Times New Roman"/>
              </a:rPr>
              <a:t>19-30.</a:t>
            </a:r>
            <a:endParaRPr sz="1200">
              <a:latin typeface="Times New Roman"/>
              <a:cs typeface="Times New Roman"/>
            </a:endParaRPr>
          </a:p>
          <a:p>
            <a:pPr marL="911860" indent="-358775">
              <a:lnSpc>
                <a:spcPts val="1315"/>
              </a:lnSpc>
              <a:buAutoNum type="arabicPeriod" startAt="2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Дяків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Островерхов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навчально-методичний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Тернопіль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ТНЕУ,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288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911860" indent="-358775">
              <a:lnSpc>
                <a:spcPts val="1410"/>
              </a:lnSpc>
              <a:buAutoNum type="arabicPeriod" startAt="2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2-ге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Балановська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Т.І.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 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ЦП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«КОМПРИНТ»,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417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4461510">
              <a:lnSpc>
                <a:spcPts val="1635"/>
              </a:lnSpc>
            </a:pPr>
            <a:r>
              <a:rPr sz="1400" b="1" spc="-5" dirty="0">
                <a:latin typeface="Times New Roman"/>
                <a:cs typeface="Times New Roman"/>
              </a:rPr>
              <a:t>Дпоміжна</a:t>
            </a:r>
            <a:endParaRPr sz="1400">
              <a:latin typeface="Times New Roman"/>
              <a:cs typeface="Times New Roman"/>
            </a:endParaRPr>
          </a:p>
          <a:p>
            <a:pPr marL="911860" indent="-358775">
              <a:lnSpc>
                <a:spcPts val="1365"/>
              </a:lnSpc>
              <a:buAutoNum type="arabicPeriod" startAt="5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Кодекс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законів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змін.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5462-VI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16.10.2012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документ].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http: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zakon3.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rada.gov.ua</a:t>
            </a:r>
            <a:endParaRPr sz="1200">
              <a:latin typeface="Times New Roman"/>
              <a:cs typeface="Times New Roman"/>
            </a:endParaRPr>
          </a:p>
          <a:p>
            <a:pPr marL="911860" indent="-358775">
              <a:lnSpc>
                <a:spcPts val="1380"/>
              </a:lnSpc>
              <a:buAutoNum type="arabicPeriod" startAt="6"/>
              <a:tabLst>
                <a:tab pos="911860" algn="l"/>
                <a:tab pos="912494" algn="l"/>
              </a:tabLst>
            </a:pPr>
            <a:r>
              <a:rPr sz="1200" dirty="0">
                <a:latin typeface="Times New Roman"/>
                <a:cs typeface="Times New Roman"/>
              </a:rPr>
              <a:t>Козирєва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Овсієнко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менеджера: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Видавництво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Іванченка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160" indent="541020">
              <a:lnSpc>
                <a:spcPts val="1380"/>
              </a:lnSpc>
              <a:spcBef>
                <a:spcPts val="65"/>
              </a:spcBef>
              <a:buAutoNum type="arabicPeriod" startAt="6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Матвейчук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О.Л.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регулювання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соціально-трудових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інформаційного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Вісник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НАДУ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Президентові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Серія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“Державне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управління”,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 </a:t>
            </a:r>
            <a:r>
              <a:rPr sz="1200" spc="-5" dirty="0">
                <a:latin typeface="Times New Roman"/>
                <a:cs typeface="Times New Roman"/>
              </a:rPr>
              <a:t>№1</a:t>
            </a:r>
            <a:r>
              <a:rPr sz="1200" dirty="0">
                <a:latin typeface="Times New Roman"/>
                <a:cs typeface="Times New Roman"/>
              </a:rPr>
              <a:t> С. 122-129.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>
              <a:lnSpc>
                <a:spcPts val="1380"/>
              </a:lnSpc>
              <a:buAutoNum type="arabicPeriod" startAt="6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Podolianchuk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O.,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Tomashuk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Formation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financial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results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activities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agricultural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enterprises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Vinnitsa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region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[Формування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результатів</a:t>
            </a:r>
            <a:r>
              <a:rPr sz="1200" dirty="0">
                <a:latin typeface="Times New Roman"/>
                <a:cs typeface="Times New Roman"/>
              </a:rPr>
              <a:t> діяльності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сільськогосподарських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Вінницької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області].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scientific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heritage.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47.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63-73.</a:t>
            </a:r>
            <a:endParaRPr sz="1200">
              <a:latin typeface="Times New Roman"/>
              <a:cs typeface="Times New Roman"/>
            </a:endParaRPr>
          </a:p>
          <a:p>
            <a:pPr marL="3009265">
              <a:lnSpc>
                <a:spcPts val="1555"/>
              </a:lnSpc>
            </a:pPr>
            <a:r>
              <a:rPr sz="1400" b="1" spc="-5" dirty="0">
                <a:latin typeface="Times New Roman"/>
                <a:cs typeface="Times New Roman"/>
              </a:rPr>
              <a:t>Електронні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ресурси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та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нормативні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документи</a:t>
            </a:r>
            <a:endParaRPr sz="1400">
              <a:latin typeface="Times New Roman"/>
              <a:cs typeface="Times New Roman"/>
            </a:endParaRPr>
          </a:p>
          <a:p>
            <a:pPr marL="911860" indent="-358775">
              <a:lnSpc>
                <a:spcPts val="1395"/>
              </a:lnSpc>
              <a:buAutoNum type="arabicPeriod" startAt="9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"Про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колективні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договори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угоди".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http://zakon.rada.gov.ua/cgi-bin/laws/main.cgi?nreg=3356-12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3166"/>
            <a:ext cx="9278620" cy="3013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2320" indent="-229235">
              <a:lnSpc>
                <a:spcPts val="1410"/>
              </a:lnSpc>
              <a:spcBef>
                <a:spcPts val="100"/>
              </a:spcBef>
              <a:buAutoNum type="arabicPeriod" startAt="10"/>
              <a:tabLst>
                <a:tab pos="78295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"Про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роботодавців".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доступу: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http://zakon.rada.gov.ua/cgi-bin/laws/main.cgi?nreg=2436-14.</a:t>
            </a:r>
            <a:endParaRPr sz="1200">
              <a:latin typeface="Times New Roman"/>
              <a:cs typeface="Times New Roman"/>
            </a:endParaRPr>
          </a:p>
          <a:p>
            <a:pPr marL="782320" indent="-229235">
              <a:lnSpc>
                <a:spcPts val="1380"/>
              </a:lnSpc>
              <a:buAutoNum type="arabicPeriod" startAt="10"/>
              <a:tabLst>
                <a:tab pos="78295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"Про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охорону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праці".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http://zakon.rada.gov.ua/cgi-bin/laws/main.cgi?nreg=3356-12.</a:t>
            </a:r>
            <a:endParaRPr sz="1200">
              <a:latin typeface="Times New Roman"/>
              <a:cs typeface="Times New Roman"/>
            </a:endParaRPr>
          </a:p>
          <a:p>
            <a:pPr marL="12700" marR="9525" indent="54102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954405" algn="l"/>
                <a:tab pos="955040" algn="l"/>
                <a:tab pos="1540510" algn="l"/>
                <a:tab pos="2282190" algn="l"/>
                <a:tab pos="2815590" algn="l"/>
                <a:tab pos="3560445" algn="l"/>
                <a:tab pos="4461510" algn="l"/>
                <a:tab pos="5499100" algn="l"/>
                <a:tab pos="6310630" algn="l"/>
                <a:tab pos="6936740" algn="l"/>
                <a:tab pos="8053070" algn="l"/>
                <a:tab pos="8698865" algn="l"/>
              </a:tabLst>
            </a:pP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кон	У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ї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	</a:t>
            </a:r>
            <a:r>
              <a:rPr sz="1200" spc="-10" dirty="0">
                <a:latin typeface="Times New Roman"/>
                <a:cs typeface="Times New Roman"/>
              </a:rPr>
              <a:t>"</a:t>
            </a:r>
            <a:r>
              <a:rPr sz="1200" spc="-5" dirty="0">
                <a:latin typeface="Times New Roman"/>
                <a:cs typeface="Times New Roman"/>
              </a:rPr>
              <a:t>Пр</a:t>
            </a:r>
            <a:r>
              <a:rPr sz="1200" dirty="0">
                <a:latin typeface="Times New Roman"/>
                <a:cs typeface="Times New Roman"/>
              </a:rPr>
              <a:t>о	порядок	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ирішення	кол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-10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spc="-1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10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х	т</a:t>
            </a:r>
            <a:r>
              <a:rPr sz="1200" spc="10" dirty="0">
                <a:latin typeface="Times New Roman"/>
                <a:cs typeface="Times New Roman"/>
              </a:rPr>
              <a:t>р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дових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порів	(ко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флі</a:t>
            </a:r>
            <a:r>
              <a:rPr sz="1200" spc="-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ті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)"</a:t>
            </a:r>
            <a:r>
              <a:rPr sz="1200" dirty="0">
                <a:latin typeface="Times New Roman"/>
                <a:cs typeface="Times New Roman"/>
              </a:rPr>
              <a:t>.	Р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жим	до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10" dirty="0">
                <a:latin typeface="Times New Roman"/>
                <a:cs typeface="Times New Roman"/>
              </a:rPr>
              <a:t>т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25" dirty="0">
                <a:latin typeface="Times New Roman"/>
                <a:cs typeface="Times New Roman"/>
              </a:rPr>
              <a:t>п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: 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http://zakon.rada.gov.ua/cgibin/laws/main.cgi?nreg=137%2F98-%E2%F0.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>
              <a:lnSpc>
                <a:spcPts val="1380"/>
              </a:lnSpc>
              <a:buAutoNum type="arabicPeriod" startAt="10"/>
              <a:tabLst>
                <a:tab pos="1012190" algn="l"/>
                <a:tab pos="1012825" algn="l"/>
                <a:tab pos="1656714" algn="l"/>
                <a:tab pos="2456180" algn="l"/>
                <a:tab pos="3047365" algn="l"/>
                <a:tab pos="4032250" algn="l"/>
                <a:tab pos="4761865" algn="l"/>
                <a:tab pos="5147310" algn="l"/>
                <a:tab pos="5779135" algn="l"/>
                <a:tab pos="6181725" algn="l"/>
                <a:tab pos="6956425" algn="l"/>
                <a:tab pos="7995284" algn="l"/>
                <a:tab pos="8697595" algn="l"/>
              </a:tabLst>
            </a:pP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кон	У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ї</a:t>
            </a:r>
            <a:r>
              <a:rPr sz="1200" spc="-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	</a:t>
            </a:r>
            <a:r>
              <a:rPr sz="1200" spc="-10" dirty="0">
                <a:latin typeface="Times New Roman"/>
                <a:cs typeface="Times New Roman"/>
              </a:rPr>
              <a:t>"</a:t>
            </a:r>
            <a:r>
              <a:rPr sz="1200" spc="-5" dirty="0">
                <a:latin typeface="Times New Roman"/>
                <a:cs typeface="Times New Roman"/>
              </a:rPr>
              <a:t>Пр</a:t>
            </a:r>
            <a:r>
              <a:rPr sz="1200" dirty="0">
                <a:latin typeface="Times New Roman"/>
                <a:cs typeface="Times New Roman"/>
              </a:rPr>
              <a:t>о	профе</a:t>
            </a:r>
            <a:r>
              <a:rPr sz="1200" spc="-10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ні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пі</a:t>
            </a:r>
            <a:r>
              <a:rPr sz="1200" spc="-10" dirty="0">
                <a:latin typeface="Times New Roman"/>
                <a:cs typeface="Times New Roman"/>
              </a:rPr>
              <a:t>л</a:t>
            </a:r>
            <a:r>
              <a:rPr sz="1200" dirty="0">
                <a:latin typeface="Times New Roman"/>
                <a:cs typeface="Times New Roman"/>
              </a:rPr>
              <a:t>ки,	</a:t>
            </a:r>
            <a:r>
              <a:rPr sz="1200" spc="-10" dirty="0">
                <a:latin typeface="Times New Roman"/>
                <a:cs typeface="Times New Roman"/>
              </a:rPr>
              <a:t>ї</a:t>
            </a:r>
            <a:r>
              <a:rPr sz="1200" dirty="0">
                <a:latin typeface="Times New Roman"/>
                <a:cs typeface="Times New Roman"/>
              </a:rPr>
              <a:t>х	пр</a:t>
            </a:r>
            <a:r>
              <a:rPr sz="1200" spc="-5" dirty="0">
                <a:latin typeface="Times New Roman"/>
                <a:cs typeface="Times New Roman"/>
              </a:rPr>
              <a:t>ав</a:t>
            </a:r>
            <a:r>
              <a:rPr sz="1200" dirty="0">
                <a:latin typeface="Times New Roman"/>
                <a:cs typeface="Times New Roman"/>
              </a:rPr>
              <a:t>а	та	</a:t>
            </a:r>
            <a:r>
              <a:rPr sz="1200" spc="-5" dirty="0">
                <a:latin typeface="Times New Roman"/>
                <a:cs typeface="Times New Roman"/>
              </a:rPr>
              <a:t>га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нтії	діяльно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ті</a:t>
            </a:r>
            <a:r>
              <a:rPr sz="1200" spc="-10" dirty="0">
                <a:latin typeface="Times New Roman"/>
                <a:cs typeface="Times New Roman"/>
              </a:rPr>
              <a:t>"</a:t>
            </a:r>
            <a:r>
              <a:rPr sz="1200" dirty="0">
                <a:latin typeface="Times New Roman"/>
                <a:cs typeface="Times New Roman"/>
              </a:rPr>
              <a:t>.	Р</a:t>
            </a:r>
            <a:r>
              <a:rPr sz="1200" spc="-20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жим	до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10" dirty="0">
                <a:latin typeface="Times New Roman"/>
                <a:cs typeface="Times New Roman"/>
              </a:rPr>
              <a:t>т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spc="75" dirty="0">
                <a:latin typeface="Times New Roman"/>
                <a:cs typeface="Times New Roman"/>
              </a:rPr>
              <a:t>п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: 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http://zakon.rada.gov.ua/cgibin/laws/main.cgi?nreg=1045-14.</a:t>
            </a:r>
            <a:endParaRPr sz="1200">
              <a:latin typeface="Times New Roman"/>
              <a:cs typeface="Times New Roman"/>
            </a:endParaRPr>
          </a:p>
          <a:p>
            <a:pPr marL="782320" indent="-229235">
              <a:lnSpc>
                <a:spcPts val="1315"/>
              </a:lnSpc>
              <a:buAutoNum type="arabicPeriod" startAt="10"/>
              <a:tabLst>
                <a:tab pos="782955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Кадровий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журнал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Електронний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https://www.kadrovik.ua</a:t>
            </a:r>
            <a:endParaRPr sz="1200">
              <a:latin typeface="Times New Roman"/>
              <a:cs typeface="Times New Roman"/>
            </a:endParaRPr>
          </a:p>
          <a:p>
            <a:pPr marL="782320" indent="-229235">
              <a:lnSpc>
                <a:spcPts val="1380"/>
              </a:lnSpc>
              <a:buAutoNum type="arabicPeriod" startAt="10"/>
              <a:tabLst>
                <a:tab pos="782955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Кадровий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портал.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Відділ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Електронний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https://vk24.ua/practical_work</a:t>
            </a:r>
            <a:endParaRPr sz="1200">
              <a:latin typeface="Times New Roman"/>
              <a:cs typeface="Times New Roman"/>
            </a:endParaRPr>
          </a:p>
          <a:p>
            <a:pPr marL="12700" marR="14604" indent="54102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Корпоративна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культура: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трансформаційний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аспекти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Отенко,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Чепелюк.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ХНЕУ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Кузнеця,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http://repository.hneu.edu.ua/handle/123456789/20079</a:t>
            </a:r>
            <a:endParaRPr sz="1200">
              <a:latin typeface="Times New Roman"/>
              <a:cs typeface="Times New Roman"/>
            </a:endParaRPr>
          </a:p>
          <a:p>
            <a:pPr marL="911860" indent="-358775">
              <a:lnSpc>
                <a:spcPts val="1315"/>
              </a:lnSpc>
              <a:buAutoNum type="arabicPeriod" startAt="10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трудового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законодавства.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Електронний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доступу:</a:t>
            </a:r>
            <a:r>
              <a:rPr sz="1200" spc="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https://ukrainepravo.com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6350" indent="54102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911860" algn="l"/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зайнятість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населення.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змін.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5067-VІ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05.07.2012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документ].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http: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zakon3.</a:t>
            </a:r>
            <a:r>
              <a:rPr sz="1200" spc="-5" dirty="0">
                <a:latin typeface="Times New Roman"/>
                <a:cs typeface="Times New Roman"/>
              </a:rPr>
              <a:t> rada.gov.ua</a:t>
            </a:r>
            <a:endParaRPr sz="1200">
              <a:latin typeface="Times New Roman"/>
              <a:cs typeface="Times New Roman"/>
            </a:endParaRPr>
          </a:p>
          <a:p>
            <a:pPr marL="12700" marR="10795" indent="541020">
              <a:lnSpc>
                <a:spcPts val="1380"/>
              </a:lnSpc>
              <a:buAutoNum type="arabicPeriod" startAt="10"/>
              <a:tabLst>
                <a:tab pos="784225" algn="l"/>
              </a:tabLst>
            </a:pPr>
            <a:r>
              <a:rPr sz="1200" spc="-5" dirty="0">
                <a:latin typeface="Times New Roman"/>
                <a:cs typeface="Times New Roman"/>
              </a:rPr>
              <a:t>Селютін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Яцун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Практикум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ХДУХТ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188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https://dut.edu.ua/uploads/l_1829_32362479.pdf</a:t>
            </a:r>
            <a:endParaRPr sz="1200">
              <a:latin typeface="Times New Roman"/>
              <a:cs typeface="Times New Roman"/>
            </a:endParaRPr>
          </a:p>
          <a:p>
            <a:pPr marL="12700" marR="8890" indent="541020">
              <a:lnSpc>
                <a:spcPts val="1380"/>
              </a:lnSpc>
              <a:buAutoNum type="arabicPeriod" startAt="10"/>
              <a:tabLst>
                <a:tab pos="811530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[Електронний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ресурс]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Гавриш,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Довгань,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Крейдич,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Семенченко.</a:t>
            </a:r>
            <a:r>
              <a:rPr sz="1200" dirty="0">
                <a:latin typeface="Times New Roman"/>
                <a:cs typeface="Times New Roman"/>
              </a:rPr>
              <a:t> Київ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КПІ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Ігоря</a:t>
            </a:r>
            <a:r>
              <a:rPr sz="1200" dirty="0">
                <a:latin typeface="Times New Roman"/>
                <a:cs typeface="Times New Roman"/>
              </a:rPr>
              <a:t> Сікорського, 2017. 528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https://ela.kpi.ua/handle/123456789/19480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383"/>
            <a:ext cx="9281160" cy="639191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716145" indent="-22923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4716780" algn="l"/>
              </a:tabLst>
            </a:pPr>
            <a:r>
              <a:rPr sz="1400" b="1" dirty="0">
                <a:latin typeface="Times New Roman"/>
                <a:cs typeface="Times New Roman"/>
              </a:rPr>
              <a:t>АНОТАЦІЯ</a:t>
            </a:r>
            <a:endParaRPr sz="14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900"/>
              </a:lnSpc>
              <a:spcBef>
                <a:spcPts val="780"/>
              </a:spcBef>
            </a:pPr>
            <a:r>
              <a:rPr sz="1400" spc="-5" dirty="0">
                <a:latin typeface="Times New Roman"/>
                <a:cs typeface="Times New Roman"/>
              </a:rPr>
              <a:t>Вибірковий освітній компонент “Управління персоналом” </a:t>
            </a:r>
            <a:r>
              <a:rPr sz="1400" dirty="0">
                <a:latin typeface="Times New Roman"/>
                <a:cs typeface="Times New Roman"/>
              </a:rPr>
              <a:t>є складовою </a:t>
            </a:r>
            <a:r>
              <a:rPr sz="1400" spc="-5" dirty="0">
                <a:latin typeface="Times New Roman"/>
                <a:cs typeface="Times New Roman"/>
              </a:rPr>
              <a:t>навчального плану, </a:t>
            </a:r>
            <a:r>
              <a:rPr sz="1400" dirty="0">
                <a:latin typeface="Times New Roman"/>
                <a:cs typeface="Times New Roman"/>
              </a:rPr>
              <a:t>яка сприяє </a:t>
            </a:r>
            <a:r>
              <a:rPr sz="1400" spc="-5" dirty="0">
                <a:latin typeface="Times New Roman"/>
                <a:cs typeface="Times New Roman"/>
              </a:rPr>
              <a:t>підготовці </a:t>
            </a:r>
            <a:r>
              <a:rPr sz="1400" dirty="0">
                <a:latin typeface="Times New Roman"/>
                <a:cs typeface="Times New Roman"/>
              </a:rPr>
              <a:t> фахівців.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отримують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теоретичні</a:t>
            </a:r>
            <a:r>
              <a:rPr sz="1400" dirty="0">
                <a:latin typeface="Times New Roman"/>
                <a:cs typeface="Times New Roman"/>
              </a:rPr>
              <a:t> знання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практичні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навички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основних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категорій,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таких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як </a:t>
            </a:r>
            <a:r>
              <a:rPr sz="1400" spc="-5" dirty="0">
                <a:latin typeface="Times New Roman"/>
                <a:cs typeface="Times New Roman"/>
              </a:rPr>
              <a:t> “кадри”, “персонал”, “трудові ресурси”, “людські ресурси”, </a:t>
            </a:r>
            <a:r>
              <a:rPr sz="1400" dirty="0">
                <a:latin typeface="Times New Roman"/>
                <a:cs typeface="Times New Roman"/>
              </a:rPr>
              <a:t>знання основ </a:t>
            </a:r>
            <a:r>
              <a:rPr sz="1400" spc="-5" dirty="0">
                <a:latin typeface="Times New Roman"/>
                <a:cs typeface="Times New Roman"/>
              </a:rPr>
              <a:t>трудового законодавства; практичні </a:t>
            </a:r>
            <a:r>
              <a:rPr sz="1400" dirty="0">
                <a:latin typeface="Times New Roman"/>
                <a:cs typeface="Times New Roman"/>
              </a:rPr>
              <a:t>навички з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прогнозування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потреб</a:t>
            </a:r>
            <a:r>
              <a:rPr sz="1400" dirty="0">
                <a:latin typeface="Times New Roman"/>
                <a:cs typeface="Times New Roman"/>
              </a:rPr>
              <a:t> 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кадрах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планування;</a:t>
            </a:r>
            <a:r>
              <a:rPr sz="1400" dirty="0">
                <a:latin typeface="Times New Roman"/>
                <a:cs typeface="Times New Roman"/>
              </a:rPr>
              <a:t> 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організації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процесу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набору,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відбору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кадрового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оформлення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персоналу, </a:t>
            </a:r>
            <a:r>
              <a:rPr sz="1400" dirty="0">
                <a:latin typeface="Times New Roman"/>
                <a:cs typeface="Times New Roman"/>
              </a:rPr>
              <a:t>його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адаптації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навчання;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розвитком</a:t>
            </a:r>
            <a:r>
              <a:rPr sz="1400" dirty="0">
                <a:latin typeface="Times New Roman"/>
                <a:cs typeface="Times New Roman"/>
              </a:rPr>
              <a:t> кадрів.</a:t>
            </a:r>
            <a:endParaRPr sz="1400">
              <a:latin typeface="Times New Roman"/>
              <a:cs typeface="Times New Roman"/>
            </a:endParaRPr>
          </a:p>
          <a:p>
            <a:pPr marL="12700" marR="10160" indent="359410" algn="just">
              <a:lnSpc>
                <a:spcPts val="1610"/>
              </a:lnSpc>
              <a:spcBef>
                <a:spcPts val="40"/>
              </a:spcBef>
            </a:pPr>
            <a:r>
              <a:rPr sz="1400" spc="-5" dirty="0">
                <a:latin typeface="Times New Roman"/>
                <a:cs typeface="Times New Roman"/>
              </a:rPr>
              <a:t>Контроль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вищої</a:t>
            </a:r>
            <a:r>
              <a:rPr sz="1400" dirty="0">
                <a:latin typeface="Times New Roman"/>
                <a:cs typeface="Times New Roman"/>
              </a:rPr>
              <a:t> освіти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здійснюється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шляхом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поточного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оцінювання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періодичним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контролем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тестами.</a:t>
            </a:r>
            <a:endParaRPr sz="1400">
              <a:latin typeface="Times New Roman"/>
              <a:cs typeface="Times New Roman"/>
            </a:endParaRPr>
          </a:p>
          <a:p>
            <a:pPr marL="12700" marR="18415" indent="359410" algn="just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За </a:t>
            </a:r>
            <a:r>
              <a:rPr sz="1400" spc="-5" dirty="0">
                <a:latin typeface="Times New Roman"/>
                <a:cs typeface="Times New Roman"/>
              </a:rPr>
              <a:t>результатами суми балів, набраних за </a:t>
            </a:r>
            <a:r>
              <a:rPr sz="1400" dirty="0">
                <a:latin typeface="Times New Roman"/>
                <a:cs typeface="Times New Roman"/>
              </a:rPr>
              <a:t>два </a:t>
            </a:r>
            <a:r>
              <a:rPr sz="1400" spc="-5" dirty="0">
                <a:latin typeface="Times New Roman"/>
                <a:cs typeface="Times New Roman"/>
              </a:rPr>
              <a:t>модуля, періодичні контрольні точки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виставляється підсумкова оцінка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 національною, 100-бальною шкалами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ECTS.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2947035" indent="-228600">
              <a:lnSpc>
                <a:spcPct val="100000"/>
              </a:lnSpc>
              <a:buAutoNum type="arabicPeriod" startAt="2"/>
              <a:tabLst>
                <a:tab pos="2947035" algn="l"/>
              </a:tabLst>
            </a:pPr>
            <a:r>
              <a:rPr sz="1400" b="1" dirty="0">
                <a:latin typeface="Times New Roman"/>
                <a:cs typeface="Times New Roman"/>
              </a:rPr>
              <a:t>МЕТА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ЗАВДАННЯ</a:t>
            </a:r>
            <a:r>
              <a:rPr sz="1400" b="1" spc="-5" dirty="0">
                <a:latin typeface="Times New Roman"/>
                <a:cs typeface="Times New Roman"/>
              </a:rPr>
              <a:t> ОСВІТНЬОГО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  <a:p>
            <a:pPr marL="12700" marR="8890" indent="359410" algn="just">
              <a:lnSpc>
                <a:spcPct val="95800"/>
              </a:lnSpc>
              <a:spcBef>
                <a:spcPts val="775"/>
              </a:spcBef>
            </a:pPr>
            <a:r>
              <a:rPr sz="1400" b="1" dirty="0">
                <a:latin typeface="Times New Roman"/>
                <a:cs typeface="Times New Roman"/>
              </a:rPr>
              <a:t>Метою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викладання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dirty="0">
                <a:latin typeface="Times New Roman"/>
                <a:cs typeface="Times New Roman"/>
              </a:rPr>
              <a:t> є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r>
              <a:rPr sz="1400" dirty="0">
                <a:latin typeface="Times New Roman"/>
                <a:cs typeface="Times New Roman"/>
              </a:rPr>
              <a:t> 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здобувачів</a:t>
            </a:r>
            <a:r>
              <a:rPr sz="1400" dirty="0">
                <a:latin typeface="Times New Roman"/>
                <a:cs typeface="Times New Roman"/>
              </a:rPr>
              <a:t> комплексу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</a:t>
            </a:r>
            <a:r>
              <a:rPr sz="1400" dirty="0">
                <a:latin typeface="Times New Roman"/>
                <a:cs typeface="Times New Roman"/>
              </a:rPr>
              <a:t> 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умінь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розробки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 здійснення кадрової політики сучасних суб’єктів господарювання, добір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розміщення персоналу, </a:t>
            </a:r>
            <a:r>
              <a:rPr sz="1400" dirty="0">
                <a:latin typeface="Times New Roman"/>
                <a:cs typeface="Times New Roman"/>
              </a:rPr>
              <a:t>його </a:t>
            </a:r>
            <a:r>
              <a:rPr sz="1400" spc="-5" dirty="0">
                <a:latin typeface="Times New Roman"/>
                <a:cs typeface="Times New Roman"/>
              </a:rPr>
              <a:t>оцінювання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навчання,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забезпечення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цілеспрямованого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використання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персоналу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організації.</a:t>
            </a:r>
            <a:endParaRPr sz="1400">
              <a:latin typeface="Times New Roman"/>
              <a:cs typeface="Times New Roman"/>
            </a:endParaRPr>
          </a:p>
          <a:p>
            <a:pPr marL="12700" marR="27940" indent="359410" algn="just">
              <a:lnSpc>
                <a:spcPct val="96100"/>
              </a:lnSpc>
              <a:spcBef>
                <a:spcPts val="20"/>
              </a:spcBef>
            </a:pPr>
            <a:r>
              <a:rPr sz="1400" b="1" spc="-5" dirty="0">
                <a:latin typeface="Times New Roman"/>
                <a:cs typeface="Times New Roman"/>
              </a:rPr>
              <a:t>Завданням </a:t>
            </a:r>
            <a:r>
              <a:rPr sz="1400" spc="-5" dirty="0">
                <a:latin typeface="Times New Roman"/>
                <a:cs typeface="Times New Roman"/>
              </a:rPr>
              <a:t>ОК </a:t>
            </a:r>
            <a:r>
              <a:rPr sz="1400" dirty="0">
                <a:latin typeface="Times New Roman"/>
                <a:cs typeface="Times New Roman"/>
              </a:rPr>
              <a:t>є </a:t>
            </a:r>
            <a:r>
              <a:rPr sz="1400" spc="-5" dirty="0">
                <a:latin typeface="Times New Roman"/>
                <a:cs typeface="Times New Roman"/>
              </a:rPr>
              <a:t>оволодіння сучасними знаннями щодо управління персоналу суб’єктів господарювання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10" dirty="0">
                <a:latin typeface="Times New Roman"/>
                <a:cs typeface="Times New Roman"/>
              </a:rPr>
              <a:t>умовах </a:t>
            </a:r>
            <a:r>
              <a:rPr sz="1400" spc="-5" dirty="0">
                <a:latin typeface="Times New Roman"/>
                <a:cs typeface="Times New Roman"/>
              </a:rPr>
              <a:t> ринкової економіки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практичними навичками формування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управління кадрами </a:t>
            </a:r>
            <a:r>
              <a:rPr sz="1400" dirty="0">
                <a:latin typeface="Times New Roman"/>
                <a:cs typeface="Times New Roman"/>
              </a:rPr>
              <a:t>з метою </a:t>
            </a:r>
            <a:r>
              <a:rPr sz="1400" spc="-5" dirty="0">
                <a:latin typeface="Times New Roman"/>
                <a:cs typeface="Times New Roman"/>
              </a:rPr>
              <a:t>забезпечення ефективної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досягнення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визначених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цілей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задоволення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результатами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праці кожного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працівника.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54760" indent="-229235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1255395" algn="l"/>
              </a:tabLst>
            </a:pPr>
            <a:r>
              <a:rPr sz="1400" b="1" dirty="0">
                <a:latin typeface="Times New Roman"/>
                <a:cs typeface="Times New Roman"/>
              </a:rPr>
              <a:t>ПЕРЕЛІК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КОМПЕТЕНТНОСТЕЙ,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ЯКІ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НАБУВАЮТЬСЯ</a:t>
            </a:r>
            <a:r>
              <a:rPr sz="1400" b="1" dirty="0">
                <a:latin typeface="Times New Roman"/>
                <a:cs typeface="Times New Roman"/>
              </a:rPr>
              <a:t> ПІД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ЧАС ОПАНУВАННЯ </a:t>
            </a:r>
            <a:r>
              <a:rPr sz="1400" b="1" spc="-5" dirty="0">
                <a:latin typeface="Times New Roman"/>
                <a:cs typeface="Times New Roman"/>
              </a:rPr>
              <a:t>ОСВІТНІМ</a:t>
            </a:r>
            <a:endParaRPr sz="1400">
              <a:latin typeface="Times New Roman"/>
              <a:cs typeface="Times New Roman"/>
            </a:endParaRPr>
          </a:p>
          <a:p>
            <a:pPr marL="4445000">
              <a:lnSpc>
                <a:spcPct val="100000"/>
              </a:lnSpc>
              <a:spcBef>
                <a:spcPts val="730"/>
              </a:spcBef>
            </a:pPr>
            <a:r>
              <a:rPr sz="1400" b="1" spc="-5" dirty="0">
                <a:latin typeface="Times New Roman"/>
                <a:cs typeface="Times New Roman"/>
              </a:rPr>
              <a:t>КОМПОНЕНТОМ</a:t>
            </a:r>
            <a:endParaRPr sz="1400">
              <a:latin typeface="Times New Roman"/>
              <a:cs typeface="Times New Roman"/>
            </a:endParaRPr>
          </a:p>
          <a:p>
            <a:pPr marL="732155">
              <a:lnSpc>
                <a:spcPts val="1635"/>
              </a:lnSpc>
              <a:spcBef>
                <a:spcPts val="735"/>
              </a:spcBef>
            </a:pPr>
            <a:r>
              <a:rPr sz="1400" b="1" spc="-5" dirty="0">
                <a:latin typeface="Times New Roman"/>
                <a:cs typeface="Times New Roman"/>
              </a:rPr>
              <a:t>Інтегральна компетентність:</a:t>
            </a:r>
            <a:endParaRPr sz="1400">
              <a:latin typeface="Times New Roman"/>
              <a:cs typeface="Times New Roman"/>
            </a:endParaRPr>
          </a:p>
          <a:p>
            <a:pPr marL="12700" marR="11430" indent="719455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економічній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характеризуються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комплексністю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невизначеністю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умов,</a:t>
            </a:r>
            <a:r>
              <a:rPr sz="1200" dirty="0">
                <a:latin typeface="Times New Roman"/>
                <a:cs typeface="Times New Roman"/>
              </a:rPr>
              <a:t> що </a:t>
            </a:r>
            <a:r>
              <a:rPr sz="1200" spc="-5" dirty="0">
                <a:latin typeface="Times New Roman"/>
                <a:cs typeface="Times New Roman"/>
              </a:rPr>
              <a:t>передбачає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dirty="0">
                <a:latin typeface="Times New Roman"/>
                <a:cs typeface="Times New Roman"/>
              </a:rPr>
              <a:t> теорій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732155">
              <a:lnSpc>
                <a:spcPts val="1325"/>
              </a:lnSpc>
            </a:pPr>
            <a:r>
              <a:rPr sz="1200" b="1" spc="-15" dirty="0">
                <a:latin typeface="Times New Roman"/>
                <a:cs typeface="Times New Roman"/>
              </a:rPr>
              <a:t>Загальні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20" dirty="0">
                <a:latin typeface="Times New Roman"/>
                <a:cs typeface="Times New Roman"/>
              </a:rPr>
              <a:t>компетентності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(ЗК)</a:t>
            </a:r>
            <a:endParaRPr sz="1200">
              <a:latin typeface="Times New Roman"/>
              <a:cs typeface="Times New Roman"/>
            </a:endParaRPr>
          </a:p>
          <a:p>
            <a:pPr marL="80645" marR="5187950">
              <a:lnSpc>
                <a:spcPts val="139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ЗК3. Здатність до </a:t>
            </a:r>
            <a:r>
              <a:rPr sz="1200" spc="-5" dirty="0">
                <a:latin typeface="Times New Roman"/>
                <a:cs typeface="Times New Roman"/>
              </a:rPr>
              <a:t>абстрактного мислення, аналізу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синтезу.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ЗК4. 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80645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ЗК7.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комунікаційних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технологій.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3166"/>
            <a:ext cx="9279890" cy="5970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80645" marR="4146550">
              <a:lnSpc>
                <a:spcPts val="1390"/>
              </a:lnSpc>
              <a:spcBef>
                <a:spcPts val="185"/>
              </a:spcBef>
            </a:pPr>
            <a:r>
              <a:rPr sz="1200" dirty="0">
                <a:latin typeface="Times New Roman"/>
                <a:cs typeface="Times New Roman"/>
              </a:rPr>
              <a:t>ЗК8. Здатність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пошуку,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оброблення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адаптації</a:t>
            </a:r>
            <a:r>
              <a:rPr sz="1200" dirty="0">
                <a:latin typeface="Times New Roman"/>
                <a:cs typeface="Times New Roman"/>
              </a:rPr>
              <a:t> та дій в</a:t>
            </a:r>
            <a:r>
              <a:rPr sz="1200" spc="-5" dirty="0">
                <a:latin typeface="Times New Roman"/>
                <a:cs typeface="Times New Roman"/>
              </a:rPr>
              <a:t> новій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ситуації.</a:t>
            </a:r>
            <a:endParaRPr sz="1200">
              <a:latin typeface="Times New Roman"/>
              <a:cs typeface="Times New Roman"/>
            </a:endParaRPr>
          </a:p>
          <a:p>
            <a:pPr marL="80645" marR="5894070">
              <a:lnSpc>
                <a:spcPts val="1490"/>
              </a:lnSpc>
              <a:spcBef>
                <a:spcPts val="20"/>
              </a:spcBef>
            </a:pPr>
            <a:r>
              <a:rPr sz="1200" spc="-5" dirty="0">
                <a:latin typeface="Times New Roman"/>
                <a:cs typeface="Times New Roman"/>
              </a:rPr>
              <a:t>ЗК10.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бути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критичним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самокритичним.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ЗК11.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рішення.</a:t>
            </a:r>
            <a:endParaRPr sz="1200">
              <a:latin typeface="Times New Roman"/>
              <a:cs typeface="Times New Roman"/>
            </a:endParaRPr>
          </a:p>
          <a:p>
            <a:pPr marL="80645">
              <a:lnSpc>
                <a:spcPts val="1420"/>
              </a:lnSpc>
              <a:spcBef>
                <a:spcPts val="25"/>
              </a:spcBef>
            </a:pPr>
            <a:r>
              <a:rPr sz="1200" dirty="0">
                <a:latin typeface="Times New Roman"/>
                <a:cs typeface="Times New Roman"/>
              </a:rPr>
              <a:t>ЗК12.</a:t>
            </a:r>
            <a:r>
              <a:rPr sz="1200" spc="-5" dirty="0">
                <a:latin typeface="Times New Roman"/>
                <a:cs typeface="Times New Roman"/>
              </a:rPr>
              <a:t> Навички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міжособистісної взаємодії.</a:t>
            </a:r>
            <a:endParaRPr sz="1200">
              <a:latin typeface="Times New Roman"/>
              <a:cs typeface="Times New Roman"/>
            </a:endParaRPr>
          </a:p>
          <a:p>
            <a:pPr marL="732155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Спеціальні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(фахові,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предметні)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80645" marR="1720214">
              <a:lnSpc>
                <a:spcPts val="137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СК2. Здатність </a:t>
            </a:r>
            <a:r>
              <a:rPr sz="1200" spc="-5" dirty="0">
                <a:latin typeface="Times New Roman"/>
                <a:cs typeface="Times New Roman"/>
              </a:rPr>
              <a:t>здійснювати </a:t>
            </a:r>
            <a:r>
              <a:rPr sz="1200" dirty="0">
                <a:latin typeface="Times New Roman"/>
                <a:cs typeface="Times New Roman"/>
              </a:rPr>
              <a:t>професійну </a:t>
            </a:r>
            <a:r>
              <a:rPr sz="1200" spc="-5" dirty="0">
                <a:latin typeface="Times New Roman"/>
                <a:cs typeface="Times New Roman"/>
              </a:rPr>
              <a:t>діяльність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відповідності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10" dirty="0">
                <a:latin typeface="Times New Roman"/>
                <a:cs typeface="Times New Roman"/>
              </a:rPr>
              <a:t>чинними </a:t>
            </a:r>
            <a:r>
              <a:rPr sz="1200" spc="-5" dirty="0">
                <a:latin typeface="Times New Roman"/>
                <a:cs typeface="Times New Roman"/>
              </a:rPr>
              <a:t>нормативними та правовими актами.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СК3. </a:t>
            </a:r>
            <a:r>
              <a:rPr sz="1200" spc="-5" dirty="0">
                <a:latin typeface="Times New Roman"/>
                <a:cs typeface="Times New Roman"/>
              </a:rPr>
              <a:t>Розуміння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особливостей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провідних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шкіл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напрямів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80645" marR="2857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СК5.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Розуміння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особливостей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сучасної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світової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національної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інституційної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структури,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напрямів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соціальної,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зовнішньоекономічної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держави.</a:t>
            </a:r>
            <a:endParaRPr sz="1200">
              <a:latin typeface="Times New Roman"/>
              <a:cs typeface="Times New Roman"/>
            </a:endParaRPr>
          </a:p>
          <a:p>
            <a:pPr marL="80645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СК8.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соціально-трудових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відносин.</a:t>
            </a:r>
            <a:endParaRPr sz="1200">
              <a:latin typeface="Times New Roman"/>
              <a:cs typeface="Times New Roman"/>
            </a:endParaRPr>
          </a:p>
          <a:p>
            <a:pPr marL="80645" marR="33020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СК10.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соціальної,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управлінської,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облікової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для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службових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документів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аналітичних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звітів.</a:t>
            </a:r>
            <a:endParaRPr sz="1200">
              <a:latin typeface="Times New Roman"/>
              <a:cs typeface="Times New Roman"/>
            </a:endParaRPr>
          </a:p>
          <a:p>
            <a:pPr marL="80645" marR="3937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СК12.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виявляти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характеру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конкретних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ситуацій,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пропонувати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способи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їх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вирішення.</a:t>
            </a:r>
            <a:endParaRPr sz="1200">
              <a:latin typeface="Times New Roman"/>
              <a:cs typeface="Times New Roman"/>
            </a:endParaRPr>
          </a:p>
          <a:p>
            <a:pPr marL="3820160">
              <a:lnSpc>
                <a:spcPts val="1600"/>
              </a:lnSpc>
            </a:pPr>
            <a:r>
              <a:rPr sz="1400" b="1" dirty="0">
                <a:latin typeface="Times New Roman"/>
                <a:cs typeface="Times New Roman"/>
              </a:rPr>
              <a:t>4.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РЕЗУЛЬТАТИ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НАВЧАННЯ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25"/>
              </a:spcBef>
            </a:pPr>
            <a:r>
              <a:rPr sz="1200" spc="-5" dirty="0">
                <a:latin typeface="Times New Roman"/>
                <a:cs typeface="Times New Roman"/>
              </a:rPr>
              <a:t>РН4.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Розуміти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РН5. Застосовувати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методичний інструментарій</a:t>
            </a:r>
            <a:r>
              <a:rPr sz="1200" dirty="0">
                <a:latin typeface="Times New Roman"/>
                <a:cs typeface="Times New Roman"/>
              </a:rPr>
              <a:t> для </a:t>
            </a:r>
            <a:r>
              <a:rPr sz="1200" spc="-5" dirty="0">
                <a:latin typeface="Times New Roman"/>
                <a:cs typeface="Times New Roman"/>
              </a:rPr>
              <a:t>обґрунтування пропозицій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прийняття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 </a:t>
            </a:r>
            <a:r>
              <a:rPr sz="1200" spc="5" dirty="0">
                <a:latin typeface="Times New Roman"/>
                <a:cs typeface="Times New Roman"/>
              </a:rPr>
              <a:t>різними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агентами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(індивідуумами,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домогосподарствами,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підприємствами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державної влади).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РН11.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ринкового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регулювання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трудових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відносин.</a:t>
            </a:r>
            <a:endParaRPr sz="1200">
              <a:latin typeface="Times New Roman"/>
              <a:cs typeface="Times New Roman"/>
            </a:endParaRPr>
          </a:p>
          <a:p>
            <a:pPr marL="12700" marR="60325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РН12.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набуті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теоретичні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змістовно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інтерпретувати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отримані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РН14. Визначати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планувати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можливості</a:t>
            </a:r>
            <a:r>
              <a:rPr sz="1200" dirty="0">
                <a:latin typeface="Times New Roman"/>
                <a:cs typeface="Times New Roman"/>
              </a:rPr>
              <a:t> особистого </a:t>
            </a:r>
            <a:r>
              <a:rPr sz="1200" spc="-5" dirty="0">
                <a:latin typeface="Times New Roman"/>
                <a:cs typeface="Times New Roman"/>
              </a:rPr>
              <a:t>професійного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РН15.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базові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креативного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мислення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професійному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спілкуванні.</a:t>
            </a:r>
            <a:endParaRPr sz="1200">
              <a:latin typeface="Times New Roman"/>
              <a:cs typeface="Times New Roman"/>
            </a:endParaRPr>
          </a:p>
          <a:p>
            <a:pPr marL="12700" marR="8255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РН17.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міждисциплінарний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однієї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або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декількох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сферах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 ризиків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можливих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РН18.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нормативні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правові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акти,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регламентують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діяльність.</a:t>
            </a: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РН19.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комунікаційні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підготовки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представлення аналітичних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звітів.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РН21.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абстрактно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мислити,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синтез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виявлення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ключових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характеристик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різного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рівня,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 </a:t>
            </a:r>
            <a:r>
              <a:rPr sz="1200" spc="-5" dirty="0">
                <a:latin typeface="Times New Roman"/>
                <a:cs typeface="Times New Roman"/>
              </a:rPr>
              <a:t>особливостей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РН22.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гнучкість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адаптивність 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нових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роботі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новими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об’єктами,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середовищі.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sz="1200" spc="-5" dirty="0">
                <a:latin typeface="Times New Roman"/>
                <a:cs typeface="Times New Roman"/>
              </a:rPr>
              <a:t>РН23.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критичне,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креативне,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самокритичне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мислення.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9583" y="693165"/>
            <a:ext cx="35471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1.</a:t>
            </a:r>
            <a:r>
              <a:rPr sz="1400" b="1" spc="3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ОБСЯГ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ОСВІТНЬОГО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1916" y="1129538"/>
          <a:ext cx="8975724" cy="8930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4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53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532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56512" y="2313559"/>
            <a:ext cx="7016750" cy="2179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3479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2.</a:t>
            </a:r>
            <a:r>
              <a:rPr sz="1400" b="1" spc="3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ПОЛІТИКА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Політика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академічної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поведінки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етики: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469265" indent="-229235">
              <a:lnSpc>
                <a:spcPts val="1645"/>
              </a:lnSpc>
              <a:spcBef>
                <a:spcPts val="5"/>
              </a:spcBef>
              <a:buFont typeface="Wingdings"/>
              <a:buChar char="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Не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пропускати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-5" dirty="0">
                <a:latin typeface="Times New Roman"/>
                <a:cs typeface="Times New Roman"/>
              </a:rPr>
              <a:t> запізнюватися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заняття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 розкладом;</a:t>
            </a:r>
            <a:endParaRPr sz="1400">
              <a:latin typeface="Times New Roman"/>
              <a:cs typeface="Times New Roman"/>
            </a:endParaRPr>
          </a:p>
          <a:p>
            <a:pPr marL="469265" indent="-229235">
              <a:lnSpc>
                <a:spcPts val="1610"/>
              </a:lnSpc>
              <a:buFont typeface="Wingdings"/>
              <a:buChar char=""/>
              <a:tabLst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Вчасно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виконувати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завдання </a:t>
            </a:r>
            <a:r>
              <a:rPr sz="1400" spc="-5" dirty="0">
                <a:latin typeface="Times New Roman"/>
                <a:cs typeface="Times New Roman"/>
              </a:rPr>
              <a:t>семінарів </a:t>
            </a:r>
            <a:r>
              <a:rPr sz="1400" spc="-10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питань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самостійної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роботи;</a:t>
            </a:r>
            <a:endParaRPr sz="1400">
              <a:latin typeface="Times New Roman"/>
              <a:cs typeface="Times New Roman"/>
            </a:endParaRPr>
          </a:p>
          <a:p>
            <a:pPr marL="469265" indent="-229235">
              <a:lnSpc>
                <a:spcPts val="1645"/>
              </a:lnSpc>
              <a:buFont typeface="Wingdings"/>
              <a:buChar char=""/>
              <a:tabLst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Вчасно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самостійно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виконувати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контрольні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завдання.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2650490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3.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ОСВІТНЬОГО </a:t>
            </a:r>
            <a:r>
              <a:rPr sz="1400" b="1" spc="-5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  <a:p>
            <a:pPr marL="1831975">
              <a:lnSpc>
                <a:spcPct val="100000"/>
              </a:lnSpc>
              <a:spcBef>
                <a:spcPts val="720"/>
              </a:spcBef>
            </a:pPr>
            <a:r>
              <a:rPr sz="1400" b="1" dirty="0">
                <a:latin typeface="Times New Roman"/>
                <a:cs typeface="Times New Roman"/>
              </a:rPr>
              <a:t>7.1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ОСВІТНЬОГО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КОМПОНЕНТА (ЗАГАЛЬНА)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3400" y="4894453"/>
          <a:ext cx="9900917" cy="2076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07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8476">
                <a:tc>
                  <a:txBody>
                    <a:bodyPr/>
                    <a:lstStyle/>
                    <a:p>
                      <a:pPr marL="207010" marR="61594" indent="-139065">
                        <a:lnSpc>
                          <a:spcPts val="20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66090" marR="79375" indent="-378460">
                        <a:lnSpc>
                          <a:spcPts val="208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0645" marR="71120" indent="73025">
                        <a:lnSpc>
                          <a:spcPts val="208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4">
                <a:tc gridSpan="9"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І.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Управління персоналом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динамічною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системою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3591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99060" marR="9207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 періодичний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902188" cy="5650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30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62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975" algn="just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2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09855" indent="-22860" algn="just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 періодичний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2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15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729615" algn="l"/>
                          <a:tab pos="118681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3.	Фор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колективу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09855" indent="-22860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 періодичний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410209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Згуртованість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соціальний розвиток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колективу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 періодичний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11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ІІ.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Кадрова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служба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кадрова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політика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5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403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політика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7465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7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159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Служби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персоналу: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7465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3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049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902188" cy="2938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30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716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461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набору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відбору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115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9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0" indent="6350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атестація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750" indent="39306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8279" indent="6350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процесом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рухом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58750" indent="39306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(8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2075" indent="2540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1385" marR="154305" indent="-76200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407666" y="4052696"/>
            <a:ext cx="58769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7.2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ОСВІТНЬОГОКОМПОНЕНТА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(ЛЕКЦІЙНИЙ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БЛОК)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0100" y="4489069"/>
          <a:ext cx="9189084" cy="2098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607">
                <a:tc>
                  <a:txBody>
                    <a:bodyPr/>
                    <a:lstStyle/>
                    <a:p>
                      <a:pPr marL="68580">
                        <a:lnSpc>
                          <a:spcPts val="16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68580" marR="6413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012314" indent="-2159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науки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персоналом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24">
                <a:tc>
                  <a:txBody>
                    <a:bodyPr/>
                    <a:lstStyle/>
                    <a:p>
                      <a:pPr marL="68580" marR="6223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867025" indent="-2159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Класифікаційні ознаки персоналу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категоріями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Компетентність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компетенції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колективу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Колектив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група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менеджера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9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корпоративної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культури: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цінності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традиції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349">
                <a:tc>
                  <a:txBody>
                    <a:bodyPr/>
                    <a:lstStyle/>
                    <a:p>
                      <a:pPr marL="68580" marR="62865">
                        <a:lnSpc>
                          <a:spcPts val="1380"/>
                        </a:lnSpc>
                        <a:spcBef>
                          <a:spcPts val="10"/>
                        </a:spcBef>
                        <a:tabLst>
                          <a:tab pos="574040" algn="l"/>
                          <a:tab pos="871855" algn="l"/>
                          <a:tab pos="1956435" algn="l"/>
                          <a:tab pos="22733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4.	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ртов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ність	та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оціал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стадії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згуртованості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колективу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1522730" indent="-2159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Соціально-психологічні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Комунікації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00100" y="720852"/>
          <a:ext cx="9189084" cy="3123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130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політика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89801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складові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кадрової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Фактори,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впливають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формування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кадрової політики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політика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різних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етапах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життєвого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циклу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pPr marL="68580" marR="26670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Служби персоналу: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організація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4490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служби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персоналу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засіб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реалізації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політики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відповідальність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служб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діловиробництва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735580" indent="-2159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чисельності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категоріями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49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набору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відбору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54520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Моделі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відбору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працівників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Набір 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Професійний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відбір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399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Оцінювання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атестація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66239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Об’єктивна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оцінювання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Атестація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персоналу: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1917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процесом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та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рухом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1927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 персоналу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фактор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Професійне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їхній вибір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38501" y="4255389"/>
            <a:ext cx="62141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7.3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ОСВІТНЬОГО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КОМПОНЕНТА (ПРАКТИЧНІ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ЗАНЯТТЯ)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9223" y="4717669"/>
          <a:ext cx="9030969" cy="18519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3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00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Тема практичного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Зміст практичного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соціальна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29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колективу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541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Служби персоналу: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420" y="2907919"/>
            <a:ext cx="83267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7.4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ОСВІТНЬОГО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КОМПОНЕНТА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(ТЕМИ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ДЛЯ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САМОСТІЙНОГО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ОПРАЦЮВАННЯ)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700" y="3344290"/>
          <a:ext cx="9070340" cy="3385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564">
                <a:tc>
                  <a:txBody>
                    <a:bodyPr/>
                    <a:lstStyle/>
                    <a:p>
                      <a:pPr marL="95885">
                        <a:lnSpc>
                          <a:spcPts val="137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№з/п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Назви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838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досягненні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4769" indent="444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Співвідношення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концепцій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«управління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кадрами»,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«управління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персоналом»,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«менеджмент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персоналу»,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 ресурсами».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838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Класифікатор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професій: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Єдиний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тарифно-кваліфікаційний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довідник: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39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Посадові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інструкції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функціональні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служби: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 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призначення.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4248150" indent="-50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Удосконалення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міжособистісних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комунікацій.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багатонаціональним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колективом.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5412105" indent="-50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Соціально-психологічна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сумісність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Механізми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8382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09943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концептуальних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документах.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база 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(зміст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протиріччя).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здійсненні кадрової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95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служби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служб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84"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4338955" indent="-50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основа 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 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кадрами.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значення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2272" y="720852"/>
          <a:ext cx="9030969" cy="17974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3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51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Кадрове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10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набору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відбору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кадрів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Оцінювання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атестація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рухом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700" y="720852"/>
          <a:ext cx="9070340" cy="1603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15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9117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Лізинг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господарювання.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Набір кадрів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працевлаштування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профорієнтаційної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12"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3366135" indent="-50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індивідуальних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відмінностей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претендентів,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співставлення.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Реалізація результатів атестації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кваліфікаційних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кадрів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сучасному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виробництві.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380"/>
                        </a:lnSpc>
                      </a:pP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сили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професійна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мобільність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людини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праці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9850" indent="444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Організаційні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соціально-економічні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важелі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заохочення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працівників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перепідготовки,  набуття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 підвищення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кваліфікації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74007" y="2610739"/>
            <a:ext cx="2860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200" b="1" dirty="0">
                <a:latin typeface="Times New Roman"/>
                <a:cs typeface="Times New Roman"/>
              </a:rPr>
              <a:t>8.	</a:t>
            </a:r>
            <a:r>
              <a:rPr sz="1200" b="1" spc="-5" dirty="0">
                <a:latin typeface="Times New Roman"/>
                <a:cs typeface="Times New Roman"/>
              </a:rPr>
              <a:t>МЕТОДИ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ФОРМИ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0580" y="2986151"/>
          <a:ext cx="9031605" cy="3952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4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3025" marR="342900">
                        <a:lnSpc>
                          <a:spcPct val="1442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146685">
                        <a:lnSpc>
                          <a:spcPts val="2080"/>
                        </a:lnSpc>
                        <a:spcBef>
                          <a:spcPts val="1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4769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(КТ2).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</a:t>
                      </a:r>
                      <a:r>
                        <a:rPr sz="12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6675" algn="just">
                        <a:lnSpc>
                          <a:spcPct val="1437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КТ 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+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контрольну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 складає 50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становить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максимальної кількості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 точку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40 %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тобто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20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поточного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середньозважена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оцінок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вищої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що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точки.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algn="just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6040" algn="just">
                        <a:lnSpc>
                          <a:spcPct val="180000"/>
                        </a:lnSpc>
                        <a:spcBef>
                          <a:spcPts val="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 заняттях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Хср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 бали, які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контролю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 то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20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здійснюється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5 = 4.1 * 4 = 16.4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//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здобувачем вищої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Тоді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ПКР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1755" indent="207010" algn="just">
                        <a:lnSpc>
                          <a:spcPct val="1433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 вищої освіти 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підвищення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одного періодичного контролю (ПКР) протягом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двох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після його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2617</Words>
  <Application>Microsoft Office PowerPoint</Application>
  <PresentationFormat>Произвольный</PresentationFormat>
  <Paragraphs>329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MS Gothic</vt:lpstr>
      <vt:lpstr>Arial</vt:lpstr>
      <vt:lpstr>Garamond</vt:lpstr>
      <vt:lpstr>Times New Roman</vt:lpstr>
      <vt:lpstr>Wingdings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Acer_Laptop</cp:lastModifiedBy>
  <cp:revision>1</cp:revision>
  <dcterms:created xsi:type="dcterms:W3CDTF">2023-11-19T19:31:53Z</dcterms:created>
  <dcterms:modified xsi:type="dcterms:W3CDTF">2023-11-19T19:41:14Z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