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76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875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923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315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524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6650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1065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9399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246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342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457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238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45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750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984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10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04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226"/>
            <a:ext cx="2283074" cy="7557390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22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.gov.ua/" TargetMode="External"/><Relationship Id="rId2" Type="http://schemas.openxmlformats.org/officeDocument/2006/relationships/hyperlink" Target="http://www.kmu.gov.ua/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://www.ukrstat.gov.ua/" TargetMode="External"/><Relationship Id="rId4" Type="http://schemas.openxmlformats.org/officeDocument/2006/relationships/hyperlink" Target="http://minfin.kmu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761998"/>
          <a:ext cx="9221470" cy="4655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76200">
                        <a:lnSpc>
                          <a:spcPts val="143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190"/>
                        </a:lnSpc>
                      </a:pPr>
                      <a:r>
                        <a:rPr sz="1000" i="1" spc="-5" dirty="0">
                          <a:latin typeface="Calibri"/>
                          <a:cs typeface="Calibri"/>
                        </a:rPr>
                        <a:t>Нормативний/вибірковий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35814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конкурентоспроможністю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04">
                <a:tc>
                  <a:txBody>
                    <a:bodyPr/>
                    <a:lstStyle/>
                    <a:p>
                      <a:pPr marL="76200" marR="298450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141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4775" marR="2540">
                        <a:lnSpc>
                          <a:spcPts val="1380"/>
                        </a:lnSpc>
                        <a:spcBef>
                          <a:spcPts val="65"/>
                        </a:spcBef>
                        <a:tabLst>
                          <a:tab pos="1630680" algn="l"/>
                          <a:tab pos="2385060" algn="l"/>
                          <a:tab pos="3425190" algn="l"/>
                          <a:tab pos="4338955" algn="l"/>
                          <a:tab pos="4622165" algn="l"/>
                          <a:tab pos="5426075" algn="l"/>
                          <a:tab pos="6038215" algn="l"/>
                          <a:tab pos="6943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профе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	прогр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рівниц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	та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та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адміністрування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охороні 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76200" marR="25654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1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07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МДПУ 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27532" y="359664"/>
          <a:ext cx="9249409" cy="841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9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501">
                <a:tc>
                  <a:txBody>
                    <a:bodyPr/>
                    <a:lstStyle/>
                    <a:p>
                      <a:pPr marL="63500" marR="883285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 основних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розробка програм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0160" marR="635">
                        <a:lnSpc>
                          <a:spcPts val="1380"/>
                        </a:lnSpc>
                        <a:tabLst>
                          <a:tab pos="946785" algn="l"/>
                          <a:tab pos="1793875" algn="l"/>
                          <a:tab pos="2179320" algn="l"/>
                          <a:tab pos="3289300" algn="l"/>
                          <a:tab pos="4164965" algn="l"/>
                          <a:tab pos="50368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Конц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ція	р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зроб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	та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ече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ції	прог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	підв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1363726"/>
            <a:ext cx="3144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0580" y="1739138"/>
          <a:ext cx="9249410" cy="4965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2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3025" marR="9525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135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проводяться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складником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становить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максимальної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контроль, 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Результати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 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діяльність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(семінарських) заняттях,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входять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 певної контрольної точки.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algn="just">
                        <a:lnSpc>
                          <a:spcPct val="118100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 заняттях Хср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 бали, які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 їх перерахування на 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850" indent="207010" algn="just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підвищення результату тільки одного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 протягом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після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1120" indent="20701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 контролем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надається 100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тестів (або задач 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 рейтинг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 (ЗР) складається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(Е), отриманих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026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540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 та додаткову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вирішив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  суттєві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виявляти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04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359664"/>
          <a:ext cx="9249410" cy="302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5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769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0960" indent="207010" algn="just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 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але без глибокого всебічного аналізу, обґрунтування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завдань.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обсязі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794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завдання. Безсистемно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відділяє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випадкові ознаки вивченого;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 зробити найпростіші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59">
                <a:tc>
                  <a:txBody>
                    <a:bodyPr/>
                    <a:lstStyle/>
                    <a:p>
                      <a:pPr marL="95885" marR="88900" algn="ctr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підсумкового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6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курсу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04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3685159"/>
            <a:ext cx="9280525" cy="29952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341495" marR="3314700" indent="-102108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9. </a:t>
            </a:r>
            <a:r>
              <a:rPr sz="1200" b="1" spc="-5" dirty="0">
                <a:latin typeface="Times New Roman"/>
                <a:cs typeface="Times New Roman"/>
              </a:rPr>
              <a:t>РЕКОМЕНДОВАНА ЛІТЕРАТУРА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732155" indent="-270510">
              <a:lnSpc>
                <a:spcPts val="1290"/>
              </a:lnSpc>
              <a:buAutoNum type="arabicPeriod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Андросова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Чернишова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міжнародною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конкурентоспроможністю: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структурно-логічних</a:t>
            </a:r>
            <a:endParaRPr sz="1200">
              <a:latin typeface="Times New Roman"/>
              <a:cs typeface="Times New Roman"/>
            </a:endParaRPr>
          </a:p>
          <a:p>
            <a:pPr marL="12700" marR="1079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схемах.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Харків: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ХДУХТ,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Балановська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Т.І.,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Гогуля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О.П.,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Кубіцький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С.О.,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Михайліченко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М.В.,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Троян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А.В.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організацією: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Київ: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ФОП Ямчинський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О.В.,</a:t>
            </a:r>
            <a:r>
              <a:rPr sz="1200" dirty="0">
                <a:latin typeface="Times New Roman"/>
                <a:cs typeface="Times New Roman"/>
              </a:rPr>
              <a:t> 2021. 464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indent="449580">
              <a:lnSpc>
                <a:spcPts val="1315"/>
              </a:lnSpc>
              <a:buAutoNum type="arabicPeriod" startAt="2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Вашків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О.П.,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Собко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О.М.,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Смерека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С.Б.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продукції: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студентів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другого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70"/>
              </a:lnSpc>
              <a:spcBef>
                <a:spcPts val="75"/>
              </a:spcBef>
            </a:pPr>
            <a:r>
              <a:rPr sz="1200" spc="-5" dirty="0">
                <a:latin typeface="Times New Roman"/>
                <a:cs typeface="Times New Roman"/>
              </a:rPr>
              <a:t>(магістерського)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освіти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галузі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07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адміністрування»,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спеціальності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076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«Підприємництво,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торгівля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біржова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діяльність».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Тернопіль: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ЗУНУ, </a:t>
            </a:r>
            <a:r>
              <a:rPr sz="1200" dirty="0">
                <a:latin typeface="Times New Roman"/>
                <a:cs typeface="Times New Roman"/>
              </a:rPr>
              <a:t>2021. </a:t>
            </a:r>
            <a:r>
              <a:rPr sz="1200" spc="-5" dirty="0">
                <a:latin typeface="Times New Roman"/>
                <a:cs typeface="Times New Roman"/>
              </a:rPr>
              <a:t>272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380"/>
              </a:lnSpc>
              <a:buAutoNum type="arabicPeriod" startAt="3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 </a:t>
            </a:r>
            <a:r>
              <a:rPr sz="1200" spc="-10" dirty="0">
                <a:latin typeface="Times New Roman"/>
                <a:cs typeface="Times New Roman"/>
              </a:rPr>
              <a:t>І.А.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Дмитрієв,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І.М.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Кирчата,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Шершенюк.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ФОП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Бровін О.В.,</a:t>
            </a:r>
            <a:r>
              <a:rPr sz="1200" dirty="0">
                <a:latin typeface="Times New Roman"/>
                <a:cs typeface="Times New Roman"/>
              </a:rPr>
              <a:t> 2020. 340 с.</a:t>
            </a:r>
            <a:endParaRPr sz="1200">
              <a:latin typeface="Times New Roman"/>
              <a:cs typeface="Times New Roman"/>
            </a:endParaRPr>
          </a:p>
          <a:p>
            <a:pPr marL="12700" marR="12700" indent="449580">
              <a:lnSpc>
                <a:spcPts val="1380"/>
              </a:lnSpc>
              <a:buAutoNum type="arabicPeriod" startAt="3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Леськів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Франчук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Левків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Я.,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Гобела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 Львівський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внутрішніх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справ, </a:t>
            </a:r>
            <a:r>
              <a:rPr sz="1200" dirty="0">
                <a:latin typeface="Times New Roman"/>
                <a:cs typeface="Times New Roman"/>
              </a:rPr>
              <a:t>2022. 220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  <a:buAutoNum type="arabicPeriod" startAt="3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Цибульська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студентів,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навчаються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051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Цибульська </a:t>
            </a:r>
            <a:r>
              <a:rPr sz="1200" dirty="0">
                <a:latin typeface="Times New Roman"/>
                <a:cs typeface="Times New Roman"/>
              </a:rPr>
              <a:t>; </a:t>
            </a:r>
            <a:r>
              <a:rPr sz="1200" spc="-5" dirty="0">
                <a:latin typeface="Times New Roman"/>
                <a:cs typeface="Times New Roman"/>
              </a:rPr>
              <a:t>Нар.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Харків</a:t>
            </a:r>
            <a:r>
              <a:rPr sz="1200" dirty="0">
                <a:latin typeface="Times New Roman"/>
                <a:cs typeface="Times New Roman"/>
              </a:rPr>
              <a:t> : </a:t>
            </a:r>
            <a:r>
              <a:rPr sz="1200" spc="-5" dirty="0">
                <a:latin typeface="Times New Roman"/>
                <a:cs typeface="Times New Roman"/>
              </a:rPr>
              <a:t>Вид-во НУА,</a:t>
            </a:r>
            <a:r>
              <a:rPr sz="1200" dirty="0">
                <a:latin typeface="Times New Roman"/>
                <a:cs typeface="Times New Roman"/>
              </a:rPr>
              <a:t> 2018. – 320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732155" indent="-270510">
              <a:lnSpc>
                <a:spcPts val="1335"/>
              </a:lnSpc>
              <a:buAutoNum type="arabicPeriod" startAt="3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Юхименко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Київ: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учбової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літератури.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320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4304665">
              <a:lnSpc>
                <a:spcPts val="1265"/>
              </a:lnSpc>
            </a:pPr>
            <a:r>
              <a:rPr sz="1100" b="1" spc="-5" dirty="0">
                <a:latin typeface="Times New Roman"/>
                <a:cs typeface="Times New Roman"/>
              </a:rPr>
              <a:t>Додаткова</a:t>
            </a:r>
            <a:endParaRPr sz="1100">
              <a:latin typeface="Times New Roman"/>
              <a:cs typeface="Times New Roman"/>
            </a:endParaRPr>
          </a:p>
          <a:p>
            <a:pPr marL="462280">
              <a:lnSpc>
                <a:spcPts val="1395"/>
              </a:lnSpc>
            </a:pPr>
            <a:r>
              <a:rPr sz="1200" dirty="0">
                <a:latin typeface="Times New Roman"/>
                <a:cs typeface="Times New Roman"/>
              </a:rPr>
              <a:t>1.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Лупак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484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79255" cy="266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 indent="-181610" algn="just">
              <a:lnSpc>
                <a:spcPts val="1410"/>
              </a:lnSpc>
              <a:spcBef>
                <a:spcPts val="100"/>
              </a:spcBef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Портер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Конкурентна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стратегія.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Техніки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галузей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конкурентів.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Наш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Формат.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  <a:spcBef>
                <a:spcPts val="65"/>
              </a:spcBef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Управління конкурентоспроможністю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підприємств: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П’ятницька Г.Т., П’ятницька Н.О., Шумська </a:t>
            </a:r>
            <a:r>
              <a:rPr sz="1200" dirty="0">
                <a:latin typeface="Times New Roman"/>
                <a:cs typeface="Times New Roman"/>
              </a:rPr>
              <a:t>С.С., </a:t>
            </a:r>
            <a:r>
              <a:rPr sz="1200" spc="-5" dirty="0">
                <a:latin typeface="Times New Roman"/>
                <a:cs typeface="Times New Roman"/>
              </a:rPr>
              <a:t>Федорченко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Н.В.,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Гелич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А.О.,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П’ятницький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Д.В.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заг.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д-р.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наук.,</a:t>
            </a:r>
            <a:r>
              <a:rPr sz="1200" dirty="0">
                <a:latin typeface="Times New Roman"/>
                <a:cs typeface="Times New Roman"/>
              </a:rPr>
              <a:t> проф.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Г.Т.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П’ятницької. </a:t>
            </a:r>
            <a:r>
              <a:rPr sz="1200" spc="5" dirty="0">
                <a:latin typeface="Times New Roman"/>
                <a:cs typeface="Times New Roman"/>
              </a:rPr>
              <a:t>К.: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Видавничий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«Кондор»,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700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Теоретичні,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методологічні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аспекти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загальною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редакцією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професора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О.Г. </a:t>
            </a:r>
            <a:r>
              <a:rPr sz="1200" dirty="0">
                <a:latin typeface="Times New Roman"/>
                <a:cs typeface="Times New Roman"/>
              </a:rPr>
              <a:t>Янкового. </a:t>
            </a:r>
            <a:r>
              <a:rPr sz="1200" spc="-5" dirty="0">
                <a:latin typeface="Times New Roman"/>
                <a:cs typeface="Times New Roman"/>
              </a:rPr>
              <a:t>Одеса,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Атлант,</a:t>
            </a:r>
            <a:r>
              <a:rPr sz="1200" dirty="0">
                <a:latin typeface="Times New Roman"/>
                <a:cs typeface="Times New Roman"/>
              </a:rPr>
              <a:t> 2017. 514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Драган О. </a:t>
            </a:r>
            <a:r>
              <a:rPr sz="1200" spc="-10" dirty="0">
                <a:latin typeface="Times New Roman"/>
                <a:cs typeface="Times New Roman"/>
              </a:rPr>
              <a:t>І. </a:t>
            </a:r>
            <a:r>
              <a:rPr sz="1200" dirty="0">
                <a:latin typeface="Times New Roman"/>
                <a:cs typeface="Times New Roman"/>
              </a:rPr>
              <a:t>Управління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 підприємств: теоретичні аспекти. Монографія. </a:t>
            </a:r>
            <a:r>
              <a:rPr sz="1200" dirty="0">
                <a:latin typeface="Times New Roman"/>
                <a:cs typeface="Times New Roman"/>
              </a:rPr>
              <a:t>К.: </a:t>
            </a:r>
            <a:r>
              <a:rPr sz="1200" spc="-5" dirty="0">
                <a:latin typeface="Times New Roman"/>
                <a:cs typeface="Times New Roman"/>
              </a:rPr>
              <a:t>ДАКККіМ, </a:t>
            </a:r>
            <a:r>
              <a:rPr sz="1200" dirty="0">
                <a:latin typeface="Times New Roman"/>
                <a:cs typeface="Times New Roman"/>
              </a:rPr>
              <a:t>2017. 160 </a:t>
            </a:r>
            <a:r>
              <a:rPr sz="1200" spc="-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5.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Омельяненко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Барабась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Вакуленко 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 Управління конкурентоспроможністю підприємства:</a:t>
            </a:r>
            <a:r>
              <a:rPr sz="1200" dirty="0">
                <a:latin typeface="Times New Roman"/>
                <a:cs typeface="Times New Roman"/>
              </a:rPr>
              <a:t> Навч.-метод.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самост.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вивч. </a:t>
            </a:r>
            <a:r>
              <a:rPr sz="1200" dirty="0">
                <a:latin typeface="Times New Roman"/>
                <a:cs typeface="Times New Roman"/>
              </a:rPr>
              <a:t>дисц. - К.: </a:t>
            </a:r>
            <a:r>
              <a:rPr sz="1200" spc="-5" dirty="0">
                <a:latin typeface="Times New Roman"/>
                <a:cs typeface="Times New Roman"/>
              </a:rPr>
              <a:t>КНЕУ, </a:t>
            </a:r>
            <a:r>
              <a:rPr sz="1200" dirty="0">
                <a:latin typeface="Times New Roman"/>
                <a:cs typeface="Times New Roman"/>
              </a:rPr>
              <a:t>2016. 272 </a:t>
            </a:r>
            <a:r>
              <a:rPr sz="1200" spc="-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6. Піддубний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О., Піддубна </a:t>
            </a:r>
            <a:r>
              <a:rPr sz="1200" dirty="0">
                <a:latin typeface="Times New Roman"/>
                <a:cs typeface="Times New Roman"/>
              </a:rPr>
              <a:t>А.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Управління міжнародною конкурентоспроможністю підприємства: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Х.: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ВД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«ІНЖЕК»,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2014. 264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 algn="just">
              <a:lnSpc>
                <a:spcPts val="1325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Клименко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С.М.</a:t>
            </a:r>
            <a:r>
              <a:rPr sz="1200" spc="-5" dirty="0">
                <a:latin typeface="Times New Roman"/>
                <a:cs typeface="Times New Roman"/>
              </a:rPr>
              <a:t> Управління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КНЕУ,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520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3025775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 РЕСУРСИ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5" dirty="0">
                <a:latin typeface="Times New Roman"/>
                <a:cs typeface="Times New Roman"/>
              </a:rPr>
              <a:t> ІНТЕРНЕТ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7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Кабінет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http://www.kmu.gov.ua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http://www.me.gov.ua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фінансів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http://minfin.kmu.gov.ua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41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Головне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http://www.ukrstat.gov.ua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2430" cy="6343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Програму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підприємства»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складено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освітніх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«Керівництво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праці»,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охороні </a:t>
            </a:r>
            <a:r>
              <a:rPr sz="1200" spc="-5" dirty="0">
                <a:latin typeface="Times New Roman"/>
                <a:cs typeface="Times New Roman"/>
              </a:rPr>
              <a:t>здоров’я».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 компонента належить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 циклу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6350" indent="45720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Предметом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підприємства»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конкретних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конкуренції,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закономірностей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переваг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підприємств.</a:t>
            </a:r>
            <a:endParaRPr sz="1200">
              <a:latin typeface="Times New Roman"/>
              <a:cs typeface="Times New Roman"/>
            </a:endParaRPr>
          </a:p>
          <a:p>
            <a:pPr marL="12700" marR="8255" indent="4572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органічно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пов’язана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сукупністю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зокрема: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«Фінанси,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гроші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10" dirty="0">
                <a:latin typeface="Times New Roman"/>
                <a:cs typeface="Times New Roman"/>
              </a:rPr>
              <a:t>кредит»,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«Контролінг».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поточного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контролем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 </a:t>
            </a:r>
            <a:r>
              <a:rPr sz="1200" dirty="0">
                <a:latin typeface="Times New Roman"/>
                <a:cs typeface="Times New Roman"/>
              </a:rPr>
              <a:t>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окремо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другого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модуля.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результатами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балів,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набраних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виставляється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підсумкова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3021330" indent="-153035">
              <a:lnSpc>
                <a:spcPct val="100000"/>
              </a:lnSpc>
              <a:buAutoNum type="arabicPeriod" startAt="2"/>
              <a:tabLst>
                <a:tab pos="302196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ОСВІТНЬОЇ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2"/>
            </a:pPr>
            <a:endParaRPr sz="1200">
              <a:latin typeface="Times New Roman"/>
              <a:cs typeface="Times New Roman"/>
            </a:endParaRPr>
          </a:p>
          <a:p>
            <a:pPr marL="12700" marR="7620" indent="449580" algn="just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Метою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dirty="0">
                <a:latin typeface="Times New Roman"/>
                <a:cs typeface="Times New Roman"/>
              </a:rPr>
              <a:t> підприємства»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dirty="0">
                <a:latin typeface="Times New Roman"/>
                <a:cs typeface="Times New Roman"/>
              </a:rPr>
              <a:t> і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щодо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сучасних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Основними</a:t>
            </a:r>
            <a:r>
              <a:rPr sz="1200" spc="8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81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8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81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8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конкурентоспроможністю</a:t>
            </a:r>
            <a:r>
              <a:rPr sz="1200" spc="7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підприємства»  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  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spc="8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поняття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900"/>
              </a:lnSpc>
              <a:spcBef>
                <a:spcPts val="25"/>
              </a:spcBef>
            </a:pPr>
            <a:r>
              <a:rPr sz="1200" spc="-5" dirty="0">
                <a:latin typeface="Times New Roman"/>
                <a:cs typeface="Times New Roman"/>
              </a:rPr>
              <a:t>«конкурентоспроможність»;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</a:t>
            </a:r>
            <a:r>
              <a:rPr sz="1200" dirty="0">
                <a:latin typeface="Times New Roman"/>
                <a:cs typeface="Times New Roman"/>
              </a:rPr>
              <a:t> аналізу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переваг</a:t>
            </a:r>
            <a:r>
              <a:rPr sz="1200" spc="-5" dirty="0">
                <a:latin typeface="Times New Roman"/>
                <a:cs typeface="Times New Roman"/>
              </a:rPr>
              <a:t> підприємства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товарів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(послуг);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оволодіння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інструментарієм,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навичками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 конкурентоспроможністю підприємств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сучасних </a:t>
            </a:r>
            <a:r>
              <a:rPr sz="1200" dirty="0">
                <a:latin typeface="Times New Roman"/>
                <a:cs typeface="Times New Roman"/>
              </a:rPr>
              <a:t>умовах </a:t>
            </a:r>
            <a:r>
              <a:rPr sz="1200" spc="-5" dirty="0">
                <a:latin typeface="Times New Roman"/>
                <a:cs typeface="Times New Roman"/>
              </a:rPr>
              <a:t>господарювання; вивчення загальних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базових стратегій конкуренції;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щодо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розроблення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</a:t>
            </a:r>
            <a:r>
              <a:rPr sz="1200" dirty="0">
                <a:latin typeface="Times New Roman"/>
                <a:cs typeface="Times New Roman"/>
              </a:rPr>
              <a:t> підвищення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657225" indent="-153035" algn="just">
              <a:lnSpc>
                <a:spcPts val="1400"/>
              </a:lnSpc>
              <a:buAutoNum type="arabicPeriod" startAt="3"/>
              <a:tabLst>
                <a:tab pos="65786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ОСВІТНЬОЮ </a:t>
            </a:r>
            <a:r>
              <a:rPr sz="1200" b="1" spc="-5" dirty="0">
                <a:latin typeface="Times New Roman"/>
                <a:cs typeface="Times New Roman"/>
              </a:rPr>
              <a:t>КОМПОНЕНТОЮ</a:t>
            </a:r>
            <a:endParaRPr sz="1200">
              <a:latin typeface="Times New Roman"/>
              <a:cs typeface="Times New Roman"/>
            </a:endParaRPr>
          </a:p>
          <a:p>
            <a:pPr marL="12700" marR="10795" indent="54102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Інтегральна </a:t>
            </a:r>
            <a:r>
              <a:rPr sz="1200" dirty="0">
                <a:latin typeface="Times New Roman"/>
                <a:cs typeface="Times New Roman"/>
              </a:rPr>
              <a:t>компетентність: </a:t>
            </a:r>
            <a:r>
              <a:rPr sz="1200" spc="-5" dirty="0">
                <a:latin typeface="Times New Roman"/>
                <a:cs typeface="Times New Roman"/>
              </a:rPr>
              <a:t>Здатність визначати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розв’язувати складні економічні задачі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проблеми, приймати відповідні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управлінські </a:t>
            </a:r>
            <a:r>
              <a:rPr sz="1200" dirty="0">
                <a:latin typeface="Times New Roman"/>
                <a:cs typeface="Times New Roman"/>
              </a:rPr>
              <a:t>рішення у </a:t>
            </a:r>
            <a:r>
              <a:rPr sz="1200" spc="-5" dirty="0">
                <a:latin typeface="Times New Roman"/>
                <a:cs typeface="Times New Roman"/>
              </a:rPr>
              <a:t>сфері економіки або </a:t>
            </a:r>
            <a:r>
              <a:rPr sz="1200" dirty="0">
                <a:latin typeface="Times New Roman"/>
                <a:cs typeface="Times New Roman"/>
              </a:rPr>
              <a:t>у процесі </a:t>
            </a:r>
            <a:r>
              <a:rPr sz="1200" spc="-5" dirty="0">
                <a:latin typeface="Times New Roman"/>
                <a:cs typeface="Times New Roman"/>
              </a:rPr>
              <a:t>навчання,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проведення досліджень та/або здійснення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вимог.</a:t>
            </a:r>
            <a:endParaRPr sz="1200">
              <a:latin typeface="Times New Roman"/>
              <a:cs typeface="Times New Roman"/>
            </a:endParaRPr>
          </a:p>
          <a:p>
            <a:pPr marL="911860" indent="-358775" algn="just">
              <a:lnSpc>
                <a:spcPts val="1315"/>
              </a:lnSpc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Загальні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55372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генерувати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</a:t>
            </a:r>
            <a:r>
              <a:rPr sz="1200" spc="-5" dirty="0">
                <a:latin typeface="Times New Roman"/>
                <a:cs typeface="Times New Roman"/>
              </a:rPr>
              <a:t> ідеї (креативність).</a:t>
            </a:r>
            <a:endParaRPr sz="1200">
              <a:latin typeface="Times New Roman"/>
              <a:cs typeface="Times New Roman"/>
            </a:endParaRPr>
          </a:p>
          <a:p>
            <a:pPr marL="553720" marR="4577080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ЗК2. Здатність до </a:t>
            </a:r>
            <a:r>
              <a:rPr sz="1200" spc="-5" dirty="0">
                <a:latin typeface="Times New Roman"/>
                <a:cs typeface="Times New Roman"/>
              </a:rPr>
              <a:t>абстрактного мислення, аналізу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синтезу. </a:t>
            </a:r>
            <a:r>
              <a:rPr sz="1200" dirty="0">
                <a:latin typeface="Times New Roman"/>
                <a:cs typeface="Times New Roman"/>
              </a:rPr>
              <a:t> ЗК3.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мотивувати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людей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рухатися</a:t>
            </a:r>
            <a:r>
              <a:rPr sz="1200" dirty="0">
                <a:latin typeface="Times New Roman"/>
                <a:cs typeface="Times New Roman"/>
              </a:rPr>
              <a:t> до </a:t>
            </a:r>
            <a:r>
              <a:rPr sz="1200" spc="-5" dirty="0">
                <a:latin typeface="Times New Roman"/>
                <a:cs typeface="Times New Roman"/>
              </a:rPr>
              <a:t>спільної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мети.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ЗК5.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команді.</a:t>
            </a:r>
            <a:endParaRPr sz="1200">
              <a:latin typeface="Times New Roman"/>
              <a:cs typeface="Times New Roman"/>
            </a:endParaRPr>
          </a:p>
          <a:p>
            <a:pPr marL="553720">
              <a:lnSpc>
                <a:spcPts val="1330"/>
              </a:lnSpc>
            </a:pPr>
            <a:r>
              <a:rPr sz="1200" dirty="0">
                <a:latin typeface="Times New Roman"/>
                <a:cs typeface="Times New Roman"/>
              </a:rPr>
              <a:t>ЗК6.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553720">
              <a:lnSpc>
                <a:spcPts val="1415"/>
              </a:lnSpc>
            </a:pPr>
            <a:r>
              <a:rPr sz="1200" dirty="0">
                <a:latin typeface="Times New Roman"/>
                <a:cs typeface="Times New Roman"/>
              </a:rPr>
              <a:t>ЗК8.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проводити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відповідному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рівні.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79890" cy="637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Спеціальні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64135" indent="4495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пов’язаних </a:t>
            </a:r>
            <a:r>
              <a:rPr sz="1200" dirty="0">
                <a:latin typeface="Times New Roman"/>
                <a:cs typeface="Times New Roman"/>
              </a:rPr>
              <a:t>з цим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12700" marR="6604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СК3.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збирати,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проблем,</a:t>
            </a:r>
            <a:r>
              <a:rPr sz="1200" dirty="0">
                <a:latin typeface="Times New Roman"/>
                <a:cs typeface="Times New Roman"/>
              </a:rPr>
              <a:t> робити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висновки.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СК5.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ключові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тренди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людського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 marL="12700" marR="73025" indent="4495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СК6.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формулювати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обираючи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належні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напрями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беручи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уваги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наявні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ресурси.</a:t>
            </a:r>
            <a:endParaRPr sz="1200">
              <a:latin typeface="Times New Roman"/>
              <a:cs typeface="Times New Roman"/>
            </a:endParaRPr>
          </a:p>
          <a:p>
            <a:pPr marL="12700" marR="71755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СК7.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господарювання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політики.</a:t>
            </a:r>
            <a:endParaRPr sz="1200">
              <a:latin typeface="Times New Roman"/>
              <a:cs typeface="Times New Roman"/>
            </a:endParaRPr>
          </a:p>
          <a:p>
            <a:pPr marL="12700" marR="69215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СК8.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рішень,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трудових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трудового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потенціалу.</a:t>
            </a:r>
            <a:endParaRPr sz="1200">
              <a:latin typeface="Times New Roman"/>
              <a:cs typeface="Times New Roman"/>
            </a:endParaRPr>
          </a:p>
          <a:p>
            <a:pPr marL="462280" marR="40640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СК9.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підхід 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СК10. 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розробки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сценаріїв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стратегій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СК11.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інформаційне,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методичне,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матеріальне,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кадрове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  <a:p>
            <a:pPr marL="3653790">
              <a:lnSpc>
                <a:spcPts val="1330"/>
              </a:lnSpc>
            </a:pP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26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>
              <a:lnSpc>
                <a:spcPts val="137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РН2.Розробляти,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dirty="0">
                <a:latin typeface="Times New Roman"/>
                <a:cs typeface="Times New Roman"/>
              </a:rPr>
              <a:t> рішення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РН4.Розробляти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систему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дій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цілей,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очікуваних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 наслідків,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законодавчих,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РН6.Оцінювати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лідерські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уміння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управляти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РН7.Обирати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діяльністю,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пропоновані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релевантних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прикладних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РН8.Збирати,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обробляти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7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РН9.Приймати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умов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потребують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нових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  <a:tabLst>
                <a:tab pos="1917064" algn="l"/>
                <a:tab pos="2533650" algn="l"/>
                <a:tab pos="3538854" algn="l"/>
                <a:tab pos="4344670" algn="l"/>
                <a:tab pos="4617085" algn="l"/>
                <a:tab pos="5706110" algn="l"/>
                <a:tab pos="6528434" algn="l"/>
                <a:tab pos="7528559" algn="l"/>
                <a:tab pos="7738745" algn="l"/>
              </a:tabLst>
            </a:pP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Н</a:t>
            </a:r>
            <a:r>
              <a:rPr sz="1200" spc="-15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0.З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тосо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ти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ча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ні	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форм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ні	те</a:t>
            </a:r>
            <a:r>
              <a:rPr sz="1200" spc="5" dirty="0">
                <a:latin typeface="Times New Roman"/>
                <a:cs typeface="Times New Roman"/>
              </a:rPr>
              <a:t>х</a:t>
            </a:r>
            <a:r>
              <a:rPr sz="1200" dirty="0">
                <a:latin typeface="Times New Roman"/>
                <a:cs typeface="Times New Roman"/>
              </a:rPr>
              <a:t>ноло</a:t>
            </a:r>
            <a:r>
              <a:rPr sz="1200" spc="-15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ії	та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1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лі</a:t>
            </a:r>
            <a:r>
              <a:rPr sz="1200" spc="5" dirty="0">
                <a:latin typeface="Times New Roman"/>
                <a:cs typeface="Times New Roman"/>
              </a:rPr>
              <a:t>з</a:t>
            </a:r>
            <a:r>
              <a:rPr sz="1200" dirty="0">
                <a:latin typeface="Times New Roman"/>
                <a:cs typeface="Times New Roman"/>
              </a:rPr>
              <a:t>ов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не	прогр</a:t>
            </a:r>
            <a:r>
              <a:rPr sz="1200" spc="-5" dirty="0">
                <a:latin typeface="Times New Roman"/>
                <a:cs typeface="Times New Roman"/>
              </a:rPr>
              <a:t>ам</a:t>
            </a:r>
            <a:r>
              <a:rPr sz="1200" dirty="0">
                <a:latin typeface="Times New Roman"/>
                <a:cs typeface="Times New Roman"/>
              </a:rPr>
              <a:t>не	з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зп</a:t>
            </a:r>
            <a:r>
              <a:rPr sz="1200" spc="-5" dirty="0">
                <a:latin typeface="Times New Roman"/>
                <a:cs typeface="Times New Roman"/>
              </a:rPr>
              <a:t>ече</a:t>
            </a:r>
            <a:r>
              <a:rPr sz="1200" dirty="0">
                <a:latin typeface="Times New Roman"/>
                <a:cs typeface="Times New Roman"/>
              </a:rPr>
              <a:t>ння	у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оціальн</a:t>
            </a:r>
            <a:r>
              <a:rPr sz="1200" spc="45" dirty="0">
                <a:latin typeface="Times New Roman"/>
                <a:cs typeface="Times New Roman"/>
              </a:rPr>
              <a:t>о</a:t>
            </a:r>
            <a:r>
              <a:rPr sz="1200" spc="-5" dirty="0">
                <a:latin typeface="Times New Roman"/>
                <a:cs typeface="Times New Roman"/>
              </a:rPr>
              <a:t>-е</a:t>
            </a:r>
            <a:r>
              <a:rPr sz="1200" dirty="0">
                <a:latin typeface="Times New Roman"/>
                <a:cs typeface="Times New Roman"/>
              </a:rPr>
              <a:t>коно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іч</a:t>
            </a:r>
            <a:r>
              <a:rPr sz="1200" spc="-10" dirty="0">
                <a:latin typeface="Times New Roman"/>
                <a:cs typeface="Times New Roman"/>
              </a:rPr>
              <a:t>ни</a:t>
            </a:r>
            <a:r>
              <a:rPr sz="1200" dirty="0">
                <a:latin typeface="Times New Roman"/>
                <a:cs typeface="Times New Roman"/>
              </a:rPr>
              <a:t>х 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управлінні</a:t>
            </a:r>
            <a:r>
              <a:rPr sz="1200" dirty="0">
                <a:latin typeface="Times New Roman"/>
                <a:cs typeface="Times New Roman"/>
              </a:rPr>
              <a:t> соціально-</a:t>
            </a:r>
            <a:r>
              <a:rPr sz="1200" spc="-5" dirty="0">
                <a:latin typeface="Times New Roman"/>
                <a:cs typeface="Times New Roman"/>
              </a:rPr>
              <a:t> економічними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системами.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РН11.Визначати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РН12.Обґрунтовувати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враховуючи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цілі,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обмеження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55"/>
              </a:lnSpc>
            </a:pPr>
            <a:r>
              <a:rPr sz="1200" spc="-5" dirty="0">
                <a:latin typeface="Times New Roman"/>
                <a:cs typeface="Times New Roman"/>
              </a:rPr>
              <a:t>РН13.Оцінювати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145"/>
              </a:spcBef>
            </a:pPr>
            <a:r>
              <a:rPr sz="1200" spc="-5" dirty="0">
                <a:latin typeface="Times New Roman"/>
                <a:cs typeface="Times New Roman"/>
              </a:rPr>
              <a:t>РН14.Розробляти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74810" cy="73787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РН15.Організовувати</a:t>
            </a:r>
            <a:r>
              <a:rPr sz="1200" dirty="0">
                <a:latin typeface="Times New Roman"/>
                <a:cs typeface="Times New Roman"/>
              </a:rPr>
              <a:t> розробку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реалізацію</a:t>
            </a:r>
            <a:r>
              <a:rPr sz="1200" dirty="0">
                <a:latin typeface="Times New Roman"/>
                <a:cs typeface="Times New Roman"/>
              </a:rPr>
              <a:t> соціально-економічних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врахуванням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інформаційного,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методичного,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кадрового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400748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41832" y="1236218"/>
          <a:ext cx="8917305" cy="630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56512" y="2204973"/>
            <a:ext cx="8823325" cy="125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7645" algn="ctr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ПОЛІТИКИ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 використане</a:t>
            </a:r>
            <a:r>
              <a:rPr sz="1200" dirty="0">
                <a:latin typeface="Times New Roman"/>
                <a:cs typeface="Times New Roman"/>
              </a:rPr>
              <a:t> під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 виконання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6346" y="685545"/>
            <a:ext cx="275399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1334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1980" y="1236218"/>
          <a:ext cx="9497059" cy="5158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5575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 gridSpan="7">
                  <a:txBody>
                    <a:bodyPr/>
                    <a:lstStyle/>
                    <a:p>
                      <a:pPr marL="7175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3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3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3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3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3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КОНКУРЕНТОСПРОМОЖНІСТЮ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4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21920" marR="6470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відносин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 marR="31813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615950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 конкурентної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боротьби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ts val="1150"/>
                        </a:lnSpc>
                        <a:spcBef>
                          <a:spcPts val="49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3398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Конкуренто-спроможність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конкурентні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455295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 стратегії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6100"/>
                        </a:lnSpc>
                        <a:spcBef>
                          <a:spcPts val="8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259079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Реалізація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ts val="1150"/>
                        </a:lnSpc>
                        <a:spcBef>
                          <a:spcPts val="50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6100"/>
                        </a:lnSpc>
                        <a:spcBef>
                          <a:spcPts val="4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497059" cy="5856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4405">
                <a:tc gridSpan="7">
                  <a:txBody>
                    <a:bodyPr/>
                    <a:lstStyle/>
                    <a:p>
                      <a:pPr marL="97536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БЛОК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КОНКУРЕНТОСПРОМОЖНІСТІ</a:t>
                      </a:r>
                      <a:r>
                        <a:rPr sz="13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66420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2540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ю,  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28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 підприємства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4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4460" marR="116839" algn="ctr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0960" indent="-190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тестові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6700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3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46735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міжнародних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ринках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2705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5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487680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ts val="1150"/>
                        </a:lnSpc>
                        <a:spcBef>
                          <a:spcPts val="49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0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412115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 основних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розробка програм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60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8265" marR="78105" indent="123189">
                        <a:lnSpc>
                          <a:spcPts val="12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5366" y="510032"/>
            <a:ext cx="3044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700" y="885698"/>
          <a:ext cx="9432290" cy="5513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6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конкурентних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відносин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5200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Конкуренція: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типи.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підприємство.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Модель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досконалої,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олігополістичної,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монополістичної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чистої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монополії.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ступеня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концентрації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ринку.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відносин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 боротьби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863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Захист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68580" marR="2533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Конкуренто-спроможність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переваг.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" marR="10223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Технологічний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6794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35433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Портфельний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надбання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(загальні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конкуренції).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Стратегії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поведінки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 marR="6578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Реалізація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стратегій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2933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зон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господарювання.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Конкурентні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етапах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ЖЦ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ринків.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Вертикальна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диференціація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деконструкція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вартісного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ланцюга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 marL="68580" marR="84264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 рівня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1517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діяльності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підприємства.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 marL="68580" marR="5562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7.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3778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критерії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продукції.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торгівельної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марки.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Механізм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6184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73914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цінова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політика.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ціноутворення.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комунікацій.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Маркетингова товарна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781">
                <a:tc>
                  <a:txBody>
                    <a:bodyPr/>
                    <a:lstStyle/>
                    <a:p>
                      <a:pPr marL="68580" marR="38671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9.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міжнародних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національної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" marR="412750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Регіональна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конкурентоспроможність.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Закордонний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досвід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структур.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825">
                <a:tc>
                  <a:txBody>
                    <a:bodyPr/>
                    <a:lstStyle/>
                    <a:p>
                      <a:pPr marL="68580" marR="5664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структурі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7188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тенденції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сфери.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пріоритетний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700" y="359664"/>
          <a:ext cx="9432290" cy="7393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9393">
                <a:tc>
                  <a:txBody>
                    <a:bodyPr/>
                    <a:lstStyle/>
                    <a:p>
                      <a:pPr marL="68580" marR="13906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 основних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розробка програм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15875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Етапи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Шляхи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698875" y="1255522"/>
            <a:ext cx="3296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(ПРАКТИЧНІ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9223" y="1455674"/>
          <a:ext cx="9427209" cy="3859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3">
                <a:tc>
                  <a:txBody>
                    <a:bodyPr/>
                    <a:lstStyle/>
                    <a:p>
                      <a:pPr marL="103949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боротьби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63500" marR="1122680">
                        <a:lnSpc>
                          <a:spcPts val="1370"/>
                        </a:lnSpc>
                        <a:spcBef>
                          <a:spcPts val="5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2.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Реалізація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 marR="28765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 рівня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16383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458">
                <a:tc>
                  <a:txBody>
                    <a:bodyPr/>
                    <a:lstStyle/>
                    <a:p>
                      <a:pPr marL="63500" marR="829944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6.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міжнародних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247">
                <a:tc>
                  <a:txBody>
                    <a:bodyPr/>
                    <a:lstStyle/>
                    <a:p>
                      <a:pPr marL="63500" marR="138938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розробка програм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4732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3238" y="334771"/>
            <a:ext cx="5107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САМОСТІЙНОГО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7532" y="534924"/>
          <a:ext cx="9249409" cy="5943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9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72">
                <a:tc>
                  <a:txBody>
                    <a:bodyPr/>
                    <a:lstStyle/>
                    <a:p>
                      <a:pPr marL="63500" marR="66929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відносин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84455" algn="just">
                        <a:lnSpc>
                          <a:spcPct val="95700"/>
                        </a:lnSpc>
                        <a:spcBef>
                          <a:spcPts val="5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Ретроспективний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аналіз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поглядів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конкуренцію.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Конкуренція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рушійна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сила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ринку.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 вхідних бар’єрів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напрями їх зменшення.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Інтенсифікація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Індекс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Херфінделя-Хіршмана.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46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боротьби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5080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Економічний закон конкуренції. Демонополізація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необхідна передумова формування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Промислове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шпигунство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патентування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добросовісної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368">
                <a:tc>
                  <a:txBody>
                    <a:bodyPr/>
                    <a:lstStyle/>
                    <a:p>
                      <a:pPr marL="63500" marR="18923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Конкуренто-спроможність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3175" algn="just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конкуренто-спроможності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залежно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рівня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Фактори,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впливають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 фірми. Вертикальна інтеграція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L="63500" marR="61658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127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698500" algn="l"/>
                          <a:tab pos="927100" algn="l"/>
                          <a:tab pos="1609090" algn="l"/>
                          <a:tab pos="2448560" algn="l"/>
                          <a:tab pos="2730500" algn="l"/>
                          <a:tab pos="3657600" algn="l"/>
                          <a:tab pos="4478655" algn="l"/>
                          <a:tab pos="522351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нят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	й	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ість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“с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тратегії”	та	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талонн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тратегій	роз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Базові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переваг.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5937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Реалізація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конкурентних стратегій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Ситуаційне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Колесо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 marL="63500" marR="77914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 рівня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254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Кластерний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3500" marR="4921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7.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127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Якість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конкурентоспроможності.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Сегментування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механізм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вибору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цільового ринку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основі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оцінки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 marL="63500" marR="55499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160" marR="25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Бренд-менеджмент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конкурентоутворюючих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факторів.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розподілу.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внутрішнім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108">
                <a:tc>
                  <a:txBody>
                    <a:bodyPr/>
                    <a:lstStyle/>
                    <a:p>
                      <a:pPr marL="63500" marR="32258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9.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міжнародних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63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виходу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світовий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ринок.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привабливості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Кластери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їхня роль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77">
                <a:tc>
                  <a:txBody>
                    <a:bodyPr/>
                    <a:lstStyle/>
                    <a:p>
                      <a:pPr marL="63500" marR="50165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структурі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127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Конкуренція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науково-технічний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прогрес.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Радикальні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шлях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конкурентів ринку.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Шумпетерівський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типи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фірм.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0</TotalTime>
  <Words>3441</Words>
  <Application>Microsoft Office PowerPoint</Application>
  <PresentationFormat>Произвольный</PresentationFormat>
  <Paragraphs>346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MS Gothic</vt:lpstr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2</cp:revision>
  <dcterms:created xsi:type="dcterms:W3CDTF">2023-11-19T17:58:13Z</dcterms:created>
  <dcterms:modified xsi:type="dcterms:W3CDTF">2023-11-19T18:00:35Z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