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727" y="1972267"/>
            <a:ext cx="7333495" cy="2313877"/>
          </a:xfrm>
        </p:spPr>
        <p:txBody>
          <a:bodyPr anchor="b">
            <a:noAutofit/>
          </a:bodyPr>
          <a:lstStyle>
            <a:lvl1pPr algn="ctr">
              <a:defRPr sz="6617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0502" y="4362898"/>
            <a:ext cx="5991947" cy="1197878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320" y="7116651"/>
            <a:ext cx="1410301" cy="4461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432" y="7116651"/>
            <a:ext cx="6160087" cy="446199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2329" y="7116651"/>
            <a:ext cx="1400081" cy="4461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660319" y="820985"/>
            <a:ext cx="9362092" cy="5899498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9212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3007" y="2531456"/>
            <a:ext cx="8421053" cy="39389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258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6710" y="688305"/>
            <a:ext cx="1743583" cy="57821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3008" y="688305"/>
            <a:ext cx="6694514" cy="5782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0683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875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704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91" y="1435113"/>
            <a:ext cx="8431376" cy="3145935"/>
          </a:xfrm>
        </p:spPr>
        <p:txBody>
          <a:bodyPr anchor="b">
            <a:normAutofit/>
          </a:bodyPr>
          <a:lstStyle>
            <a:lvl1pPr algn="r">
              <a:defRPr sz="6617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991" y="4649673"/>
            <a:ext cx="8431376" cy="1260832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5">
                <a:solidFill>
                  <a:schemeClr val="tx2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8085" y="7116651"/>
            <a:ext cx="1422988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658" y="7116651"/>
            <a:ext cx="6160087" cy="446199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2329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7149950" y="1858899"/>
            <a:ext cx="2872460" cy="48615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7149950" y="1858899"/>
            <a:ext cx="2872460" cy="48615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3983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3007" y="2520951"/>
            <a:ext cx="3901080" cy="394948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3322" y="2520951"/>
            <a:ext cx="3901080" cy="394948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509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007" y="756285"/>
            <a:ext cx="8421053" cy="163861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007" y="2580754"/>
            <a:ext cx="3901080" cy="90859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7" b="0" baseline="0">
                <a:solidFill>
                  <a:schemeClr val="tx2"/>
                </a:solidFill>
              </a:defRPr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3008" y="3644910"/>
            <a:ext cx="3901078" cy="2825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2980" y="2591256"/>
            <a:ext cx="3901080" cy="90859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7" b="0" baseline="0">
                <a:solidFill>
                  <a:schemeClr val="tx2"/>
                </a:solidFill>
              </a:defRPr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2980" y="3644910"/>
            <a:ext cx="3901080" cy="2825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209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081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772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5"/>
            <a:ext cx="4651629" cy="75624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21" y="756285"/>
            <a:ext cx="3381788" cy="2379667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52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7051" y="756286"/>
            <a:ext cx="4571429" cy="5707151"/>
          </a:xfrm>
        </p:spPr>
        <p:txBody>
          <a:bodyPr/>
          <a:lstStyle>
            <a:lvl1pPr>
              <a:defRPr sz="1654"/>
            </a:lvl1pPr>
            <a:lvl2pPr>
              <a:defRPr sz="1654"/>
            </a:lvl2pPr>
            <a:lvl3pPr>
              <a:defRPr sz="1489"/>
            </a:lvl3pPr>
            <a:lvl4pPr>
              <a:defRPr sz="1489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921" y="3149913"/>
            <a:ext cx="3381788" cy="332052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4"/>
              </a:spcAft>
              <a:buNone/>
              <a:defRPr sz="1764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921" y="7116651"/>
            <a:ext cx="10565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798" y="7116651"/>
            <a:ext cx="20819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8338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827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5"/>
            <a:ext cx="4651629" cy="75624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21" y="756285"/>
            <a:ext cx="3381788" cy="2379667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52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2130" y="2"/>
            <a:ext cx="5841270" cy="7562849"/>
          </a:xfrm>
        </p:spPr>
        <p:txBody>
          <a:bodyPr anchor="t">
            <a:normAutofit/>
          </a:bodyPr>
          <a:lstStyle>
            <a:lvl1pPr marL="0" indent="0">
              <a:buNone/>
              <a:defRPr sz="1654"/>
            </a:lvl1pPr>
            <a:lvl2pPr marL="378150" indent="0">
              <a:buNone/>
              <a:defRPr sz="1654"/>
            </a:lvl2pPr>
            <a:lvl3pPr marL="756300" indent="0">
              <a:buNone/>
              <a:defRPr sz="1654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921" y="3149498"/>
            <a:ext cx="3381788" cy="3320940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4"/>
              </a:spcAft>
              <a:buNone/>
              <a:defRPr sz="1764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921" y="7116651"/>
            <a:ext cx="10565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798" y="7116651"/>
            <a:ext cx="20819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8338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548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3007" y="756285"/>
            <a:ext cx="8421053" cy="1638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007" y="2520950"/>
            <a:ext cx="8421053" cy="3949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716" y="7116651"/>
            <a:ext cx="1056510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7897" y="7116651"/>
            <a:ext cx="5508812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8380" y="7116651"/>
            <a:ext cx="1400081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193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4193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171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756300" rtl="0" eaLnBrk="1" latinLnBrk="0" hangingPunct="1">
        <a:lnSpc>
          <a:spcPct val="89000"/>
        </a:lnSpc>
        <a:spcBef>
          <a:spcPct val="0"/>
        </a:spcBef>
        <a:buNone/>
        <a:defRPr sz="4852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23528" indent="-423528" algn="l" defTabSz="756300" rtl="0" eaLnBrk="1" latinLnBrk="0" hangingPunct="1">
        <a:lnSpc>
          <a:spcPct val="94000"/>
        </a:lnSpc>
        <a:spcBef>
          <a:spcPts val="1103"/>
        </a:spcBef>
        <a:spcAft>
          <a:spcPts val="221"/>
        </a:spcAft>
        <a:buFont typeface="Franklin Gothic Book" panose="020B0503020102020204" pitchFamily="34" charset="0"/>
        <a:buChar char="■"/>
        <a:defRPr sz="2206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1008400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2206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512600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985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20168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985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5210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764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0252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764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5294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544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40336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544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5378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544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rstat.gov.ua/" TargetMode="External"/><Relationship Id="rId2" Type="http://schemas.openxmlformats.org/officeDocument/2006/relationships/hyperlink" Target="http://www/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president.gov.ua/documents/1362007-5543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ern.com.ua/prirodoohrannoe-zakonodatelstvo/zagalneprirodoohoronne-zakonodavs/" TargetMode="External"/><Relationship Id="rId3" Type="http://schemas.openxmlformats.org/officeDocument/2006/relationships/hyperlink" Target="http://ekosphera.org/" TargetMode="External"/><Relationship Id="rId7" Type="http://schemas.openxmlformats.org/officeDocument/2006/relationships/hyperlink" Target="http://www.ukrstat.gov.ua/" TargetMode="External"/><Relationship Id="rId2" Type="http://schemas.openxmlformats.org/officeDocument/2006/relationships/hyperlink" Target="http://www.7chudes.in.ua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heritage.com.ua/" TargetMode="External"/><Relationship Id="rId5" Type="http://schemas.openxmlformats.org/officeDocument/2006/relationships/hyperlink" Target="http://www.menr.gov.ua/" TargetMode="External"/><Relationship Id="rId4" Type="http://schemas.openxmlformats.org/officeDocument/2006/relationships/hyperlink" Target="http://www.ukrmuseum.org.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145" y="510032"/>
            <a:ext cx="5335270" cy="10852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131570" marR="5080" indent="-983615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МЕЛІТОПОЛЬСЬКИЙ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ДЕРЖАВНИЙ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ПЕДАГОГІЧНИЙ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УНІВЕРСИТЕТ </a:t>
            </a:r>
            <a:r>
              <a:rPr sz="1200" b="1" dirty="0">
                <a:latin typeface="Times New Roman"/>
                <a:cs typeface="Times New Roman"/>
              </a:rPr>
              <a:t>ІМЕНІ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БОГДАНА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12700" marR="285115" indent="149225">
              <a:lnSpc>
                <a:spcPts val="2760"/>
              </a:lnSpc>
              <a:spcBef>
                <a:spcPts val="75"/>
              </a:spcBef>
            </a:pPr>
            <a:r>
              <a:rPr sz="1200" b="1" dirty="0">
                <a:latin typeface="Times New Roman"/>
                <a:cs typeface="Times New Roman"/>
              </a:rPr>
              <a:t>ФАКУЛЬТЕТ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ІНФОРМАТИКИ,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МАТЕМАТИКИ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ЕКОНОМІКИ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0" dirty="0">
                <a:latin typeface="Times New Roman"/>
                <a:cs typeface="Times New Roman"/>
              </a:rPr>
              <a:t> ГОТЕЛЬНО-</a:t>
            </a:r>
            <a:r>
              <a:rPr sz="1200" b="1" dirty="0">
                <a:latin typeface="Times New Roman"/>
                <a:cs typeface="Times New Roman"/>
              </a:rPr>
              <a:t>РЕСТОРАННОГО</a:t>
            </a:r>
            <a:r>
              <a:rPr sz="1200" b="1" spc="-10" dirty="0">
                <a:latin typeface="Times New Roman"/>
                <a:cs typeface="Times New Roman"/>
              </a:rPr>
              <a:t> 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1761998"/>
          <a:ext cx="9221470" cy="3885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8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3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220">
                <a:tc>
                  <a:txBody>
                    <a:bodyPr/>
                    <a:lstStyle/>
                    <a:p>
                      <a:pPr marL="7747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 освітнього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4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РЕКРЕАЦІЙНІ РЕСУРСИ</a:t>
                      </a:r>
                      <a:r>
                        <a:rPr sz="12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210">
                <a:tc>
                  <a:txBody>
                    <a:bodyPr/>
                    <a:lstStyle/>
                    <a:p>
                      <a:pPr marL="77470" marR="505459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Ступінь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Бакалавр/магістр/доктор 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410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Бакалавр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241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Готельно-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ресторанна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справа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програма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«Готельно-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ресторанне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господарство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Семестр/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2024-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2025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непарний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Викладач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викладача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77470" marR="44259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ЦОДТ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 Б.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Онлайн-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консультації: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через систему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МДПУ ім. Богдана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3065" cy="6343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0545" indent="-88900">
              <a:lnSpc>
                <a:spcPts val="1410"/>
              </a:lnSpc>
              <a:spcBef>
                <a:spcPts val="100"/>
              </a:spcBef>
              <a:buChar char="-"/>
              <a:tabLst>
                <a:tab pos="551180" algn="l"/>
              </a:tabLst>
            </a:pPr>
            <a:r>
              <a:rPr sz="1200" dirty="0">
                <a:latin typeface="Times New Roman"/>
                <a:cs typeface="Times New Roman"/>
              </a:rPr>
              <a:t>практична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перевірка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практичних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занять;</a:t>
            </a:r>
            <a:endParaRPr sz="1200">
              <a:latin typeface="Times New Roman"/>
              <a:cs typeface="Times New Roman"/>
            </a:endParaRPr>
          </a:p>
          <a:p>
            <a:pPr marL="550545" indent="-88900">
              <a:lnSpc>
                <a:spcPts val="1380"/>
              </a:lnSpc>
              <a:buChar char="-"/>
              <a:tabLst>
                <a:tab pos="551180" algn="l"/>
              </a:tabLst>
            </a:pP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виконання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завдань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самостійної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(реферати,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есе,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презентації,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творчі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проекти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тощо)</a:t>
            </a:r>
            <a:endParaRPr sz="1200">
              <a:latin typeface="Times New Roman"/>
              <a:cs typeface="Times New Roman"/>
            </a:endParaRPr>
          </a:p>
          <a:p>
            <a:pPr marL="550545" indent="-88900">
              <a:lnSpc>
                <a:spcPts val="1380"/>
              </a:lnSpc>
              <a:buChar char="-"/>
              <a:tabLst>
                <a:tab pos="551180" algn="l"/>
              </a:tabLst>
            </a:pPr>
            <a:r>
              <a:rPr sz="1200" spc="-10" dirty="0">
                <a:latin typeface="Times New Roman"/>
                <a:cs typeface="Times New Roman"/>
              </a:rPr>
              <a:t>підсумковий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(семестровій)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залік.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Періодичний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складається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двох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робіт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(перший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другий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контроль).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95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Контрольна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включає тестові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 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відповіді 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розгорнуті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питання.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Перша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включає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тем </a:t>
            </a:r>
            <a:r>
              <a:rPr sz="1200" dirty="0">
                <a:latin typeface="Times New Roman"/>
                <a:cs typeface="Times New Roman"/>
              </a:rPr>
              <a:t>Блоку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1. Туристичні і рекреаційні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 України, друга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Блок 2.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Туристично-</a:t>
            </a:r>
            <a:r>
              <a:rPr sz="1200" dirty="0">
                <a:latin typeface="Times New Roman"/>
                <a:cs typeface="Times New Roman"/>
              </a:rPr>
              <a:t>рекреаційний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потенціал регіонів </a:t>
            </a:r>
            <a:r>
              <a:rPr sz="1200" spc="-10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337185" algn="ctr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КРИТЕРІЇ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ВИДІВ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КОНТРОЛЮ</a:t>
            </a:r>
            <a:endParaRPr sz="1200">
              <a:latin typeface="Times New Roman"/>
              <a:cs typeface="Times New Roman"/>
            </a:endParaRPr>
          </a:p>
          <a:p>
            <a:pPr marL="12700" marR="5080" indent="342900" algn="just">
              <a:lnSpc>
                <a:spcPct val="95900"/>
              </a:lnSpc>
              <a:spcBef>
                <a:spcPts val="30"/>
              </a:spcBef>
            </a:pP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видами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здійснюється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поточного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(під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семінарських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занять), </a:t>
            </a:r>
            <a:r>
              <a:rPr sz="1200" dirty="0">
                <a:latin typeface="Times New Roman"/>
                <a:cs typeface="Times New Roman"/>
              </a:rPr>
              <a:t>контролю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виконання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завдань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самостійної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(есе,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презентації,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творчі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проекти),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контролю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робота.</a:t>
            </a:r>
            <a:r>
              <a:rPr sz="1200" spc="-25" dirty="0">
                <a:latin typeface="Times New Roman"/>
                <a:cs typeface="Times New Roman"/>
              </a:rPr>
              <a:t> За </a:t>
            </a:r>
            <a:r>
              <a:rPr sz="1200" dirty="0">
                <a:latin typeface="Times New Roman"/>
                <a:cs typeface="Times New Roman"/>
              </a:rPr>
              <a:t>результатами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двох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контрольних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робіт,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виставляється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підсумкова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національною,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100- </a:t>
            </a:r>
            <a:r>
              <a:rPr sz="1200" dirty="0">
                <a:latin typeface="Times New Roman"/>
                <a:cs typeface="Times New Roman"/>
              </a:rPr>
              <a:t>бальною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шкалами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ЕСТS.</a:t>
            </a:r>
            <a:endParaRPr sz="1200">
              <a:latin typeface="Times New Roman"/>
              <a:cs typeface="Times New Roman"/>
            </a:endParaRPr>
          </a:p>
          <a:p>
            <a:pPr marL="12700" marR="7620" indent="342900" algn="just">
              <a:lnSpc>
                <a:spcPts val="1380"/>
              </a:lnSpc>
              <a:spcBef>
                <a:spcPts val="35"/>
              </a:spcBef>
            </a:pPr>
            <a:r>
              <a:rPr sz="1200" dirty="0">
                <a:latin typeface="Times New Roman"/>
                <a:cs typeface="Times New Roman"/>
              </a:rPr>
              <a:t>Загальна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система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курсу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здійснюється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згідно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Положенням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бально-накопичувальну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систему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результатів </a:t>
            </a:r>
            <a:r>
              <a:rPr sz="1200" dirty="0">
                <a:latin typeface="Times New Roman"/>
                <a:cs typeface="Times New Roman"/>
              </a:rPr>
              <a:t>навчання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Мелітопольському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державному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педагогічному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університеті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імені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Богдана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Хмельницького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№34/01-05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від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28. 10.2019 </a:t>
            </a:r>
            <a:r>
              <a:rPr sz="1200" spc="-25" dirty="0">
                <a:latin typeface="Times New Roman"/>
                <a:cs typeface="Times New Roman"/>
              </a:rPr>
              <a:t>р.</a:t>
            </a:r>
            <a:endParaRPr sz="1200">
              <a:latin typeface="Times New Roman"/>
              <a:cs typeface="Times New Roman"/>
            </a:endParaRPr>
          </a:p>
          <a:p>
            <a:pPr marL="334010" algn="ctr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КРИТЕРІЇ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КОНТРОЛЮ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СЕМІНАРСЬКИХ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ЗАНЯТТЯХ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(УСНЕ,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ПИСЬМОВЕ</a:t>
            </a:r>
            <a:r>
              <a:rPr sz="1200" spc="-10" dirty="0">
                <a:latin typeface="Times New Roman"/>
                <a:cs typeface="Times New Roman"/>
              </a:rPr>
              <a:t> ОПИТУВАННЯ):</a:t>
            </a:r>
            <a:endParaRPr sz="1200">
              <a:latin typeface="Times New Roman"/>
              <a:cs typeface="Times New Roman"/>
            </a:endParaRPr>
          </a:p>
          <a:p>
            <a:pPr marL="12700" marR="8255" indent="449580" algn="just">
              <a:lnSpc>
                <a:spcPct val="95900"/>
              </a:lnSpc>
              <a:spcBef>
                <a:spcPts val="30"/>
              </a:spcBef>
            </a:pPr>
            <a:r>
              <a:rPr sz="1200" dirty="0">
                <a:latin typeface="Times New Roman"/>
                <a:cs typeface="Times New Roman"/>
              </a:rPr>
              <a:t>«5»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повному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обсязі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володіє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навчальним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матеріалом,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вільно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самостійно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аргументовано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його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викладає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усних виступів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письмових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відповідей,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глибоко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всебічно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розкриває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зміст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теоретичних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питань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практичних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завдань,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використовуючи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цьому </a:t>
            </a:r>
            <a:r>
              <a:rPr sz="1200" dirty="0">
                <a:latin typeface="Times New Roman"/>
                <a:cs typeface="Times New Roman"/>
              </a:rPr>
              <a:t>нормативну,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обов’язкову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додаткову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літературу.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Правильно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вирішив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усі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розрахункові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тестові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Здатен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виділяти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суттєві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ознаки </a:t>
            </a:r>
            <a:r>
              <a:rPr sz="1200" dirty="0">
                <a:latin typeface="Times New Roman"/>
                <a:cs typeface="Times New Roman"/>
              </a:rPr>
              <a:t>вивченого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допомогою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операцій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синтезу,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аналізу,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виявляти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причинно-</a:t>
            </a:r>
            <a:r>
              <a:rPr sz="1200" dirty="0">
                <a:latin typeface="Times New Roman"/>
                <a:cs typeface="Times New Roman"/>
              </a:rPr>
              <a:t>наслідкові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зв’язки,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формувати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висновки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узагальнення,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вільно </a:t>
            </a:r>
            <a:r>
              <a:rPr sz="1200" dirty="0">
                <a:latin typeface="Times New Roman"/>
                <a:cs typeface="Times New Roman"/>
              </a:rPr>
              <a:t>оперувати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фактами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відомостями.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9580" algn="just">
              <a:lnSpc>
                <a:spcPts val="1380"/>
              </a:lnSpc>
              <a:spcBef>
                <a:spcPts val="35"/>
              </a:spcBef>
            </a:pPr>
            <a:r>
              <a:rPr sz="1200" dirty="0">
                <a:latin typeface="Times New Roman"/>
                <a:cs typeface="Times New Roman"/>
              </a:rPr>
              <a:t>«4»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достатньо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повно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володіє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навчальним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матеріалом,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обґрунтовано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його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викладає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усних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виступів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письмових </a:t>
            </a:r>
            <a:r>
              <a:rPr sz="1200" dirty="0">
                <a:latin typeface="Times New Roman"/>
                <a:cs typeface="Times New Roman"/>
              </a:rPr>
              <a:t>відповідей,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основному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розкриває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зміст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теоретичних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питань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завдань,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використовуючи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цьому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нормативну та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обов’язкову </a:t>
            </a:r>
            <a:r>
              <a:rPr sz="1200" dirty="0">
                <a:latin typeface="Times New Roman"/>
                <a:cs typeface="Times New Roman"/>
              </a:rPr>
              <a:t>літературу.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Але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викладанні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деяких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питань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вистачає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достатньої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глибини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аргументації,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допускаються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цьому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окремі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несуттєві </a:t>
            </a:r>
            <a:r>
              <a:rPr sz="1200" dirty="0">
                <a:latin typeface="Times New Roman"/>
                <a:cs typeface="Times New Roman"/>
              </a:rPr>
              <a:t>неточності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незначні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помилки.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Правильно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вирішив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більшість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розрахункових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тестових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завдань.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здатен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виділяти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суттєві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ознаки </a:t>
            </a:r>
            <a:r>
              <a:rPr sz="1200" dirty="0">
                <a:latin typeface="Times New Roman"/>
                <a:cs typeface="Times New Roman"/>
              </a:rPr>
              <a:t>вивченого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допомогою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операцій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синтезу,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виявляти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причинно-</a:t>
            </a:r>
            <a:r>
              <a:rPr sz="1200" dirty="0">
                <a:latin typeface="Times New Roman"/>
                <a:cs typeface="Times New Roman"/>
              </a:rPr>
              <a:t>наслідкові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зв’язки,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яких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можуть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бути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окремі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несуттєві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помилки, </a:t>
            </a:r>
            <a:r>
              <a:rPr sz="1200" dirty="0">
                <a:latin typeface="Times New Roman"/>
                <a:cs typeface="Times New Roman"/>
              </a:rPr>
              <a:t>формувати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висновки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узагальнення,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вільно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оперувати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фактами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відомостями.</a:t>
            </a:r>
            <a:endParaRPr sz="1200">
              <a:latin typeface="Times New Roman"/>
              <a:cs typeface="Times New Roman"/>
            </a:endParaRPr>
          </a:p>
          <a:p>
            <a:pPr marL="12700" marR="8890" indent="449580" algn="just">
              <a:lnSpc>
                <a:spcPts val="1380"/>
              </a:lnSpc>
            </a:pPr>
            <a:r>
              <a:rPr sz="1200" spc="-10" dirty="0">
                <a:latin typeface="Times New Roman"/>
                <a:cs typeface="Times New Roman"/>
              </a:rPr>
              <a:t>«3»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здобувач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цілому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володіє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навчальним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матеріалом,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викладає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основний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зміст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усних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виступів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письмових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розрахунків, </a:t>
            </a:r>
            <a:r>
              <a:rPr sz="1200" dirty="0">
                <a:latin typeface="Times New Roman"/>
                <a:cs typeface="Times New Roman"/>
              </a:rPr>
              <a:t>але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без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глибокого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всебічного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аналізу,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обґрунтування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аргументації,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допускаючи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цьому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окремі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суттєві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неточності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помилки.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Правильно </a:t>
            </a:r>
            <a:r>
              <a:rPr sz="1200" dirty="0">
                <a:latin typeface="Times New Roman"/>
                <a:cs typeface="Times New Roman"/>
              </a:rPr>
              <a:t>вирішив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половину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розрахункових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тестових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завдань.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Має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ускладнення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виділення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суттєвих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ознак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вивченого;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виявлення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15"/>
              </a:lnSpc>
            </a:pPr>
            <a:r>
              <a:rPr sz="1200" spc="-10" dirty="0">
                <a:latin typeface="Times New Roman"/>
                <a:cs typeface="Times New Roman"/>
              </a:rPr>
              <a:t>причинно-</a:t>
            </a:r>
            <a:r>
              <a:rPr sz="1200" dirty="0">
                <a:latin typeface="Times New Roman"/>
                <a:cs typeface="Times New Roman"/>
              </a:rPr>
              <a:t>наслідкових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зв’язків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формулювання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висновків.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9580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«2»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повному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обсязі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володіє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навчальним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матеріалом.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Фрагментарно,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поверхово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(без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аргументації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обґрунтування) </a:t>
            </a:r>
            <a:r>
              <a:rPr sz="1200" dirty="0">
                <a:latin typeface="Times New Roman"/>
                <a:cs typeface="Times New Roman"/>
              </a:rPr>
              <a:t>викладає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його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усних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виступів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письмових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розрахунків,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недостатньо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розкриває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зміст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теоретичних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питань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практичних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завдань, </a:t>
            </a:r>
            <a:r>
              <a:rPr sz="1200" dirty="0">
                <a:latin typeface="Times New Roman"/>
                <a:cs typeface="Times New Roman"/>
              </a:rPr>
              <a:t>допускаючи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цьому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суттєві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неточності.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Правильно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вирішив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окремі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розрахункові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тестові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Безсистемно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відділяє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випадкові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ознаки </a:t>
            </a:r>
            <a:r>
              <a:rPr sz="1200" dirty="0">
                <a:latin typeface="Times New Roman"/>
                <a:cs typeface="Times New Roman"/>
              </a:rPr>
              <a:t>вивченого;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вміє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зробити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найпростіші операції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синтезу;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робити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узагальнення,</a:t>
            </a:r>
            <a:r>
              <a:rPr sz="1200" spc="-10" dirty="0">
                <a:latin typeface="Times New Roman"/>
                <a:cs typeface="Times New Roman"/>
              </a:rPr>
              <a:t> висновки.</a:t>
            </a:r>
            <a:endParaRPr sz="1200">
              <a:latin typeface="Times New Roman"/>
              <a:cs typeface="Times New Roman"/>
            </a:endParaRPr>
          </a:p>
          <a:p>
            <a:pPr marL="337820" algn="ctr">
              <a:lnSpc>
                <a:spcPts val="1345"/>
              </a:lnSpc>
            </a:pPr>
            <a:r>
              <a:rPr sz="1200" dirty="0">
                <a:latin typeface="Times New Roman"/>
                <a:cs typeface="Times New Roman"/>
              </a:rPr>
              <a:t>КРИТЕРІЇ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ПЕРІОДИЧНОГО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КОНТРОЛЮ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2430" cy="33934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55600" marR="112522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Контрольна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включає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тестові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розгорнуті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питання.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Максимальна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кількість балів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30. </a:t>
            </a:r>
            <a:r>
              <a:rPr sz="1200" dirty="0">
                <a:latin typeface="Times New Roman"/>
                <a:cs typeface="Times New Roman"/>
              </a:rPr>
              <a:t>Десять тестових завдань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бали 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балів.</a:t>
            </a:r>
            <a:endParaRPr sz="1200">
              <a:latin typeface="Times New Roman"/>
              <a:cs typeface="Times New Roman"/>
            </a:endParaRPr>
          </a:p>
          <a:p>
            <a:pPr marL="35560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Два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розгорнуті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балів.</a:t>
            </a:r>
            <a:endParaRPr sz="1200">
              <a:latin typeface="Times New Roman"/>
              <a:cs typeface="Times New Roman"/>
            </a:endParaRPr>
          </a:p>
          <a:p>
            <a:pPr marL="3556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Розгорнуті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оцінюються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10-бальною</a:t>
            </a:r>
            <a:r>
              <a:rPr sz="1200" spc="-10" dirty="0">
                <a:latin typeface="Times New Roman"/>
                <a:cs typeface="Times New Roman"/>
              </a:rPr>
              <a:t> шкалою.</a:t>
            </a:r>
            <a:endParaRPr sz="1200">
              <a:latin typeface="Times New Roman"/>
              <a:cs typeface="Times New Roman"/>
            </a:endParaRPr>
          </a:p>
          <a:p>
            <a:pPr marL="12700" marR="5080" indent="342900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10</a:t>
            </a:r>
            <a:r>
              <a:rPr sz="1200" spc="-5" dirty="0">
                <a:latin typeface="Times New Roman"/>
                <a:cs typeface="Times New Roman"/>
              </a:rPr>
              <a:t>-</a:t>
            </a:r>
            <a:r>
              <a:rPr sz="1200" dirty="0">
                <a:latin typeface="Times New Roman"/>
                <a:cs typeface="Times New Roman"/>
              </a:rPr>
              <a:t>9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</a:t>
            </a:r>
            <a:r>
              <a:rPr sz="1200" spc="-5" dirty="0">
                <a:latin typeface="Times New Roman"/>
                <a:cs typeface="Times New Roman"/>
              </a:rPr>
              <a:t>алів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</a:t>
            </a:r>
            <a:r>
              <a:rPr sz="1200" spc="10" dirty="0">
                <a:latin typeface="Times New Roman"/>
                <a:cs typeface="Times New Roman"/>
              </a:rPr>
              <a:t>б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ч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д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5" dirty="0">
                <a:latin typeface="Times New Roman"/>
                <a:cs typeface="Times New Roman"/>
              </a:rPr>
              <a:t>че</a:t>
            </a:r>
            <a:r>
              <a:rPr sz="1200" dirty="0">
                <a:latin typeface="Times New Roman"/>
                <a:cs typeface="Times New Roman"/>
              </a:rPr>
              <a:t>рп</a:t>
            </a:r>
            <a:r>
              <a:rPr sz="1200" spc="1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5" dirty="0">
                <a:latin typeface="Times New Roman"/>
                <a:cs typeface="Times New Roman"/>
              </a:rPr>
              <a:t>п</a:t>
            </a:r>
            <a:r>
              <a:rPr sz="1200" dirty="0">
                <a:latin typeface="Times New Roman"/>
                <a:cs typeface="Times New Roman"/>
              </a:rPr>
              <a:t>овідь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л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питання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spc="-10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являє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гл</a:t>
            </a:r>
            <a:r>
              <a:rPr sz="1200" spc="5" dirty="0">
                <a:latin typeface="Times New Roman"/>
                <a:cs typeface="Times New Roman"/>
              </a:rPr>
              <a:t>и</a:t>
            </a:r>
            <a:r>
              <a:rPr sz="1200" spc="25" dirty="0">
                <a:latin typeface="Times New Roman"/>
                <a:cs typeface="Times New Roman"/>
              </a:rPr>
              <a:t>б</a:t>
            </a:r>
            <a:r>
              <a:rPr sz="1200" dirty="0">
                <a:latin typeface="Times New Roman"/>
                <a:cs typeface="Times New Roman"/>
              </a:rPr>
              <a:t>окі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ґ</a:t>
            </a:r>
            <a:r>
              <a:rPr sz="1200" spc="5" dirty="0">
                <a:latin typeface="Times New Roman"/>
                <a:cs typeface="Times New Roman"/>
              </a:rPr>
              <a:t>р</a:t>
            </a:r>
            <a:r>
              <a:rPr sz="1200" spc="-40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нтов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spc="-10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ня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</a:t>
            </a:r>
            <a:r>
              <a:rPr sz="1200" spc="-5" dirty="0">
                <a:latin typeface="Times New Roman"/>
                <a:cs typeface="Times New Roman"/>
              </a:rPr>
              <a:t>ев</a:t>
            </a:r>
            <a:r>
              <a:rPr sz="1200" dirty="0">
                <a:latin typeface="Times New Roman"/>
                <a:cs typeface="Times New Roman"/>
              </a:rPr>
              <a:t>ної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</a:t>
            </a:r>
            <a:r>
              <a:rPr sz="1200" spc="-5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и.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-5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ожній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л</a:t>
            </a:r>
            <a:r>
              <a:rPr sz="1200" spc="5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ти н</a:t>
            </a:r>
            <a:r>
              <a:rPr sz="1200" spc="-5" dirty="0">
                <a:latin typeface="Times New Roman"/>
                <a:cs typeface="Times New Roman"/>
              </a:rPr>
              <a:t>ес</a:t>
            </a:r>
            <a:r>
              <a:rPr sz="1200" dirty="0">
                <a:latin typeface="Times New Roman"/>
                <a:cs typeface="Times New Roman"/>
              </a:rPr>
              <a:t>танд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рт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о,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</a:t>
            </a:r>
            <a:r>
              <a:rPr sz="1200" spc="-5" dirty="0">
                <a:latin typeface="Times New Roman"/>
                <a:cs typeface="Times New Roman"/>
              </a:rPr>
              <a:t>ав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ти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ори</a:t>
            </a:r>
            <a:r>
              <a:rPr sz="1200" spc="-5" dirty="0">
                <a:latin typeface="Times New Roman"/>
                <a:cs typeface="Times New Roman"/>
              </a:rPr>
              <a:t>гі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л</a:t>
            </a:r>
            <a:r>
              <a:rPr sz="1200" spc="-10" dirty="0">
                <a:latin typeface="Times New Roman"/>
                <a:cs typeface="Times New Roman"/>
              </a:rPr>
              <a:t>ь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15" dirty="0">
                <a:latin typeface="Times New Roman"/>
                <a:cs typeface="Times New Roman"/>
              </a:rPr>
              <a:t>л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-5" dirty="0">
                <a:latin typeface="Times New Roman"/>
                <a:cs typeface="Times New Roman"/>
              </a:rPr>
              <a:t>ма</a:t>
            </a:r>
            <a:r>
              <a:rPr sz="1200" spc="5" dirty="0">
                <a:latin typeface="Times New Roman"/>
                <a:cs typeface="Times New Roman"/>
              </a:rPr>
              <a:t>ч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ння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</a:t>
            </a:r>
            <a:r>
              <a:rPr sz="1200" spc="-10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ість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-20" dirty="0">
                <a:latin typeface="Times New Roman"/>
                <a:cs typeface="Times New Roman"/>
              </a:rPr>
              <a:t>а</a:t>
            </a:r>
            <a:r>
              <a:rPr sz="1200" spc="-5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тійно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терпр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spc="10" dirty="0">
                <a:latin typeface="Times New Roman"/>
                <a:cs typeface="Times New Roman"/>
              </a:rPr>
              <a:t>т</a:t>
            </a:r>
            <a:r>
              <a:rPr sz="1200" spc="-40" dirty="0">
                <a:latin typeface="Times New Roman"/>
                <a:cs typeface="Times New Roman"/>
              </a:rPr>
              <a:t>у</a:t>
            </a:r>
            <a:r>
              <a:rPr sz="1200" spc="5" dirty="0">
                <a:latin typeface="Times New Roman"/>
                <a:cs typeface="Times New Roman"/>
              </a:rPr>
              <a:t>ва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spc="10" dirty="0">
                <a:latin typeface="Times New Roman"/>
                <a:cs typeface="Times New Roman"/>
              </a:rPr>
              <a:t>г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льню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</a:t>
            </a:r>
            <a:r>
              <a:rPr sz="1200" spc="-15" dirty="0">
                <a:latin typeface="Times New Roman"/>
                <a:cs typeface="Times New Roman"/>
              </a:rPr>
              <a:t>б</a:t>
            </a:r>
            <a:r>
              <a:rPr sz="1200" dirty="0">
                <a:latin typeface="Times New Roman"/>
                <a:cs typeface="Times New Roman"/>
              </a:rPr>
              <a:t>ити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20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новки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нові конкр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spc="-10" dirty="0">
                <a:latin typeface="Times New Roman"/>
                <a:cs typeface="Times New Roman"/>
              </a:rPr>
              <a:t>т</a:t>
            </a:r>
            <a:r>
              <a:rPr sz="1200" dirty="0">
                <a:latin typeface="Times New Roman"/>
                <a:cs typeface="Times New Roman"/>
              </a:rPr>
              <a:t>ного </a:t>
            </a:r>
            <a:r>
              <a:rPr sz="1200" spc="-5" dirty="0">
                <a:latin typeface="Times New Roman"/>
                <a:cs typeface="Times New Roman"/>
              </a:rPr>
              <a:t>ма</a:t>
            </a:r>
            <a:r>
              <a:rPr sz="1200" dirty="0">
                <a:latin typeface="Times New Roman"/>
                <a:cs typeface="Times New Roman"/>
              </a:rPr>
              <a:t>тері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spc="10" dirty="0">
                <a:latin typeface="Times New Roman"/>
                <a:cs typeface="Times New Roman"/>
              </a:rPr>
              <a:t>л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6985" indent="342900" algn="just">
              <a:lnSpc>
                <a:spcPts val="1380"/>
              </a:lnSpc>
            </a:pPr>
            <a:r>
              <a:rPr sz="1200" spc="-10" dirty="0">
                <a:latin typeface="Times New Roman"/>
                <a:cs typeface="Times New Roman"/>
              </a:rPr>
              <a:t>8-</a:t>
            </a:r>
            <a:r>
              <a:rPr sz="1200" dirty="0">
                <a:latin typeface="Times New Roman"/>
                <a:cs typeface="Times New Roman"/>
              </a:rPr>
              <a:t>7 балів: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правильно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майже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достатньому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обсязі дав відповідь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поставлене питання, що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підтверджує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його глибокі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знання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з </a:t>
            </a:r>
            <a:r>
              <a:rPr sz="1200" dirty="0">
                <a:latin typeface="Times New Roman"/>
                <a:cs typeface="Times New Roman"/>
              </a:rPr>
              <a:t>предмета,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показав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розуміння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теми,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але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ще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зовсім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правильно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може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використати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знання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практиці.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Має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незначні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помилки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викладі матеріалу.</a:t>
            </a:r>
            <a:endParaRPr sz="1200">
              <a:latin typeface="Times New Roman"/>
              <a:cs typeface="Times New Roman"/>
            </a:endParaRPr>
          </a:p>
          <a:p>
            <a:pPr marL="12700" marR="9525" indent="342900" algn="just">
              <a:lnSpc>
                <a:spcPts val="1380"/>
              </a:lnSpc>
            </a:pPr>
            <a:r>
              <a:rPr sz="1200" spc="-10" dirty="0">
                <a:latin typeface="Times New Roman"/>
                <a:cs typeface="Times New Roman"/>
              </a:rPr>
              <a:t>6-</a:t>
            </a:r>
            <a:r>
              <a:rPr sz="1200" dirty="0">
                <a:latin typeface="Times New Roman"/>
                <a:cs typeface="Times New Roman"/>
              </a:rPr>
              <a:t>5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бали: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недостатньо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орієнтується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матеріалі,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завжди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може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самостійно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проаналізувати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запропонований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матеріал;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дає </a:t>
            </a:r>
            <a:r>
              <a:rPr sz="1200" dirty="0">
                <a:latin typeface="Times New Roman"/>
                <a:cs typeface="Times New Roman"/>
              </a:rPr>
              <a:t>вичерпної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контенті</a:t>
            </a:r>
            <a:r>
              <a:rPr sz="1200" spc="-10" dirty="0">
                <a:latin typeface="Times New Roman"/>
                <a:cs typeface="Times New Roman"/>
              </a:rPr>
              <a:t> питання.</a:t>
            </a:r>
            <a:endParaRPr sz="1200">
              <a:latin typeface="Times New Roman"/>
              <a:cs typeface="Times New Roman"/>
            </a:endParaRPr>
          </a:p>
          <a:p>
            <a:pPr marL="355600" marR="6985" algn="just">
              <a:lnSpc>
                <a:spcPts val="1380"/>
              </a:lnSpc>
              <a:spcBef>
                <a:spcPts val="5"/>
              </a:spcBef>
            </a:pPr>
            <a:r>
              <a:rPr sz="1200" spc="-10" dirty="0">
                <a:latin typeface="Times New Roman"/>
                <a:cs typeface="Times New Roman"/>
              </a:rPr>
              <a:t>4-</a:t>
            </a:r>
            <a:r>
              <a:rPr sz="1200" dirty="0">
                <a:latin typeface="Times New Roman"/>
                <a:cs typeface="Times New Roman"/>
              </a:rPr>
              <a:t>3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бали: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допускає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суттєві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помилки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викладі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матеріалу,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порушує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логіку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відповіді,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відтворює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елементарному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рівні. 1-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балів: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зміг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викласти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зміст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питання,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погано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орієнтується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матеріалі,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допускаючи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цьому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суттєві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неточності.</a:t>
            </a:r>
            <a:endParaRPr sz="1200">
              <a:latin typeface="Times New Roman"/>
              <a:cs typeface="Times New Roman"/>
            </a:endParaRPr>
          </a:p>
          <a:p>
            <a:pPr marL="355600" algn="just">
              <a:lnSpc>
                <a:spcPts val="1345"/>
              </a:lnSpc>
            </a:pP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балів: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відповідь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відсутня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КРИТЕРІЇ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ПІДСУМКОВОГО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(СЕМЕСТРОВОГО)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КОНТРОЛЮ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375"/>
              </a:lnSpc>
            </a:pPr>
            <a:r>
              <a:rPr sz="1200" dirty="0">
                <a:latin typeface="Times New Roman"/>
                <a:cs typeface="Times New Roman"/>
              </a:rPr>
              <a:t>Підсумковий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 дисципліни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«Туристично-</a:t>
            </a:r>
            <a:r>
              <a:rPr sz="1200" dirty="0">
                <a:latin typeface="Times New Roman"/>
                <a:cs typeface="Times New Roman"/>
              </a:rPr>
              <a:t>рекреаційні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 України»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відбувається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заліку.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645"/>
              </a:lnSpc>
            </a:pPr>
            <a:r>
              <a:rPr sz="1400" dirty="0">
                <a:latin typeface="Times New Roman"/>
                <a:cs typeface="Times New Roman"/>
              </a:rPr>
              <a:t>Шкала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оцінювання: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національна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ECTS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03957" y="3719195"/>
          <a:ext cx="6287770" cy="2268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8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9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735">
                <a:tc rowSpan="2">
                  <a:txBody>
                    <a:bodyPr/>
                    <a:lstStyle/>
                    <a:p>
                      <a:pPr marL="172085" marR="167005" algn="ctr">
                        <a:lnSpc>
                          <a:spcPts val="1260"/>
                        </a:lnSpc>
                        <a:spcBef>
                          <a:spcPts val="5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Сума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всі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навчальної діяльності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58445" marR="213995" indent="-40005">
                        <a:lnSpc>
                          <a:spcPts val="127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Оцінка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ECTS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4965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національною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шкалою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0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53035" indent="92710">
                        <a:lnSpc>
                          <a:spcPts val="126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екзамену,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курсового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проекту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(роботи),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практики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заліку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marL="58419" algn="ct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90 –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відмінно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зараховано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53975" algn="ctr">
                        <a:lnSpc>
                          <a:spcPts val="122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82-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89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добре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53975" algn="ctr">
                        <a:lnSpc>
                          <a:spcPts val="122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74-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81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С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marL="53975" algn="ctr">
                        <a:lnSpc>
                          <a:spcPts val="121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64-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73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задовільно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53975" algn="ctr">
                        <a:lnSpc>
                          <a:spcPts val="122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60-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63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35-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59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FX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265" marR="182245" indent="-155575">
                        <a:lnSpc>
                          <a:spcPts val="126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незадовільно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можливістю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повторного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0680" marR="172720" indent="-181610">
                        <a:lnSpc>
                          <a:spcPts val="126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зараховано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можливістю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повторного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97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34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 marR="141605" algn="ctr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незадовільно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обов’язковим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повторним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вивченням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 marR="133350" algn="ctr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зараховано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обов’язковим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повторним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вивченням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014342" y="6147003"/>
            <a:ext cx="266255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9.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РЕКОМЕНДОВАНА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ЛІТЕРАТУРА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200" b="1" spc="-10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2430" cy="6168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indent="-180340">
              <a:lnSpc>
                <a:spcPts val="141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Борисова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 Спеціалізований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Кондор,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360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7620" indent="18034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Король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Д.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Організація</a:t>
            </a:r>
            <a:r>
              <a:rPr sz="1200" spc="3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екскурсійних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послуг</a:t>
            </a:r>
            <a:r>
              <a:rPr sz="1200" spc="4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туризмі</a:t>
            </a:r>
            <a:r>
              <a:rPr sz="1200" spc="3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3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навчальнометодичний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Чернівці:</a:t>
            </a:r>
            <a:r>
              <a:rPr sz="1200" spc="3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Чернівецький</a:t>
            </a:r>
            <a:r>
              <a:rPr sz="1200" spc="3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національний </a:t>
            </a:r>
            <a:r>
              <a:rPr sz="1200" dirty="0">
                <a:latin typeface="Times New Roman"/>
                <a:cs typeface="Times New Roman"/>
              </a:rPr>
              <a:t>університет,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144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15"/>
              </a:lnSpc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Мальська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П.,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Гаталяк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містах 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Центр учбової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літератури, 2018.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224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8255" indent="18034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Мельниченко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Шведун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Особливості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індустрії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монографія.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Харків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Видавництво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НУЦЗУ,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153 с.</a:t>
            </a:r>
            <a:endParaRPr sz="1200">
              <a:latin typeface="Times New Roman"/>
              <a:cs typeface="Times New Roman"/>
            </a:endParaRPr>
          </a:p>
          <a:p>
            <a:pPr marL="12700" marR="6985" indent="180340">
              <a:lnSpc>
                <a:spcPts val="1380"/>
              </a:lnSpc>
              <a:buFont typeface="Times New Roman"/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Туристські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Поколодна,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Гордієнко,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Полчанінова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;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Харків.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ун-т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міськ.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госп-</a:t>
            </a:r>
            <a:r>
              <a:rPr sz="1200" dirty="0">
                <a:latin typeface="Times New Roman"/>
                <a:cs typeface="Times New Roman"/>
              </a:rPr>
              <a:t>ва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М. </a:t>
            </a:r>
            <a:r>
              <a:rPr sz="1200" dirty="0">
                <a:latin typeface="Times New Roman"/>
                <a:cs typeface="Times New Roman"/>
              </a:rPr>
              <a:t>Бекетова.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Харків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ХНУМГ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Бекетова,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 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222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160" indent="180340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spc="-10" dirty="0">
                <a:latin typeface="Times New Roman"/>
                <a:cs typeface="Times New Roman"/>
              </a:rPr>
              <a:t>Туристські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ресурси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України: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конспект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лекцій.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здобувачів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навчаються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спеціальністю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242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«Туризм»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усіма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формами </a:t>
            </a:r>
            <a:r>
              <a:rPr sz="1200" dirty="0">
                <a:latin typeface="Times New Roman"/>
                <a:cs typeface="Times New Roman"/>
              </a:rPr>
              <a:t>навчання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Укладач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Поступна.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‒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Х.: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НУЦЗУ,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209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30"/>
              </a:lnSpc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Ярьоменко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Одеса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Олді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Плюс,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472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 marL="4257675">
              <a:lnSpc>
                <a:spcPts val="1380"/>
              </a:lnSpc>
            </a:pPr>
            <a:r>
              <a:rPr sz="1200" b="1" spc="-10" dirty="0">
                <a:latin typeface="Times New Roman"/>
                <a:cs typeface="Times New Roman"/>
              </a:rPr>
              <a:t>Допоміжна</a:t>
            </a:r>
            <a:endParaRPr sz="1200">
              <a:latin typeface="Times New Roman"/>
              <a:cs typeface="Times New Roman"/>
            </a:endParaRPr>
          </a:p>
          <a:p>
            <a:pPr marL="12700" marR="15240" indent="180340">
              <a:lnSpc>
                <a:spcPts val="1380"/>
              </a:lnSpc>
              <a:spcBef>
                <a:spcPts val="55"/>
              </a:spcBef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Алєшугіна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Рекреаційно-туристичні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 України з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основами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ресурсознавства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 /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Алєшугіна,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В. </a:t>
            </a:r>
            <a:r>
              <a:rPr sz="1200" dirty="0">
                <a:latin typeface="Times New Roman"/>
                <a:cs typeface="Times New Roman"/>
              </a:rPr>
              <a:t>Барановська,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 Барановський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ін.].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Чернігів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Вид-</a:t>
            </a:r>
            <a:r>
              <a:rPr sz="1200" dirty="0">
                <a:latin typeface="Times New Roman"/>
                <a:cs typeface="Times New Roman"/>
              </a:rPr>
              <a:t>во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ЧНТУ,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2015.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492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15"/>
              </a:lnSpc>
              <a:buClr>
                <a:srgbClr val="000000"/>
              </a:buClr>
              <a:buAutoNum type="arabicPeriod"/>
              <a:tabLst>
                <a:tab pos="193040" algn="l"/>
              </a:tabLst>
            </a:pP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Величко</a:t>
            </a:r>
            <a:r>
              <a:rPr sz="12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В.В.</a:t>
            </a:r>
            <a:r>
              <a:rPr sz="12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Організація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рекреаційних</a:t>
            </a:r>
            <a:r>
              <a:rPr sz="12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послуг</a:t>
            </a:r>
            <a:r>
              <a:rPr sz="1200" spc="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:</a:t>
            </a:r>
            <a:r>
              <a:rPr sz="12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навч.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посібник.</a:t>
            </a:r>
            <a:r>
              <a:rPr sz="12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Харків:</a:t>
            </a:r>
            <a:r>
              <a:rPr sz="12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ХНУМГ</a:t>
            </a:r>
            <a:r>
              <a:rPr sz="12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ім.</a:t>
            </a:r>
            <a:r>
              <a:rPr sz="12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О.М.</a:t>
            </a:r>
            <a:r>
              <a:rPr sz="12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Бекетова,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2013.</a:t>
            </a:r>
            <a:r>
              <a:rPr sz="12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202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333333"/>
                </a:solidFill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8255" indent="18034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Галасюк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С.,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Нездоймінов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Організація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туристичних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подорожей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екскурсійної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підручник.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Центр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учбової </a:t>
            </a:r>
            <a:r>
              <a:rPr sz="1200" dirty="0">
                <a:latin typeface="Times New Roman"/>
                <a:cs typeface="Times New Roman"/>
              </a:rPr>
              <a:t>літератури,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178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180340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Гринюк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фактор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впливу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екологічний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стан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довкілля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матеріали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наук.-практ.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конфер.,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Рівне,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21-22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травня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2020 </a:t>
            </a:r>
            <a:r>
              <a:rPr sz="1200" dirty="0">
                <a:latin typeface="Times New Roman"/>
                <a:cs typeface="Times New Roman"/>
              </a:rPr>
              <a:t>р. C.367-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372.</a:t>
            </a:r>
            <a:endParaRPr sz="1200">
              <a:latin typeface="Times New Roman"/>
              <a:cs typeface="Times New Roman"/>
            </a:endParaRPr>
          </a:p>
          <a:p>
            <a:pPr marL="12700" marR="8255" indent="180340">
              <a:lnSpc>
                <a:spcPts val="1380"/>
              </a:lnSpc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Деркач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ефектів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провадження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туристичної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IV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наук.-практ.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конфер.,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Херсон,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17-18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жовтня </a:t>
            </a:r>
            <a:r>
              <a:rPr sz="1200" dirty="0">
                <a:latin typeface="Times New Roman"/>
                <a:cs typeface="Times New Roman"/>
              </a:rPr>
              <a:t>2019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C.429-</a:t>
            </a:r>
            <a:r>
              <a:rPr sz="1200" spc="-25" dirty="0">
                <a:latin typeface="Times New Roman"/>
                <a:cs typeface="Times New Roman"/>
              </a:rPr>
              <a:t>430</a:t>
            </a:r>
            <a:endParaRPr sz="1200">
              <a:latin typeface="Times New Roman"/>
              <a:cs typeface="Times New Roman"/>
            </a:endParaRPr>
          </a:p>
          <a:p>
            <a:pPr marL="12700" marR="8255" indent="180340">
              <a:lnSpc>
                <a:spcPts val="1380"/>
              </a:lnSpc>
              <a:spcBef>
                <a:spcPts val="5"/>
              </a:spcBef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Майстро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Особливості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державного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управління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рекреаційним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туризмом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монографія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Майстро,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Домбровська.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Х., </a:t>
            </a:r>
            <a:r>
              <a:rPr sz="1200" dirty="0">
                <a:latin typeface="Times New Roman"/>
                <a:cs typeface="Times New Roman"/>
              </a:rPr>
              <a:t>2017. – 198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15"/>
              </a:lnSpc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Малюга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Л.М.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фактор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галузей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Всеукр.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наук.-</a:t>
            </a:r>
            <a:r>
              <a:rPr sz="1200" dirty="0">
                <a:latin typeface="Times New Roman"/>
                <a:cs typeface="Times New Roman"/>
              </a:rPr>
              <a:t>практ.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конфер.,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Умань,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30-31.10.2019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С.331-</a:t>
            </a:r>
            <a:r>
              <a:rPr sz="1200" spc="-20" dirty="0">
                <a:latin typeface="Times New Roman"/>
                <a:cs typeface="Times New Roman"/>
              </a:rPr>
              <a:t>333.</a:t>
            </a:r>
            <a:endParaRPr sz="1200">
              <a:latin typeface="Times New Roman"/>
              <a:cs typeface="Times New Roman"/>
            </a:endParaRPr>
          </a:p>
          <a:p>
            <a:pPr marL="12700" marR="8255" indent="18034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193040" algn="l"/>
              </a:tabLst>
            </a:pPr>
            <a:r>
              <a:rPr sz="1200" dirty="0">
                <a:latin typeface="Times New Roman"/>
                <a:cs typeface="Times New Roman"/>
              </a:rPr>
              <a:t>Нємець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Туристсько-рекраційні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навч.-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Нємець,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Кулєшова,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Соколенко. 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Х.,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ХНУ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ім.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Каразіна,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2015.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102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45"/>
              </a:lnSpc>
              <a:buClr>
                <a:srgbClr val="000000"/>
              </a:buClr>
              <a:buAutoNum type="arabicPeriod"/>
              <a:tabLst>
                <a:tab pos="193040" algn="l"/>
              </a:tabLst>
            </a:pP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Стафійчук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В.І.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Рекреалогія:</a:t>
            </a:r>
            <a:r>
              <a:rPr sz="12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навчальний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посібник.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Херсон</a:t>
            </a:r>
            <a:r>
              <a:rPr sz="1200" spc="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: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ОЛДІ</a:t>
            </a:r>
            <a:r>
              <a:rPr sz="12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ПЛЮС,</a:t>
            </a:r>
            <a:r>
              <a:rPr sz="12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2017.</a:t>
            </a:r>
            <a:r>
              <a:rPr sz="12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33333"/>
                </a:solidFill>
                <a:latin typeface="Times New Roman"/>
                <a:cs typeface="Times New Roman"/>
              </a:rPr>
              <a:t>428</a:t>
            </a:r>
            <a:r>
              <a:rPr sz="12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333333"/>
                </a:solidFill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3500120">
              <a:lnSpc>
                <a:spcPts val="1400"/>
              </a:lnSpc>
            </a:pPr>
            <a:r>
              <a:rPr sz="1200" b="1" dirty="0">
                <a:latin typeface="Times New Roman"/>
                <a:cs typeface="Times New Roman"/>
              </a:rPr>
              <a:t>Інформаційні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ресурси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Інтернет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370"/>
              </a:lnSpc>
              <a:buAutoNum type="arabicPeriod"/>
              <a:tabLst>
                <a:tab pos="283845" algn="l"/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Департамент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Міністерства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культури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  <a:hlinkClick r:id="rId2"/>
              </a:rPr>
              <a:t>http://www.</a:t>
            </a:r>
            <a:r>
              <a:rPr sz="1200" spc="-10" dirty="0">
                <a:latin typeface="Times New Roman"/>
                <a:cs typeface="Times New Roman"/>
              </a:rPr>
              <a:t> tourism.gov.ua.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380"/>
              </a:lnSpc>
              <a:buAutoNum type="arabicPeriod"/>
              <a:tabLst>
                <a:tab pos="283845" algn="l"/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Державна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служба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статистики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http://www.ukrstat.gov.ua</a:t>
            </a:r>
            <a:r>
              <a:rPr sz="1200" spc="-10" dirty="0">
                <a:latin typeface="Times New Roman"/>
                <a:cs typeface="Times New Roman"/>
                <a:hlinkClick r:id="rId3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8255" indent="271145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283845" algn="l"/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заходи щодо розвитку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курортів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Україні 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Указ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Президента України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21.02.2007 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136/2007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 Президент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 </a:t>
            </a:r>
            <a:r>
              <a:rPr sz="1200" spc="-20" dirty="0">
                <a:latin typeface="Times New Roman"/>
                <a:cs typeface="Times New Roman"/>
              </a:rPr>
              <a:t>URL: </a:t>
            </a:r>
            <a:r>
              <a:rPr sz="1200" spc="-10" dirty="0">
                <a:latin typeface="Times New Roman"/>
                <a:cs typeface="Times New Roman"/>
              </a:rPr>
              <a:t>https:/</a:t>
            </a:r>
            <a:r>
              <a:rPr sz="1200" spc="-10" dirty="0">
                <a:latin typeface="Times New Roman"/>
                <a:cs typeface="Times New Roman"/>
                <a:hlinkClick r:id="rId4"/>
              </a:rPr>
              <a:t>/www.president.g</a:t>
            </a:r>
            <a:r>
              <a:rPr sz="1200" spc="-10" dirty="0">
                <a:latin typeface="Times New Roman"/>
                <a:cs typeface="Times New Roman"/>
              </a:rPr>
              <a:t>o</a:t>
            </a:r>
            <a:r>
              <a:rPr sz="1200" spc="-10" dirty="0">
                <a:latin typeface="Times New Roman"/>
                <a:cs typeface="Times New Roman"/>
                <a:hlinkClick r:id="rId4"/>
              </a:rPr>
              <a:t>v.ua/documents/1362007-</a:t>
            </a:r>
            <a:r>
              <a:rPr sz="1200" dirty="0">
                <a:latin typeface="Times New Roman"/>
                <a:cs typeface="Times New Roman"/>
                <a:hlinkClick r:id="rId4"/>
              </a:rPr>
              <a:t>5543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(дата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звернення: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28.08.2021).</a:t>
            </a:r>
            <a:endParaRPr sz="1200">
              <a:latin typeface="Times New Roman"/>
              <a:cs typeface="Times New Roman"/>
            </a:endParaRPr>
          </a:p>
          <a:p>
            <a:pPr marL="12700" marR="339090" indent="271145">
              <a:lnSpc>
                <a:spcPts val="1380"/>
              </a:lnSpc>
              <a:buAutoNum type="arabicPeriod"/>
              <a:tabLst>
                <a:tab pos="283845" algn="l"/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курорти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Закон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05.10.2000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2026-III ;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станом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16.10.2020.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https://zakon.rada.gov.ua/laws/show/2026-14#Text </a:t>
            </a:r>
            <a:r>
              <a:rPr sz="1200" dirty="0">
                <a:latin typeface="Times New Roman"/>
                <a:cs typeface="Times New Roman"/>
              </a:rPr>
              <a:t>(дата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звернення: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28.08.2021).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35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65920" cy="1786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845" indent="-271780">
              <a:lnSpc>
                <a:spcPts val="1410"/>
              </a:lnSpc>
              <a:spcBef>
                <a:spcPts val="100"/>
              </a:spcBef>
              <a:buAutoNum type="arabicPeriod" startAt="5"/>
              <a:tabLst>
                <a:tab pos="283845" algn="l"/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Закон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 від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15.09.1995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324/95-</a:t>
            </a:r>
            <a:r>
              <a:rPr sz="1200" dirty="0">
                <a:latin typeface="Times New Roman"/>
                <a:cs typeface="Times New Roman"/>
              </a:rPr>
              <a:t>ВР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(Редакція станом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16.10.2020).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https://zakon.rada.gov.ua/laws/show/324/95-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%D0%B2%D1%80#Text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(дата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звернення: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28.08.2021).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380"/>
              </a:lnSpc>
              <a:buAutoNum type="arabicPeriod" startAt="6"/>
              <a:tabLst>
                <a:tab pos="283845" algn="l"/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Всеукраїнського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проекту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«7 чудес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України»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  <a:hlinkClick r:id="rId2"/>
              </a:rPr>
              <a:t>http://www.7chudes.in.ua.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380"/>
              </a:lnSpc>
              <a:buAutoNum type="arabicPeriod" startAt="6"/>
              <a:tabLst>
                <a:tab pos="283845" algn="l"/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Громадська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«ЕКОСФЕРА»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  <a:hlinkClick r:id="rId3"/>
              </a:rPr>
              <a:t>http://ekosphera.org/.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380"/>
              </a:lnSpc>
              <a:buAutoNum type="arabicPeriod" startAt="6"/>
              <a:tabLst>
                <a:tab pos="283845" algn="l"/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Каталог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Музеїв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  <a:hlinkClick r:id="rId4"/>
              </a:rPr>
              <a:t>www.ukrmuseum.org.ua.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380"/>
              </a:lnSpc>
              <a:buAutoNum type="arabicPeriod" startAt="6"/>
              <a:tabLst>
                <a:tab pos="283845" algn="l"/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Міністерство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екології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природних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−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  <a:hlinkClick r:id="rId5"/>
              </a:rPr>
              <a:t>http://www.menr.gov.ua/.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380"/>
              </a:lnSpc>
              <a:buAutoNum type="arabicPeriod" startAt="6"/>
              <a:tabLst>
                <a:tab pos="284480" algn="l"/>
              </a:tabLst>
            </a:pPr>
            <a:r>
              <a:rPr sz="1200" spc="-10" dirty="0">
                <a:latin typeface="Times New Roman"/>
                <a:cs typeface="Times New Roman"/>
              </a:rPr>
              <a:t>Науково-</a:t>
            </a:r>
            <a:r>
              <a:rPr sz="1200" dirty="0">
                <a:latin typeface="Times New Roman"/>
                <a:cs typeface="Times New Roman"/>
              </a:rPr>
              <a:t>дослідний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інститут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пам’яткоохоронних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досліджень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10" dirty="0">
                <a:latin typeface="Times New Roman"/>
                <a:cs typeface="Times New Roman"/>
                <a:hlinkClick r:id="rId6"/>
              </a:rPr>
              <a:t>http://www.heritage.com.ua.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380"/>
              </a:lnSpc>
              <a:buAutoNum type="arabicPeriod" startAt="6"/>
              <a:tabLst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Національна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комісія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справах ЮНЕСКО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−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https://mfa.gov.ua/ua/page/open/id/5046.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380"/>
              </a:lnSpc>
              <a:buAutoNum type="arabicPeriod" startAt="6"/>
              <a:tabLst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Офіційний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веб-</a:t>
            </a:r>
            <a:r>
              <a:rPr sz="1200" dirty="0">
                <a:latin typeface="Times New Roman"/>
                <a:cs typeface="Times New Roman"/>
              </a:rPr>
              <a:t>сайт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Державної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служби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статистики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http://www.ukrstat.gov.ua/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83845" indent="-271780">
              <a:lnSpc>
                <a:spcPts val="1410"/>
              </a:lnSpc>
              <a:buAutoNum type="arabicPeriod" startAt="6"/>
              <a:tabLst>
                <a:tab pos="284480" algn="l"/>
              </a:tabLst>
            </a:pPr>
            <a:r>
              <a:rPr sz="1200" dirty="0">
                <a:latin typeface="Times New Roman"/>
                <a:cs typeface="Times New Roman"/>
              </a:rPr>
              <a:t>Природоохоронне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законодавство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−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8"/>
              </a:rPr>
              <a:t>http://cern.com.ua/prirodoohrannoe-zakonodatelstvo/zagalneprirodoohoronne-zakonodavs/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510032"/>
            <a:ext cx="9281795" cy="4062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545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1. </a:t>
            </a:r>
            <a:r>
              <a:rPr sz="1200" b="1" spc="-10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Програму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освітнього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компоненту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«</a:t>
            </a:r>
            <a:r>
              <a:rPr sz="1200" spc="-10" dirty="0">
                <a:latin typeface="Times New Roman"/>
                <a:cs typeface="Times New Roman"/>
              </a:rPr>
              <a:t>Туристично-</a:t>
            </a:r>
            <a:r>
              <a:rPr sz="1200" dirty="0">
                <a:latin typeface="Times New Roman"/>
                <a:cs typeface="Times New Roman"/>
              </a:rPr>
              <a:t>рекреаційні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України»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складено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відповідно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освітньої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програми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«Готельно- </a:t>
            </a:r>
            <a:r>
              <a:rPr sz="1200" dirty="0">
                <a:latin typeface="Times New Roman"/>
                <a:cs typeface="Times New Roman"/>
              </a:rPr>
              <a:t>ресторанне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господарство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туристичний</a:t>
            </a:r>
            <a:r>
              <a:rPr sz="1200" spc="-10" dirty="0">
                <a:latin typeface="Times New Roman"/>
                <a:cs typeface="Times New Roman"/>
              </a:rPr>
              <a:t> бізнес».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Освітній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належить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циклу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вибіркових.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Освітній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«Туристично-</a:t>
            </a:r>
            <a:r>
              <a:rPr sz="1200" dirty="0">
                <a:latin typeface="Times New Roman"/>
                <a:cs typeface="Times New Roman"/>
              </a:rPr>
              <a:t>рекреаційні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України»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важливим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для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освітньої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програми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«Готельно-</a:t>
            </a:r>
            <a:r>
              <a:rPr sz="1200" dirty="0">
                <a:latin typeface="Times New Roman"/>
                <a:cs typeface="Times New Roman"/>
              </a:rPr>
              <a:t>ресторанне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господарство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бізнес»,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оскільки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навчяться </a:t>
            </a:r>
            <a:r>
              <a:rPr sz="1200" dirty="0">
                <a:latin typeface="Times New Roman"/>
                <a:cs typeface="Times New Roman"/>
              </a:rPr>
              <a:t>визначати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окремі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види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туристично-</a:t>
            </a:r>
            <a:r>
              <a:rPr sz="1200" dirty="0">
                <a:latin typeface="Times New Roman"/>
                <a:cs typeface="Times New Roman"/>
              </a:rPr>
              <a:t>рекреаційних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ресурсів;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основні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етапи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індустрії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туризму;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надаватимуть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характеристику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видам туризму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туристично-</a:t>
            </a:r>
            <a:r>
              <a:rPr sz="1200" spc="-10" dirty="0">
                <a:latin typeface="Times New Roman"/>
                <a:cs typeface="Times New Roman"/>
              </a:rPr>
              <a:t>рекреаційної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визначатимуть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особливості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даватимуть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оцінку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туристично-</a:t>
            </a:r>
            <a:r>
              <a:rPr sz="1200" spc="-10" dirty="0">
                <a:latin typeface="Times New Roman"/>
                <a:cs typeface="Times New Roman"/>
              </a:rPr>
              <a:t>рекреаційним ресурсам України; </a:t>
            </a:r>
            <a:r>
              <a:rPr sz="1200" dirty="0">
                <a:latin typeface="Times New Roman"/>
                <a:cs typeface="Times New Roman"/>
              </a:rPr>
              <a:t>ознайомляться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4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регіональні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особливості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40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туризму.</a:t>
            </a:r>
            <a:r>
              <a:rPr sz="1200" spc="4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Таким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чином,</a:t>
            </a:r>
            <a:r>
              <a:rPr sz="1200" spc="4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«Туристично-</a:t>
            </a:r>
            <a:r>
              <a:rPr sz="1200" dirty="0">
                <a:latin typeface="Times New Roman"/>
                <a:cs typeface="Times New Roman"/>
              </a:rPr>
              <a:t>рекреаційні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України»</a:t>
            </a:r>
            <a:r>
              <a:rPr sz="1200" spc="4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4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важливим </a:t>
            </a:r>
            <a:r>
              <a:rPr sz="1200" dirty="0">
                <a:latin typeface="Times New Roman"/>
                <a:cs typeface="Times New Roman"/>
              </a:rPr>
              <a:t>компонентом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освітньої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програми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майбутніх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фахівців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галузі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готельно-ресторанного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господарства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туризму,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оскільки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він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допомагає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здобувачам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комплексні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навички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знання,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необхідні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 успішної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кар'єри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цих </a:t>
            </a:r>
            <a:r>
              <a:rPr sz="1200" spc="-10" dirty="0">
                <a:latin typeface="Times New Roman"/>
                <a:cs typeface="Times New Roman"/>
              </a:rPr>
              <a:t>галузях.</a:t>
            </a:r>
            <a:endParaRPr sz="1200">
              <a:latin typeface="Times New Roman"/>
              <a:cs typeface="Times New Roman"/>
            </a:endParaRPr>
          </a:p>
          <a:p>
            <a:pPr marL="12700" marR="5715" indent="449580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Актуальність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освітнього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«Туристично-</a:t>
            </a:r>
            <a:r>
              <a:rPr sz="1200" dirty="0">
                <a:latin typeface="Times New Roman"/>
                <a:cs typeface="Times New Roman"/>
              </a:rPr>
              <a:t>рекреаційні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України»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зумовлена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тим,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даного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має </a:t>
            </a:r>
            <a:r>
              <a:rPr sz="1200" dirty="0">
                <a:latin typeface="Times New Roman"/>
                <a:cs typeface="Times New Roman"/>
              </a:rPr>
              <a:t>чітку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практичну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спрямованість: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знання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ресурсну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забезпеченість,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дозволяє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лише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мати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уявлення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специфіку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туристичного </a:t>
            </a:r>
            <a:r>
              <a:rPr sz="1200" dirty="0">
                <a:latin typeface="Times New Roman"/>
                <a:cs typeface="Times New Roman"/>
              </a:rPr>
              <a:t>продукту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її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регіонів,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створювати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масові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ексклюзивні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опираючись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існуючі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матеріальні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нематеріальні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дають </a:t>
            </a:r>
            <a:r>
              <a:rPr sz="1200" dirty="0">
                <a:latin typeface="Times New Roman"/>
                <a:cs typeface="Times New Roman"/>
              </a:rPr>
              <a:t>можливість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орієнтуватися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багатстві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пропозицій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організації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власного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відпочинку.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ресурсів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можна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віднести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все,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може </a:t>
            </a:r>
            <a:r>
              <a:rPr sz="1200" dirty="0">
                <a:latin typeface="Times New Roman"/>
                <a:cs typeface="Times New Roman"/>
              </a:rPr>
              <a:t>бути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використано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задоволення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потреб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туристів.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можуть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бути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об'єкти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явища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природного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антропогенного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походження,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що </a:t>
            </a:r>
            <a:r>
              <a:rPr sz="1200" dirty="0">
                <a:latin typeface="Times New Roman"/>
                <a:cs typeface="Times New Roman"/>
              </a:rPr>
              <a:t>використовуються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відновлення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життєвих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сил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людини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задоволення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її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соціальних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потреб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впливають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територіальну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організацію </a:t>
            </a:r>
            <a:r>
              <a:rPr sz="1200" dirty="0">
                <a:latin typeface="Times New Roman"/>
                <a:cs typeface="Times New Roman"/>
              </a:rPr>
              <a:t>туристичної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територіальних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комплексів,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спеціалізацію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ефективність.</a:t>
            </a:r>
            <a:endParaRPr sz="1200">
              <a:latin typeface="Times New Roman"/>
              <a:cs typeface="Times New Roman"/>
            </a:endParaRPr>
          </a:p>
          <a:p>
            <a:pPr marL="462280" algn="just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Предметом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 ОК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туристично-</a:t>
            </a:r>
            <a:r>
              <a:rPr sz="1200" dirty="0">
                <a:latin typeface="Times New Roman"/>
                <a:cs typeface="Times New Roman"/>
              </a:rPr>
              <a:t>рекреаційні ресурси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Теоретичний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практичний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самодіагностики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допоможуть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здобувачам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засвоїти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освітнього </a:t>
            </a:r>
            <a:r>
              <a:rPr sz="1200" dirty="0">
                <a:latin typeface="Times New Roman"/>
                <a:cs typeface="Times New Roman"/>
              </a:rPr>
              <a:t>компонента.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видами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здійснюється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поточного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періодичного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контролю.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За </a:t>
            </a:r>
            <a:r>
              <a:rPr sz="1200" dirty="0">
                <a:latin typeface="Times New Roman"/>
                <a:cs typeface="Times New Roman"/>
              </a:rPr>
              <a:t>результатами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суми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балів,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набраних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дві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(Модуль</a:t>
            </a:r>
            <a:r>
              <a:rPr sz="1200" spc="3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1,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Модуль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2)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періодичні</a:t>
            </a:r>
            <a:r>
              <a:rPr sz="1200" spc="3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контрольні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точки,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виставляється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підсумкова</a:t>
            </a:r>
            <a:r>
              <a:rPr sz="1200" spc="3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за </a:t>
            </a:r>
            <a:r>
              <a:rPr sz="1200" dirty="0">
                <a:latin typeface="Times New Roman"/>
                <a:cs typeface="Times New Roman"/>
              </a:rPr>
              <a:t>національною,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100-бальною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шкалами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510032"/>
            <a:ext cx="9283065" cy="5891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635">
              <a:lnSpc>
                <a:spcPts val="14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2.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МЕТА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ЗАВДАННЯ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КОМПОНЕНТА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  <a:spcBef>
                <a:spcPts val="55"/>
              </a:spcBef>
            </a:pPr>
            <a:r>
              <a:rPr sz="1200" dirty="0">
                <a:latin typeface="Times New Roman"/>
                <a:cs typeface="Times New Roman"/>
              </a:rPr>
              <a:t>Метою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«Туристично-</a:t>
            </a:r>
            <a:r>
              <a:rPr sz="1200" dirty="0">
                <a:latin typeface="Times New Roman"/>
                <a:cs typeface="Times New Roman"/>
              </a:rPr>
              <a:t>рекреаційні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України»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4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базових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туристично- </a:t>
            </a:r>
            <a:r>
              <a:rPr sz="1200" dirty="0">
                <a:latin typeface="Times New Roman"/>
                <a:cs typeface="Times New Roman"/>
              </a:rPr>
              <a:t>рекреаційні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ресурси,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сучасні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підходи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районування,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особливості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використання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туристичних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рекреаційних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ресурсів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у </a:t>
            </a:r>
            <a:r>
              <a:rPr sz="1200" spc="-10" dirty="0">
                <a:latin typeface="Times New Roman"/>
                <a:cs typeface="Times New Roman"/>
              </a:rPr>
              <a:t>туристично-</a:t>
            </a:r>
            <a:r>
              <a:rPr sz="1200" dirty="0">
                <a:latin typeface="Times New Roman"/>
                <a:cs typeface="Times New Roman"/>
              </a:rPr>
              <a:t>рекреаційній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діяльності, 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виявлення проблем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перспектив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туризму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регіонах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 marL="462280" algn="just">
              <a:lnSpc>
                <a:spcPts val="1345"/>
              </a:lnSpc>
            </a:pPr>
            <a:r>
              <a:rPr sz="1200" dirty="0">
                <a:latin typeface="Times New Roman"/>
                <a:cs typeface="Times New Roman"/>
              </a:rPr>
              <a:t>Головними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завданнями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є:</a:t>
            </a:r>
            <a:endParaRPr sz="1200">
              <a:latin typeface="Times New Roman"/>
              <a:cs typeface="Times New Roman"/>
            </a:endParaRPr>
          </a:p>
          <a:p>
            <a:pPr marL="12700" marR="5080" indent="631190">
              <a:lnSpc>
                <a:spcPts val="1370"/>
              </a:lnSpc>
              <a:spcBef>
                <a:spcPts val="140"/>
              </a:spcBef>
              <a:buFont typeface="Symbol"/>
              <a:buChar char="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засвоєння</a:t>
            </a:r>
            <a:r>
              <a:rPr sz="1200" spc="4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теоретико-</a:t>
            </a:r>
            <a:r>
              <a:rPr sz="1200" dirty="0">
                <a:latin typeface="Times New Roman"/>
                <a:cs typeface="Times New Roman"/>
              </a:rPr>
              <a:t>методологічних</a:t>
            </a:r>
            <a:r>
              <a:rPr sz="1200" spc="4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</a:t>
            </a:r>
            <a:r>
              <a:rPr sz="1200" spc="48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українознавчо-</a:t>
            </a:r>
            <a:r>
              <a:rPr sz="1200" dirty="0">
                <a:latin typeface="Times New Roman"/>
                <a:cs typeface="Times New Roman"/>
              </a:rPr>
              <a:t>геотуристичних</a:t>
            </a:r>
            <a:r>
              <a:rPr sz="1200" spc="4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досліджень;</a:t>
            </a:r>
            <a:r>
              <a:rPr sz="1200" spc="4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визначення</a:t>
            </a:r>
            <a:r>
              <a:rPr sz="1200" spc="4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природних</a:t>
            </a:r>
            <a:r>
              <a:rPr sz="1200" spc="48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48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суспільно- </a:t>
            </a:r>
            <a:r>
              <a:rPr sz="1200" dirty="0">
                <a:latin typeface="Times New Roman"/>
                <a:cs typeface="Times New Roman"/>
              </a:rPr>
              <a:t>історичних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складових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національного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туристсько-</a:t>
            </a:r>
            <a:r>
              <a:rPr sz="1200" dirty="0">
                <a:latin typeface="Times New Roman"/>
                <a:cs typeface="Times New Roman"/>
              </a:rPr>
              <a:t>рекреаційного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потенціалу;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ct val="100000"/>
              </a:lnSpc>
              <a:buFont typeface="Symbol"/>
              <a:buChar char="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характерних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рис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особливостей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геопросторової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організації </a:t>
            </a:r>
            <a:r>
              <a:rPr sz="1200" spc="-10" dirty="0">
                <a:latin typeface="Times New Roman"/>
                <a:cs typeface="Times New Roman"/>
              </a:rPr>
              <a:t>туристчко-</a:t>
            </a:r>
            <a:r>
              <a:rPr sz="1200" dirty="0">
                <a:latin typeface="Times New Roman"/>
                <a:cs typeface="Times New Roman"/>
              </a:rPr>
              <a:t>рекреаційного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комплексу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України;</a:t>
            </a:r>
            <a:endParaRPr sz="1200">
              <a:latin typeface="Times New Roman"/>
              <a:cs typeface="Times New Roman"/>
            </a:endParaRPr>
          </a:p>
          <a:p>
            <a:pPr marL="12700" marR="6985" indent="631190">
              <a:lnSpc>
                <a:spcPts val="1370"/>
              </a:lnSpc>
              <a:spcBef>
                <a:spcPts val="140"/>
              </a:spcBef>
              <a:buFont typeface="Symbol"/>
              <a:buChar char="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виявлення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основних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перспектив</a:t>
            </a:r>
            <a:r>
              <a:rPr sz="1200" spc="3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туристичної</a:t>
            </a:r>
            <a:r>
              <a:rPr sz="1200" spc="3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індустрії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4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відповідності</a:t>
            </a:r>
            <a:r>
              <a:rPr sz="1200" spc="3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світових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вимог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та </a:t>
            </a:r>
            <a:r>
              <a:rPr sz="1200" dirty="0">
                <a:latin typeface="Times New Roman"/>
                <a:cs typeface="Times New Roman"/>
              </a:rPr>
              <a:t>необхідності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інтеграції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держави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індустрію</a:t>
            </a:r>
            <a:r>
              <a:rPr sz="1200" spc="-10" dirty="0">
                <a:latin typeface="Times New Roman"/>
                <a:cs typeface="Times New Roman"/>
              </a:rPr>
              <a:t> туризму;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ct val="100000"/>
              </a:lnSpc>
              <a:buFont typeface="Symbol"/>
              <a:buChar char="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існуючих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схем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туристично-</a:t>
            </a:r>
            <a:r>
              <a:rPr sz="1200" dirty="0">
                <a:latin typeface="Times New Roman"/>
                <a:cs typeface="Times New Roman"/>
              </a:rPr>
              <a:t>рекреаційного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районування </a:t>
            </a:r>
            <a:r>
              <a:rPr sz="1200" spc="-10" dirty="0">
                <a:latin typeface="Times New Roman"/>
                <a:cs typeface="Times New Roman"/>
              </a:rPr>
              <a:t>України;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ct val="100000"/>
              </a:lnSpc>
              <a:spcBef>
                <a:spcPts val="25"/>
              </a:spcBef>
              <a:buFont typeface="Symbol"/>
              <a:buChar char="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визначення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величини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туристично-</a:t>
            </a:r>
            <a:r>
              <a:rPr sz="1200" dirty="0">
                <a:latin typeface="Times New Roman"/>
                <a:cs typeface="Times New Roman"/>
              </a:rPr>
              <a:t>рекреаційного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потенціалу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рекреаційних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районів </a:t>
            </a:r>
            <a:r>
              <a:rPr sz="1200" spc="-10" dirty="0">
                <a:latin typeface="Times New Roman"/>
                <a:cs typeface="Times New Roman"/>
              </a:rPr>
              <a:t>України;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ct val="100000"/>
              </a:lnSpc>
              <a:spcBef>
                <a:spcPts val="25"/>
              </a:spcBef>
              <a:buFont typeface="Symbol"/>
              <a:buChar char="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окреслення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перспективних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напрямів розвитку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туристично-</a:t>
            </a:r>
            <a:r>
              <a:rPr sz="1200" dirty="0">
                <a:latin typeface="Times New Roman"/>
                <a:cs typeface="Times New Roman"/>
              </a:rPr>
              <a:t>рекреаційного комплексу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України;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ct val="100000"/>
              </a:lnSpc>
              <a:spcBef>
                <a:spcPts val="25"/>
              </a:spcBef>
              <a:buFont typeface="Symbol"/>
              <a:buChar char="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вирізняти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використовувати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основні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категорії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поняття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характеристиці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ТРС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картографічні</a:t>
            </a:r>
            <a:r>
              <a:rPr sz="1200" spc="-10" dirty="0">
                <a:latin typeface="Times New Roman"/>
                <a:cs typeface="Times New Roman"/>
              </a:rPr>
              <a:t> матеріали.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572135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Times New Roman"/>
                <a:cs typeface="Times New Roman"/>
              </a:rPr>
              <a:t>3.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ПЕРЕЛІК КОМПЕТЕНТНОСТЕЙ,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ЯКІ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НАБУВАЮТЬСЯ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ПІД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ЧАС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ОПАНУВАННЯ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КОМПОНЕНТА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6985" indent="631190" algn="just">
              <a:lnSpc>
                <a:spcPct val="95900"/>
              </a:lnSpc>
              <a:buAutoNum type="arabicPeriod"/>
              <a:tabLst>
                <a:tab pos="643890" algn="l"/>
              </a:tabLst>
            </a:pPr>
            <a:r>
              <a:rPr sz="1200" b="1" dirty="0">
                <a:latin typeface="Times New Roman"/>
                <a:cs typeface="Times New Roman"/>
              </a:rPr>
              <a:t>Інтегральна</a:t>
            </a:r>
            <a:r>
              <a:rPr sz="1200" b="1" spc="19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компетентність:</a:t>
            </a:r>
            <a:r>
              <a:rPr sz="1200" b="1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розв’язувати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складні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спеціалізовані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задачі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практичні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суб'єктів </a:t>
            </a:r>
            <a:r>
              <a:rPr sz="1200" dirty="0">
                <a:latin typeface="Times New Roman"/>
                <a:cs typeface="Times New Roman"/>
              </a:rPr>
              <a:t>готельного,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ре-</a:t>
            </a:r>
            <a:r>
              <a:rPr sz="1200" dirty="0">
                <a:latin typeface="Times New Roman"/>
                <a:cs typeface="Times New Roman"/>
              </a:rPr>
              <a:t>сторанного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бізнесу,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передбачає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за-стосування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теорій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методів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системи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форму-ють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концепції </a:t>
            </a:r>
            <a:r>
              <a:rPr sz="1200" dirty="0">
                <a:latin typeface="Times New Roman"/>
                <a:cs typeface="Times New Roman"/>
              </a:rPr>
              <a:t>гостинності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індустрії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ха-рактеризується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комплексністю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невизначеністю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умов.</a:t>
            </a:r>
            <a:endParaRPr sz="1200">
              <a:latin typeface="Times New Roman"/>
              <a:cs typeface="Times New Roman"/>
            </a:endParaRPr>
          </a:p>
          <a:p>
            <a:pPr marL="614680" indent="-153035" algn="just">
              <a:lnSpc>
                <a:spcPts val="1360"/>
              </a:lnSpc>
              <a:buAutoNum type="arabicPeriod"/>
              <a:tabLst>
                <a:tab pos="615315" algn="l"/>
              </a:tabLst>
            </a:pPr>
            <a:r>
              <a:rPr sz="1200" b="1" dirty="0">
                <a:latin typeface="Times New Roman"/>
                <a:cs typeface="Times New Roman"/>
              </a:rPr>
              <a:t>Загальні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(фахові)</a:t>
            </a:r>
            <a:r>
              <a:rPr sz="1200" b="1" spc="-10" dirty="0">
                <a:latin typeface="Times New Roman"/>
                <a:cs typeface="Times New Roman"/>
              </a:rPr>
              <a:t> компетентності:</a:t>
            </a:r>
            <a:endParaRPr sz="1200">
              <a:latin typeface="Times New Roman"/>
              <a:cs typeface="Times New Roman"/>
            </a:endParaRPr>
          </a:p>
          <a:p>
            <a:pPr marL="462280" marR="4693920" algn="just">
              <a:lnSpc>
                <a:spcPts val="1380"/>
              </a:lnSpc>
              <a:spcBef>
                <a:spcPts val="55"/>
              </a:spcBef>
            </a:pPr>
            <a:r>
              <a:rPr sz="1200" dirty="0">
                <a:latin typeface="Times New Roman"/>
                <a:cs typeface="Times New Roman"/>
              </a:rPr>
              <a:t>ЗК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09.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до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абстрактного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мислення,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синтезу. </a:t>
            </a:r>
            <a:r>
              <a:rPr sz="1200" dirty="0">
                <a:latin typeface="Times New Roman"/>
                <a:cs typeface="Times New Roman"/>
              </a:rPr>
              <a:t>ЗК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застосовувати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ситуаціях.</a:t>
            </a:r>
            <a:endParaRPr sz="1200">
              <a:latin typeface="Times New Roman"/>
              <a:cs typeface="Times New Roman"/>
            </a:endParaRPr>
          </a:p>
          <a:p>
            <a:pPr marL="614680" indent="-153035" algn="just">
              <a:lnSpc>
                <a:spcPts val="1315"/>
              </a:lnSpc>
              <a:buFont typeface="Times New Roman"/>
              <a:buAutoNum type="arabicPeriod" startAt="3"/>
              <a:tabLst>
                <a:tab pos="615315" algn="l"/>
              </a:tabLst>
            </a:pPr>
            <a:r>
              <a:rPr sz="1200" b="1" dirty="0">
                <a:latin typeface="Times New Roman"/>
                <a:cs typeface="Times New Roman"/>
              </a:rPr>
              <a:t>Спеціальні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12700" marR="75565" indent="4495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08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розробляти,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просувати,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реалізовувати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організовувати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споживання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готельних,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ресторанних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туристичних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послуг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сегментів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споживачів.</a:t>
            </a:r>
            <a:endParaRPr sz="1200">
              <a:latin typeface="Times New Roman"/>
              <a:cs typeface="Times New Roman"/>
            </a:endParaRPr>
          </a:p>
          <a:p>
            <a:pPr marL="12700" marR="69215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09.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здійснювати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підбір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технологічного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устаткування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обладнання,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вирішувати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питання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раціонального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використання </a:t>
            </a:r>
            <a:r>
              <a:rPr sz="1200" dirty="0">
                <a:latin typeface="Times New Roman"/>
                <a:cs typeface="Times New Roman"/>
              </a:rPr>
              <a:t>просторових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матеріальних </a:t>
            </a:r>
            <a:r>
              <a:rPr sz="1200" spc="-10" dirty="0">
                <a:latin typeface="Times New Roman"/>
                <a:cs typeface="Times New Roman"/>
              </a:rPr>
              <a:t>ресурсів.</a:t>
            </a:r>
            <a:endParaRPr sz="1200">
              <a:latin typeface="Times New Roman"/>
              <a:cs typeface="Times New Roman"/>
            </a:endParaRPr>
          </a:p>
          <a:p>
            <a:pPr marL="12700" marR="73025" indent="449580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11.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виявляти,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ознаки,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властивості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показники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якості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продукції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послуг,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впливають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рівень </a:t>
            </a:r>
            <a:r>
              <a:rPr sz="1200" dirty="0">
                <a:latin typeface="Times New Roman"/>
                <a:cs typeface="Times New Roman"/>
              </a:rPr>
              <a:t>забезпечення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вимог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споживачів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гостинності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індустрії.</a:t>
            </a:r>
            <a:endParaRPr sz="1200">
              <a:latin typeface="Times New Roman"/>
              <a:cs typeface="Times New Roman"/>
            </a:endParaRPr>
          </a:p>
          <a:p>
            <a:pPr marL="12700" marR="73660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12.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ініціювати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концепцію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бізнесу,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формулювати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бізнес-ідею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готельного,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та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45"/>
              </a:lnSpc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13.Здатність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здійснювати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планування,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суб’єктів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готельного,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0927" y="334771"/>
            <a:ext cx="9166860" cy="4237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9490">
              <a:lnSpc>
                <a:spcPts val="14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4.</a:t>
            </a:r>
            <a:r>
              <a:rPr sz="1200" b="1" spc="140" dirty="0">
                <a:latin typeface="Times New Roman"/>
                <a:cs typeface="Times New Roman"/>
              </a:rPr>
              <a:t>  </a:t>
            </a:r>
            <a:r>
              <a:rPr sz="1200" b="1" dirty="0">
                <a:latin typeface="Times New Roman"/>
                <a:cs typeface="Times New Roman"/>
              </a:rPr>
              <a:t>РЕЗУЛЬТАТИ </a:t>
            </a:r>
            <a:r>
              <a:rPr sz="1200" b="1" spc="-10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01.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Знати, розуміти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вміти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використовувати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практиці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основні положення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законодавства,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національних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стандартів,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що </a:t>
            </a:r>
            <a:r>
              <a:rPr sz="1200" dirty="0">
                <a:latin typeface="Times New Roman"/>
                <a:cs typeface="Times New Roman"/>
              </a:rPr>
              <a:t>регламентують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діяльність суб’єктів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готельного,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-10" dirty="0">
                <a:latin typeface="Times New Roman"/>
                <a:cs typeface="Times New Roman"/>
              </a:rPr>
              <a:t> бізнесу.</a:t>
            </a: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02.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Знати,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розуміти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вміти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використовувати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практиці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базові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поняття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теорії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готельної,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ресторанної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справи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бізнесу, </a:t>
            </a:r>
            <a:r>
              <a:rPr sz="1200" dirty="0">
                <a:latin typeface="Times New Roman"/>
                <a:cs typeface="Times New Roman"/>
              </a:rPr>
              <a:t>організації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обслуговування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споживачів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ринку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готельних,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послуг,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суміжних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наук. </a:t>
            </a: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03.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Вільно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спілкуватися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державною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іноземною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мовами усно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0" dirty="0">
                <a:latin typeface="Times New Roman"/>
                <a:cs typeface="Times New Roman"/>
              </a:rPr>
              <a:t> письмово.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04.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Аналізувати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сучасні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тенденції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індустрії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гостинності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туризму.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Розуміти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принципи,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технології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готельного,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-10" dirty="0">
                <a:latin typeface="Times New Roman"/>
                <a:cs typeface="Times New Roman"/>
              </a:rPr>
              <a:t> бізнесу.</a:t>
            </a:r>
            <a:endParaRPr sz="1200">
              <a:latin typeface="Times New Roman"/>
              <a:cs typeface="Times New Roman"/>
            </a:endParaRPr>
          </a:p>
          <a:p>
            <a:pPr marL="12700" marR="12065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07.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Організовувати процес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обслуговування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споживачів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готельних,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послуг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сучасних </a:t>
            </a:r>
            <a:r>
              <a:rPr sz="1200" dirty="0">
                <a:latin typeface="Times New Roman"/>
                <a:cs typeface="Times New Roman"/>
              </a:rPr>
              <a:t>інформаційних,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комунікаційних 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сервісних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технологій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дотримання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стандартів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якості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норм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безпеки.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08.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Застосовувати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навички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продуктивного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спілкування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споживачами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готельних,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туристичних</a:t>
            </a:r>
            <a:r>
              <a:rPr sz="1200" spc="-10" dirty="0">
                <a:latin typeface="Times New Roman"/>
                <a:cs typeface="Times New Roman"/>
              </a:rPr>
              <a:t> послуг.</a:t>
            </a:r>
            <a:endParaRPr sz="1200">
              <a:latin typeface="Times New Roman"/>
              <a:cs typeface="Times New Roman"/>
            </a:endParaRPr>
          </a:p>
          <a:p>
            <a:pPr marL="12700" marR="9525" algn="just">
              <a:lnSpc>
                <a:spcPts val="138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4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11.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Застосовувати</a:t>
            </a:r>
            <a:r>
              <a:rPr sz="1200" spc="4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сучасні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інформаційні</a:t>
            </a:r>
            <a:r>
              <a:rPr sz="1200" spc="4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технології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організації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закладів</a:t>
            </a:r>
            <a:r>
              <a:rPr sz="1200" spc="4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готельного,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</a:t>
            </a:r>
            <a:r>
              <a:rPr sz="1200" spc="4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туристичного господарства.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12.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Здійснювати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ефективний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якості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продуктів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послуг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закладів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готельного,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-10" dirty="0">
                <a:latin typeface="Times New Roman"/>
                <a:cs typeface="Times New Roman"/>
              </a:rPr>
              <a:t> господарства.</a:t>
            </a:r>
            <a:endParaRPr sz="1200">
              <a:latin typeface="Times New Roman"/>
              <a:cs typeface="Times New Roman"/>
            </a:endParaRPr>
          </a:p>
          <a:p>
            <a:pPr marL="12700" marR="9525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13.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організаційну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структуру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підрозділів,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координувати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діяльність,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штатний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розклад, </a:t>
            </a:r>
            <a:r>
              <a:rPr sz="1200" dirty="0">
                <a:latin typeface="Times New Roman"/>
                <a:cs typeface="Times New Roman"/>
              </a:rPr>
              <a:t>вимоги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кваліфікації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персоналу.</a:t>
            </a:r>
            <a:endParaRPr sz="1200">
              <a:latin typeface="Times New Roman"/>
              <a:cs typeface="Times New Roman"/>
            </a:endParaRPr>
          </a:p>
          <a:p>
            <a:pPr marL="12700" marR="3810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15.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Розуміти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здійснювати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планування,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управління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готельного,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та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12700" marR="36195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16. Виконувати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самостійно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розв’язувати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задачі 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проблеми,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застосовувати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 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різних професійних ситуаціях 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за </a:t>
            </a:r>
            <a:r>
              <a:rPr sz="1200" dirty="0">
                <a:latin typeface="Times New Roman"/>
                <a:cs typeface="Times New Roman"/>
              </a:rPr>
              <a:t>результати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своєї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12700" marR="43815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Аргументовано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відстоювати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свої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погляди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розв’язанні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професійних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завдань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організації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ефективних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комунікацій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зі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споживачами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суб’єктами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готельного,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туристичного</a:t>
            </a:r>
            <a:r>
              <a:rPr sz="1200" spc="-10" dirty="0">
                <a:latin typeface="Times New Roman"/>
                <a:cs typeface="Times New Roman"/>
              </a:rPr>
              <a:t> бізнесу.</a:t>
            </a:r>
            <a:endParaRPr sz="1200">
              <a:latin typeface="Times New Roman"/>
              <a:cs typeface="Times New Roman"/>
            </a:endParaRPr>
          </a:p>
          <a:p>
            <a:pPr marL="12700" marR="244729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18.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Презентувати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власні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проекти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розробки,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аргументувати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свої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пропозиції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бізнесу. </a:t>
            </a: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Діяти 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відповідності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принципами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відповідальності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громадянської</a:t>
            </a:r>
            <a:r>
              <a:rPr sz="1200" spc="-10" dirty="0">
                <a:latin typeface="Times New Roman"/>
                <a:cs typeface="Times New Roman"/>
              </a:rPr>
              <a:t> свідомості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8227" y="5242941"/>
            <a:ext cx="2999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11935" y="5618734"/>
          <a:ext cx="8929370" cy="629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00983" y="6587438"/>
            <a:ext cx="3321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ПОЛІТИКИ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КОМПОНЕНТУ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6512" y="506983"/>
            <a:ext cx="8826500" cy="1614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Політика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академічної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поведінки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етики: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пропускати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запізнюватися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заняття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10" dirty="0">
                <a:latin typeface="Times New Roman"/>
                <a:cs typeface="Times New Roman"/>
              </a:rPr>
              <a:t> розкладом;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dirty="0">
                <a:latin typeface="Times New Roman"/>
                <a:cs typeface="Times New Roman"/>
              </a:rPr>
              <a:t>Вчасно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виконувати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семінарів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самостійну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роботу;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dirty="0">
                <a:latin typeface="Times New Roman"/>
                <a:cs typeface="Times New Roman"/>
              </a:rPr>
              <a:t>Вчасно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самостійно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виконувати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контрольно-модульні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завдання;</a:t>
            </a:r>
            <a:endParaRPr sz="1200">
              <a:latin typeface="Times New Roman"/>
              <a:cs typeface="Times New Roman"/>
            </a:endParaRPr>
          </a:p>
          <a:p>
            <a:pPr marL="193675" marR="5080" indent="-181610">
              <a:lnSpc>
                <a:spcPts val="1380"/>
              </a:lnSpc>
              <a:spcBef>
                <a:spcPts val="65"/>
              </a:spcBef>
              <a:buFont typeface="Wingdings"/>
              <a:buChar char=""/>
              <a:tabLst>
                <a:tab pos="194310" algn="l"/>
              </a:tabLst>
            </a:pP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над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завданнями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допустимо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порушення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академічної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доброчесності: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використанні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інтернет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ресурсів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інших </a:t>
            </a:r>
            <a:r>
              <a:rPr sz="1200" dirty="0">
                <a:latin typeface="Times New Roman"/>
                <a:cs typeface="Times New Roman"/>
              </a:rPr>
              <a:t>джерел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повинен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вказати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джерело,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використане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виконання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завдання.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2556510">
              <a:lnSpc>
                <a:spcPts val="1410"/>
              </a:lnSpc>
              <a:spcBef>
                <a:spcPts val="5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СТРУКТУРА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  <a:p>
            <a:pPr marL="204851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СТРУКТУРА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10" dirty="0">
                <a:latin typeface="Times New Roman"/>
                <a:cs typeface="Times New Roman"/>
              </a:rPr>
              <a:t> 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9036" y="2287777"/>
          <a:ext cx="9504045" cy="452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584">
                <a:tc>
                  <a:txBody>
                    <a:bodyPr/>
                    <a:lstStyle/>
                    <a:p>
                      <a:pPr marL="200660" marR="55244" indent="-13716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Кількість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025" indent="-37846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88900" indent="7302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оцінки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85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МОДУЛЬ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РЕКРЕАЦІЙНІ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64389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Науково-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дослідження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потенціалу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(14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59055" algn="just">
                        <a:lnSpc>
                          <a:spcPct val="959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ts val="127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Подивитись презентацію, виконати тестові 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(перший 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0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82245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ресурси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основа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туристсько-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рекреаційної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(14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59055" algn="just">
                        <a:lnSpc>
                          <a:spcPct val="959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Подивитись презентацію, виконати тестові 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(перший 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5244">
                        <a:lnSpc>
                          <a:spcPts val="1380"/>
                        </a:lnSpc>
                        <a:spcBef>
                          <a:spcPts val="500"/>
                        </a:spcBef>
                        <a:tabLst>
                          <a:tab pos="189611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Рекреаційно-туристичні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 поняття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351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59055" algn="just">
                        <a:lnSpc>
                          <a:spcPct val="96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ts val="127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Подивитись презентацію, виконати тестові 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(перший 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831850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Туристично-рекреаційне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районування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1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351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6845" marR="147955" indent="27305">
                        <a:lnSpc>
                          <a:spcPts val="127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3189" marR="113664" indent="133985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Зробити презентацію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(перший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9664"/>
          <a:ext cx="9504045" cy="6068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marR="116839" indent="-97790">
                        <a:lnSpc>
                          <a:spcPts val="1260"/>
                        </a:lnSpc>
                        <a:spcBef>
                          <a:spcPts val="51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9880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975" algn="just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об’єктів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природно-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заповідного</a:t>
                      </a:r>
                      <a:r>
                        <a:rPr sz="1200" spc="37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фонду</a:t>
                      </a:r>
                      <a:r>
                        <a:rPr sz="1200" spc="3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37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рекреації та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туризму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59055" algn="just">
                        <a:lnSpc>
                          <a:spcPct val="959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3189" marR="113664" indent="13398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Зробити презентацію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(перший 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0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1125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Історико-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культурні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соціально-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(16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59055" algn="just">
                        <a:lnSpc>
                          <a:spcPct val="96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Подивитись презентацію, виконати тестові 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(перший 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25">
                <a:tc gridSpan="7"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МОДУЛЬ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РЕКРЕАЦІЙНИЙ ПОТЕНЦІАЛ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РЕГІОНІВ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636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324485">
                        <a:lnSpc>
                          <a:spcPts val="1380"/>
                        </a:lnSpc>
                        <a:spcBef>
                          <a:spcPts val="49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півдня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59055" algn="just">
                        <a:lnSpc>
                          <a:spcPct val="96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ct val="95900"/>
                        </a:lnSpc>
                        <a:spcBef>
                          <a:spcPts val="45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Подивитись презентацію, виконати тестові 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5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(другий 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32448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заходу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(16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59055" algn="just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ts val="124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Подивитись презентацію, виконати тестові 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(другий 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0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32448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півночі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(16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59055" algn="just">
                        <a:lnSpc>
                          <a:spcPct val="959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Подивитись презентацію, виконати тестові 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(другий 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9664"/>
          <a:ext cx="9504045" cy="1010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10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32448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сходу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59055" algn="just">
                        <a:lnSpc>
                          <a:spcPct val="96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3189" marR="113664" indent="133985">
                        <a:lnSpc>
                          <a:spcPts val="1380"/>
                        </a:lnSpc>
                        <a:spcBef>
                          <a:spcPts val="10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Зробити презентацію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другого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(другий 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970022" y="1877314"/>
            <a:ext cx="4751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 КОМПОНЕНТУ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(ЛЕКЦІЙНИЙ</a:t>
            </a:r>
            <a:r>
              <a:rPr sz="1200" b="1" spc="-10" dirty="0">
                <a:latin typeface="Times New Roman"/>
                <a:cs typeface="Times New Roman"/>
              </a:rPr>
              <a:t> 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2252726"/>
          <a:ext cx="943864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610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9850" marR="565785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Науково-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дослідження 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ресурсного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потенціалу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ресурси, їх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властивості.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групи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19430" indent="-443865">
                        <a:lnSpc>
                          <a:spcPts val="1395"/>
                        </a:lnSpc>
                        <a:buAutoNum type="arabicPeriod"/>
                        <a:tabLst>
                          <a:tab pos="519430" algn="l"/>
                          <a:tab pos="52006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ресурсний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потенціал.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9850" marR="61594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рекреаційні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туристсько-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рекреаційної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Кількісні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якісні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9850" marR="60325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ресурси: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8419" indent="449580">
                        <a:lnSpc>
                          <a:spcPts val="1380"/>
                        </a:lnSpc>
                        <a:buAutoNum type="arabicPeriod"/>
                        <a:tabLst>
                          <a:tab pos="519430" algn="l"/>
                          <a:tab pos="520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потенціал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території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складову.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19430" indent="-450215">
                        <a:lnSpc>
                          <a:spcPts val="1330"/>
                        </a:lnSpc>
                        <a:buAutoNum type="arabicPeriod"/>
                        <a:tabLst>
                          <a:tab pos="519430" algn="l"/>
                          <a:tab pos="520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туристичних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 marL="69850">
                        <a:lnSpc>
                          <a:spcPts val="135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рекреаційне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районування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5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Схема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районування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410"/>
                        </a:lnSpc>
                        <a:spcBef>
                          <a:spcPts val="9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ресурсний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потенціал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Карпатського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рекреаційного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регіону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ресурсний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потенціал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Кримського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рекреаційного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регіону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015">
                <a:tc>
                  <a:txBody>
                    <a:bodyPr/>
                    <a:lstStyle/>
                    <a:p>
                      <a:pPr marL="69850" marR="57785">
                        <a:lnSpc>
                          <a:spcPts val="1380"/>
                        </a:lnSpc>
                        <a:tabLst>
                          <a:tab pos="1283335" algn="l"/>
                          <a:tab pos="197802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об’єктів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природно-заповідного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фонду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туризму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99695" indent="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об’єкти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природно-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заповідного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фонду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рекреаційне використання.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Природні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біосферні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заповідники.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Національні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природні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регіональні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ландшафтні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парки.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95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Інші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об’єкти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природно-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заповідного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фонду.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9145">
                <a:tc>
                  <a:txBody>
                    <a:bodyPr/>
                    <a:lstStyle/>
                    <a:p>
                      <a:pPr marL="69850" marR="54673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Історико-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культурні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соціально-економічні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їх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9430" indent="-450215">
                        <a:lnSpc>
                          <a:spcPts val="1530"/>
                        </a:lnSpc>
                        <a:buSzPct val="116666"/>
                        <a:buAutoNum type="arabicPeriod"/>
                        <a:tabLst>
                          <a:tab pos="519430" algn="l"/>
                          <a:tab pos="520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історико-культурних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45720" indent="449580">
                        <a:lnSpc>
                          <a:spcPts val="1380"/>
                        </a:lnSpc>
                        <a:spcBef>
                          <a:spcPts val="235"/>
                        </a:spcBef>
                        <a:buSzPct val="116666"/>
                        <a:buAutoNum type="arabicPeriod"/>
                        <a:tabLst>
                          <a:tab pos="519430" algn="l"/>
                          <a:tab pos="520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Геопросторова організація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історико-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культурних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туристичних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1130">
                        <a:lnSpc>
                          <a:spcPts val="1510"/>
                        </a:lnSpc>
                        <a:buSzPct val="116666"/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Пам’ятки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садово-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паркового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мистецтва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історико-культурні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pPr marL="69850" marR="57785">
                        <a:lnSpc>
                          <a:spcPts val="1380"/>
                        </a:lnSpc>
                        <a:tabLst>
                          <a:tab pos="1283335" algn="l"/>
                          <a:tab pos="197802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об’єктів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природно-заповідного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фонду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туризму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2865" indent="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об’єкти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природно-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заповідного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фонду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рекреаційне використання.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4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Природні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біосферні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заповідники.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438640" cy="19583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Національні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природні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регіональні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ландшафтні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парки.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9850">
                        <a:lnSpc>
                          <a:spcPts val="135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півдня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2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Кримський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район.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Причорноморський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район.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Приазовський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район.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заходу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Карпатський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район.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Подільський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район.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півночі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Волинський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район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Столичний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район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сходу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Наддніпрянсько-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слобожанський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район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Придніпровський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район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Донецький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район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756661" y="2827147"/>
            <a:ext cx="51809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СХЕМА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(СЕМІНАРСЬКІ </a:t>
            </a:r>
            <a:r>
              <a:rPr sz="1200" b="1" spc="-10" dirty="0">
                <a:latin typeface="Times New Roman"/>
                <a:cs typeface="Times New Roman"/>
              </a:rPr>
              <a:t>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3204083"/>
          <a:ext cx="9438640" cy="3368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5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79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семінарського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семінарського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Науково-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дослідження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ресурсного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потенціалу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marL="63500" marR="46863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туристсько-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рекреаційної 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3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ресурси: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рекреаційне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районування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marL="63500" marR="58419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об’єктів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природно-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заповідного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фонду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туризму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63500" marR="20701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Історико-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культурні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соціально-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України,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проблеми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63500" marR="58419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об’єктів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природно-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заповідного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фонду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туризму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9798" y="2108961"/>
            <a:ext cx="68141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29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(ТЕМИ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ДЛЯ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САМОСТІЙНОГО</a:t>
            </a:r>
            <a:r>
              <a:rPr sz="1200" b="1" spc="-10" dirty="0">
                <a:latin typeface="Times New Roman"/>
                <a:cs typeface="Times New Roman"/>
              </a:rPr>
              <a:t> 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2484754"/>
          <a:ext cx="9438640" cy="2490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3810"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9850" marR="565785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Науково-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дослідження туристично-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ресурсного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потенціалу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135" indent="-114935">
                        <a:lnSpc>
                          <a:spcPts val="1315"/>
                        </a:lnSpc>
                        <a:buSzPct val="91666"/>
                        <a:buAutoNum type="arabicPeriod"/>
                        <a:tabLst>
                          <a:tab pos="19113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туристських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1135" indent="-114935">
                        <a:lnSpc>
                          <a:spcPts val="1380"/>
                        </a:lnSpc>
                        <a:buSzPct val="91666"/>
                        <a:buAutoNum type="arabicPeriod"/>
                        <a:tabLst>
                          <a:tab pos="19113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Фактори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туристських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1135" indent="-114935">
                        <a:lnSpc>
                          <a:spcPts val="1395"/>
                        </a:lnSpc>
                        <a:buSzPct val="91666"/>
                        <a:buAutoNum type="arabicPeriod"/>
                        <a:tabLst>
                          <a:tab pos="19113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Чинники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9850" marR="483234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основа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туристсько-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рекреаційної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152400">
                        <a:lnSpc>
                          <a:spcPts val="1315"/>
                        </a:lnSpc>
                        <a:buAutoNum type="arabicPeriod"/>
                        <a:tabLst>
                          <a:tab pos="22860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туристських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8600" indent="-152400">
                        <a:lnSpc>
                          <a:spcPts val="1380"/>
                        </a:lnSpc>
                        <a:buAutoNum type="arabicPeriod"/>
                        <a:tabLst>
                          <a:tab pos="22860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Фактори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туристських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8600" indent="-152400">
                        <a:lnSpc>
                          <a:spcPts val="1395"/>
                        </a:lnSpc>
                        <a:buAutoNum type="arabicPeriod"/>
                        <a:tabLst>
                          <a:tab pos="22860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Чинники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30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Історико-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культурні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соціально-економічні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71691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їх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30504" indent="160655">
                        <a:lnSpc>
                          <a:spcPts val="1380"/>
                        </a:lnSpc>
                        <a:buAutoNum type="arabicPeriod"/>
                        <a:tabLst>
                          <a:tab pos="230504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Історико-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культурні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об’єкти України,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 включені до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Списку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Всесвітньої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спадщини ЮНЕСКО.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8600" indent="-152400">
                        <a:lnSpc>
                          <a:spcPts val="1330"/>
                        </a:lnSpc>
                        <a:buAutoNum type="arabicPeriod"/>
                        <a:tabLst>
                          <a:tab pos="22860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Національна система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туристсько-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екскурсійних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маршрутів.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заходу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9430" indent="-450215">
                        <a:lnSpc>
                          <a:spcPts val="1315"/>
                        </a:lnSpc>
                        <a:buAutoNum type="arabicPeriod"/>
                        <a:tabLst>
                          <a:tab pos="519430" algn="l"/>
                          <a:tab pos="520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Курортні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Закарпаття.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19430" indent="-450215">
                        <a:lnSpc>
                          <a:spcPts val="1395"/>
                        </a:lnSpc>
                        <a:buAutoNum type="arabicPeriod"/>
                        <a:tabLst>
                          <a:tab pos="519430" algn="l"/>
                          <a:tab pos="520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Об'єкти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релігійного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паломництва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Чернівецькій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області.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півночі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9430" indent="-450215">
                        <a:lnSpc>
                          <a:spcPts val="1315"/>
                        </a:lnSpc>
                        <a:buAutoNum type="arabicPeriod"/>
                        <a:tabLst>
                          <a:tab pos="519430" algn="l"/>
                          <a:tab pos="52006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Палацово-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паркові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ансамблі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Чернігівщини.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19430" indent="-450215">
                        <a:lnSpc>
                          <a:spcPts val="1405"/>
                        </a:lnSpc>
                        <a:buAutoNum type="arabicPeriod"/>
                        <a:tabLst>
                          <a:tab pos="519430" algn="l"/>
                          <a:tab pos="52006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Архітектурні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пам'ятки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Чернігова.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156512" y="5656326"/>
            <a:ext cx="5647690" cy="1083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88005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8.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КОНТРОЛЮ</a:t>
            </a:r>
            <a:endParaRPr sz="1200">
              <a:latin typeface="Times New Roman"/>
              <a:cs typeface="Times New Roman"/>
            </a:endParaRPr>
          </a:p>
          <a:p>
            <a:pPr marL="12700" marR="102870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Види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контролю: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поточний,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періодичний,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підсумковий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(семестровий). </a:t>
            </a:r>
            <a:r>
              <a:rPr sz="1200" dirty="0">
                <a:latin typeface="Times New Roman"/>
                <a:cs typeface="Times New Roman"/>
              </a:rPr>
              <a:t>Методи,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будуть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результатів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навчання:</a:t>
            </a:r>
            <a:endParaRPr sz="1200">
              <a:latin typeface="Times New Roman"/>
              <a:cs typeface="Times New Roman"/>
            </a:endParaRPr>
          </a:p>
          <a:p>
            <a:pPr marL="102235" indent="-90170">
              <a:lnSpc>
                <a:spcPts val="1310"/>
              </a:lnSpc>
              <a:buChar char="-"/>
              <a:tabLst>
                <a:tab pos="102870" algn="l"/>
              </a:tabLst>
            </a:pPr>
            <a:r>
              <a:rPr sz="1200" spc="-10" dirty="0">
                <a:latin typeface="Times New Roman"/>
                <a:cs typeface="Times New Roman"/>
              </a:rPr>
              <a:t>усний;</a:t>
            </a:r>
            <a:endParaRPr sz="1200">
              <a:latin typeface="Times New Roman"/>
              <a:cs typeface="Times New Roman"/>
            </a:endParaRPr>
          </a:p>
          <a:p>
            <a:pPr marL="100965" indent="-88900">
              <a:lnSpc>
                <a:spcPts val="1375"/>
              </a:lnSpc>
              <a:buChar char="-"/>
              <a:tabLst>
                <a:tab pos="101600" algn="l"/>
              </a:tabLst>
            </a:pPr>
            <a:r>
              <a:rPr sz="1200" dirty="0">
                <a:latin typeface="Times New Roman"/>
                <a:cs typeface="Times New Roman"/>
              </a:rPr>
              <a:t>письмовий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(перший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другий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періодичний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(контрольні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роботи));</a:t>
            </a:r>
            <a:endParaRPr sz="1200">
              <a:latin typeface="Times New Roman"/>
              <a:cs typeface="Times New Roman"/>
            </a:endParaRPr>
          </a:p>
          <a:p>
            <a:pPr marL="100965" indent="-88900">
              <a:lnSpc>
                <a:spcPts val="1410"/>
              </a:lnSpc>
              <a:buChar char="-"/>
              <a:tabLst>
                <a:tab pos="101600" algn="l"/>
              </a:tabLst>
            </a:pPr>
            <a:r>
              <a:rPr sz="1200" dirty="0">
                <a:latin typeface="Times New Roman"/>
                <a:cs typeface="Times New Roman"/>
              </a:rPr>
              <a:t>тестовий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контроль;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19327" y="359664"/>
          <a:ext cx="9438640" cy="1409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5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06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півдня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заходу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півночі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Рекреаційно-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туристичні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сходу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України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0</TotalTime>
  <Words>3806</Words>
  <Application>Microsoft Office PowerPoint</Application>
  <PresentationFormat>Произвольный</PresentationFormat>
  <Paragraphs>437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Franklin Gothic Book</vt:lpstr>
      <vt:lpstr>Symbol</vt:lpstr>
      <vt:lpstr>Times New Roman</vt:lpstr>
      <vt:lpstr>Wingdings</vt:lpstr>
      <vt:lpstr>Crop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2023-11-19T14:08:18Z</dcterms:created>
  <dcterms:modified xsi:type="dcterms:W3CDTF">2023-11-19T14:09:17Z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  <property fmtid="{D5CDD505-2E9C-101B-9397-08002B2CF9AE}" pid="5" name="Producer">
    <vt:lpwstr>Microsoft® Word 2016</vt:lpwstr>
  </property>
</Properties>
</file>