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9727" y="1972267"/>
            <a:ext cx="7333495" cy="2313877"/>
          </a:xfrm>
        </p:spPr>
        <p:txBody>
          <a:bodyPr anchor="b">
            <a:noAutofit/>
          </a:bodyPr>
          <a:lstStyle>
            <a:lvl1pPr algn="ctr">
              <a:defRPr sz="6617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0502" y="4362898"/>
            <a:ext cx="5991947" cy="1197878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0320" y="7116651"/>
            <a:ext cx="1410301" cy="44619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6432" y="7116651"/>
            <a:ext cx="6160087" cy="446199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2329" y="7116651"/>
            <a:ext cx="1400081" cy="44619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660319" y="820985"/>
            <a:ext cx="9362092" cy="5899498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6144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3007" y="2531456"/>
            <a:ext cx="8421053" cy="393898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0237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46710" y="688305"/>
            <a:ext cx="1743583" cy="57821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3008" y="688305"/>
            <a:ext cx="6694514" cy="5782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6318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016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5259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991" y="1435113"/>
            <a:ext cx="8431376" cy="3145935"/>
          </a:xfrm>
        </p:spPr>
        <p:txBody>
          <a:bodyPr anchor="b">
            <a:normAutofit/>
          </a:bodyPr>
          <a:lstStyle>
            <a:lvl1pPr algn="r">
              <a:defRPr sz="6617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991" y="4649673"/>
            <a:ext cx="8431376" cy="1260832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985">
                <a:solidFill>
                  <a:schemeClr val="tx2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8085" y="7116651"/>
            <a:ext cx="1422988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6658" y="7116651"/>
            <a:ext cx="6160087" cy="446199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2329" y="7116651"/>
            <a:ext cx="1400081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7149950" y="1858899"/>
            <a:ext cx="2872460" cy="4861583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7149950" y="1858899"/>
            <a:ext cx="2872460" cy="4861583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11401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3007" y="2520951"/>
            <a:ext cx="3901080" cy="394948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23322" y="2520951"/>
            <a:ext cx="3901080" cy="394948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136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007" y="756285"/>
            <a:ext cx="8421053" cy="163861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3007" y="2580754"/>
            <a:ext cx="3901080" cy="90859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647" b="0" baseline="0">
                <a:solidFill>
                  <a:schemeClr val="tx2"/>
                </a:solidFill>
              </a:defRPr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3008" y="3644910"/>
            <a:ext cx="3901078" cy="282553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22980" y="2591256"/>
            <a:ext cx="3901080" cy="90859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647" b="0" baseline="0">
                <a:solidFill>
                  <a:schemeClr val="tx2"/>
                </a:solidFill>
              </a:defRPr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22980" y="3644910"/>
            <a:ext cx="3901080" cy="282553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026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14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118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415"/>
            <a:ext cx="4651629" cy="75624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21" y="756285"/>
            <a:ext cx="3381788" cy="2379667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52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7051" y="756286"/>
            <a:ext cx="4571429" cy="5707151"/>
          </a:xfrm>
        </p:spPr>
        <p:txBody>
          <a:bodyPr/>
          <a:lstStyle>
            <a:lvl1pPr>
              <a:defRPr sz="1654"/>
            </a:lvl1pPr>
            <a:lvl2pPr>
              <a:defRPr sz="1654"/>
            </a:lvl2pPr>
            <a:lvl3pPr>
              <a:defRPr sz="1489"/>
            </a:lvl3pPr>
            <a:lvl4pPr>
              <a:defRPr sz="1489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921" y="3149913"/>
            <a:ext cx="3381788" cy="332052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654"/>
              </a:spcAft>
              <a:buNone/>
              <a:defRPr sz="1764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4921" y="7116651"/>
            <a:ext cx="1056510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4798" y="7116651"/>
            <a:ext cx="2081910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68338" y="7116651"/>
            <a:ext cx="1400081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46516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46516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2649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415"/>
            <a:ext cx="4651629" cy="75624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21" y="756285"/>
            <a:ext cx="3381788" cy="2379667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52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2130" y="2"/>
            <a:ext cx="5841270" cy="7562849"/>
          </a:xfrm>
        </p:spPr>
        <p:txBody>
          <a:bodyPr anchor="t">
            <a:normAutofit/>
          </a:bodyPr>
          <a:lstStyle>
            <a:lvl1pPr marL="0" indent="0">
              <a:buNone/>
              <a:defRPr sz="1654"/>
            </a:lvl1pPr>
            <a:lvl2pPr marL="378150" indent="0">
              <a:buNone/>
              <a:defRPr sz="1654"/>
            </a:lvl2pPr>
            <a:lvl3pPr marL="756300" indent="0">
              <a:buNone/>
              <a:defRPr sz="1654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921" y="3149498"/>
            <a:ext cx="3381788" cy="3320940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654"/>
              </a:spcAft>
              <a:buNone/>
              <a:defRPr sz="1764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4921" y="7116651"/>
            <a:ext cx="1056510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4798" y="7116651"/>
            <a:ext cx="2081910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68338" y="7116651"/>
            <a:ext cx="1400081" cy="44619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46516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46516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8177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3007" y="756285"/>
            <a:ext cx="8421053" cy="16386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3007" y="2520950"/>
            <a:ext cx="8421053" cy="3949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716" y="7116651"/>
            <a:ext cx="1056510" cy="4461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3" baseline="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7897" y="7116651"/>
            <a:ext cx="5508812" cy="4461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3"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8380" y="7116651"/>
            <a:ext cx="1400081" cy="4461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4193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419329" y="415"/>
            <a:ext cx="200501" cy="75628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91288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756300" rtl="0" eaLnBrk="1" latinLnBrk="0" hangingPunct="1">
        <a:lnSpc>
          <a:spcPct val="89000"/>
        </a:lnSpc>
        <a:spcBef>
          <a:spcPct val="0"/>
        </a:spcBef>
        <a:buNone/>
        <a:defRPr sz="4852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23528" indent="-423528" algn="l" defTabSz="756300" rtl="0" eaLnBrk="1" latinLnBrk="0" hangingPunct="1">
        <a:lnSpc>
          <a:spcPct val="94000"/>
        </a:lnSpc>
        <a:spcBef>
          <a:spcPts val="1103"/>
        </a:spcBef>
        <a:spcAft>
          <a:spcPts val="221"/>
        </a:spcAft>
        <a:buFont typeface="Franklin Gothic Book" panose="020B0503020102020204" pitchFamily="34" charset="0"/>
        <a:buChar char="■"/>
        <a:defRPr sz="2206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1008400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–"/>
        <a:defRPr sz="2206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512600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■"/>
        <a:defRPr sz="1985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20168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–"/>
        <a:defRPr sz="1985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5210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■"/>
        <a:defRPr sz="1764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0252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–"/>
        <a:defRPr sz="1764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5294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■"/>
        <a:defRPr sz="1544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40336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–"/>
        <a:defRPr sz="1544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537801" indent="-423528" algn="l" defTabSz="756300" rtl="0" eaLnBrk="1" latinLnBrk="0" hangingPunct="1">
        <a:lnSpc>
          <a:spcPct val="94000"/>
        </a:lnSpc>
        <a:spcBef>
          <a:spcPts val="551"/>
        </a:spcBef>
        <a:spcAft>
          <a:spcPts val="221"/>
        </a:spcAft>
        <a:buFont typeface="Franklin Gothic Book" panose="020B0503020102020204" pitchFamily="34" charset="0"/>
        <a:buChar char="■"/>
        <a:defRPr sz="1544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iu.com/n/campaigns/democracy-index-2021/" TargetMode="External"/><Relationship Id="rId7" Type="http://schemas.openxmlformats.org/officeDocument/2006/relationships/hyperlink" Target="https://www.worldbank.org/en/publication/global-economic-prospects" TargetMode="External"/><Relationship Id="rId2" Type="http://schemas.openxmlformats.org/officeDocument/2006/relationships/hyperlink" Target="http://www.wto.org/english/res_e/booksp_e/anrep_e/anrep21_chap1_e.pdf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reports.weforum.org/global-competitiveness-report-2015-2016/economies/#economy%3DUKR" TargetMode="External"/><Relationship Id="rId5" Type="http://schemas.openxmlformats.org/officeDocument/2006/relationships/hyperlink" Target="https://www.wto.org/english/res_e/booksp_e/wtr21_e/00_wtr21_e.pdf" TargetMode="External"/><Relationship Id="rId4" Type="http://schemas.openxmlformats.org/officeDocument/2006/relationships/hyperlink" Target="https://hbs.unctad.org/foreign-direct-investment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ps.kiev.ua/" TargetMode="External"/><Relationship Id="rId7" Type="http://schemas.openxmlformats.org/officeDocument/2006/relationships/hyperlink" Target="http://www.imf.org/en/home" TargetMode="External"/><Relationship Id="rId2" Type="http://schemas.openxmlformats.org/officeDocument/2006/relationships/hyperlink" Target="http://www.ebrd.com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worldbank.org/en/home" TargetMode="External"/><Relationship Id="rId5" Type="http://schemas.openxmlformats.org/officeDocument/2006/relationships/hyperlink" Target="http://icps.com.ua/" TargetMode="External"/><Relationship Id="rId4" Type="http://schemas.openxmlformats.org/officeDocument/2006/relationships/hyperlink" Target="http://www.mavica.r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45994" y="685545"/>
            <a:ext cx="5199380" cy="10845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04595" marR="5080" indent="-1192530">
              <a:lnSpc>
                <a:spcPts val="1380"/>
              </a:lnSpc>
              <a:spcBef>
                <a:spcPts val="195"/>
              </a:spcBef>
            </a:pPr>
            <a:r>
              <a:rPr sz="1200" b="1" spc="-10" dirty="0">
                <a:latin typeface="Times New Roman"/>
                <a:cs typeface="Times New Roman"/>
              </a:rPr>
              <a:t>МЕЛІТОПОЛЬСЬКИЙ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ДЕРЖАВНИЙ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ПЕДАГОГІЧНИЙ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УНІВЕРСИТЕТ </a:t>
            </a:r>
            <a:r>
              <a:rPr sz="1200" b="1" dirty="0">
                <a:latin typeface="Times New Roman"/>
                <a:cs typeface="Times New Roman"/>
              </a:rPr>
              <a:t>ІМЕНІ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БОГДАНА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ХМЕЛЬНИЦЬКОГО</a:t>
            </a:r>
            <a:endParaRPr sz="1200">
              <a:latin typeface="Times New Roman"/>
              <a:cs typeface="Times New Roman"/>
            </a:endParaRPr>
          </a:p>
          <a:p>
            <a:pPr marL="85725" marR="76200" indent="129539">
              <a:lnSpc>
                <a:spcPts val="2760"/>
              </a:lnSpc>
              <a:spcBef>
                <a:spcPts val="75"/>
              </a:spcBef>
            </a:pPr>
            <a:r>
              <a:rPr sz="1200" b="1" dirty="0">
                <a:latin typeface="Times New Roman"/>
                <a:cs typeface="Times New Roman"/>
              </a:rPr>
              <a:t>ФАКУЛЬТЕТ</a:t>
            </a:r>
            <a:r>
              <a:rPr sz="1200" b="1" spc="-10" dirty="0">
                <a:latin typeface="Times New Roman"/>
                <a:cs typeface="Times New Roman"/>
              </a:rPr>
              <a:t> ІНФОРМАТИКИ,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МАТЕМАТИКИ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КАФЕДРА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ЕКОНОМІКИ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 </a:t>
            </a:r>
            <a:r>
              <a:rPr sz="1200" b="1" spc="-10" dirty="0">
                <a:latin typeface="Times New Roman"/>
                <a:cs typeface="Times New Roman"/>
              </a:rPr>
              <a:t>ГОТЕЛЬНО-РЕСТОРАННОГО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БІЗНЕСУ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9327" y="1937258"/>
          <a:ext cx="9221469" cy="44723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4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6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0855">
                <a:tc>
                  <a:txBody>
                    <a:bodyPr/>
                    <a:lstStyle/>
                    <a:p>
                      <a:pPr marL="77470">
                        <a:lnSpc>
                          <a:spcPts val="14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компонента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ts val="1400"/>
                        </a:lnSpc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Нормативний/вибірковий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 marR="4192904" indent="-3810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економічні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відносини вибіркова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210">
                <a:tc>
                  <a:txBody>
                    <a:bodyPr/>
                    <a:lstStyle/>
                    <a:p>
                      <a:pPr marL="77470">
                        <a:lnSpc>
                          <a:spcPts val="141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Ступінь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освіти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 marR="180340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Бакалавр/магістр/доктор</a:t>
                      </a:r>
                      <a:r>
                        <a:rPr sz="1200" b="1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філософії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програма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Бакалавр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6360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Економіка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бізнес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77470" marR="136525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Рік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викладання/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Семестр/</a:t>
                      </a:r>
                      <a:r>
                        <a:rPr sz="1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(рік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навчання)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2024-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2025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непарний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Науково-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педагогічний</a:t>
                      </a:r>
                      <a:r>
                        <a:rPr sz="12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працівник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465">
                <a:tc>
                  <a:txBody>
                    <a:bodyPr/>
                    <a:lstStyle/>
                    <a:p>
                      <a:pPr marL="77470" marR="362585">
                        <a:lnSpc>
                          <a:spcPts val="1380"/>
                        </a:lnSpc>
                        <a:spcBef>
                          <a:spcPts val="5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Профайл</a:t>
                      </a:r>
                      <a:r>
                        <a:rPr sz="12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науково-педагогічного працівника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Контактний</a:t>
                      </a:r>
                      <a:r>
                        <a:rPr sz="12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тел.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084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E-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mail: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0855">
                <a:tc>
                  <a:txBody>
                    <a:bodyPr/>
                    <a:lstStyle/>
                    <a:p>
                      <a:pPr marL="77470">
                        <a:lnSpc>
                          <a:spcPts val="141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Сторінка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ЦОДТ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ts val="141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Б.Хмельницького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8965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Консультації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i="1" spc="-10" dirty="0">
                          <a:latin typeface="Times New Roman"/>
                          <a:cs typeface="Times New Roman"/>
                        </a:rPr>
                        <a:t>Онлайн-консультації: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Богдана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Хмельницького.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9664"/>
          <a:ext cx="9249410" cy="61391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8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1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89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 algn="just">
                        <a:lnSpc>
                          <a:spcPts val="124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всіх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заняттях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Хср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які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були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перерахування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балів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9850" algn="just">
                        <a:lnSpc>
                          <a:spcPct val="110200"/>
                        </a:lnSpc>
                        <a:spcBef>
                          <a:spcPts val="3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здійснюється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так: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100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1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1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1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16.4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//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(балів).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здобувачом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1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балів.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Тоді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буде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ПКР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46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(балів).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6040" indent="207010" algn="just">
                        <a:lnSpc>
                          <a:spcPts val="1460"/>
                        </a:lnSpc>
                        <a:spcBef>
                          <a:spcPts val="6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результату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тільки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одного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тижнів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після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випадку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отримання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незадовільної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оцінки.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4135" indent="207010" algn="just">
                        <a:lnSpc>
                          <a:spcPts val="145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Підсумковим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контролем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екзамен,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надається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тестів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(або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задач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чи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виду).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Загальний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рейтинг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(ЗР)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складається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суми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(Е),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отриманих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екзамені,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підсумкової оцінки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(ПО)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ділиться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навпіл.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ЗР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(ПО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Е)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565">
                <a:tc>
                  <a:txBody>
                    <a:bodyPr/>
                    <a:lstStyle/>
                    <a:p>
                      <a:pPr marL="127635">
                        <a:lnSpc>
                          <a:spcPts val="1265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1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940" algn="just">
                        <a:lnSpc>
                          <a:spcPts val="124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«5»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 повному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самостійно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аргументовано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час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8580" algn="just">
                        <a:lnSpc>
                          <a:spcPct val="11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глибоко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всебічно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1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завдань,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використовуючи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нормативну,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обов’язкову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додаткову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літературу.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1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усі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тестові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4769" algn="just">
                        <a:lnSpc>
                          <a:spcPts val="1460"/>
                        </a:lnSpc>
                        <a:spcBef>
                          <a:spcPts val="6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завдання.</a:t>
                      </a:r>
                      <a:r>
                        <a:rPr sz="11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1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1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допомогою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операцій</a:t>
                      </a:r>
                      <a:r>
                        <a:rPr sz="11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1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виявляти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причинно-наслідкові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2865" indent="207010" algn="just">
                        <a:lnSpc>
                          <a:spcPts val="145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«4»</a:t>
                      </a:r>
                      <a:r>
                        <a:rPr sz="1100" b="1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достатньо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повно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обґрунтовано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відповідей,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основному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використовуючи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цьому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нормативну</a:t>
                      </a:r>
                      <a:r>
                        <a:rPr sz="11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обов’язкову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літературу.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Але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викладанні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деяких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вистачає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достатньої</a:t>
                      </a:r>
                      <a:r>
                        <a:rPr sz="11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глибини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аргументації,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допускаються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1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несуттєві</a:t>
                      </a:r>
                      <a:r>
                        <a:rPr sz="11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незначні</a:t>
                      </a:r>
                      <a:r>
                        <a:rPr sz="11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більшість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1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/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7310" algn="just">
                        <a:lnSpc>
                          <a:spcPts val="1450"/>
                        </a:lnSpc>
                        <a:spcBef>
                          <a:spcPts val="2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1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1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допомогою</a:t>
                      </a:r>
                      <a:r>
                        <a:rPr sz="11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операцій</a:t>
                      </a:r>
                      <a:r>
                        <a:rPr sz="11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1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1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виявляти причинно-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наслідкові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1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1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можуть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бути</a:t>
                      </a:r>
                      <a:r>
                        <a:rPr sz="11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1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несуттєві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помилки,</a:t>
                      </a:r>
                      <a:r>
                        <a:rPr sz="11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1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вільно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indent="207010" algn="just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«3»</a:t>
                      </a:r>
                      <a:r>
                        <a:rPr sz="11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цілому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основний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письмових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6040" algn="just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1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але</a:t>
                      </a:r>
                      <a:r>
                        <a:rPr sz="11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без</a:t>
                      </a:r>
                      <a:r>
                        <a:rPr sz="11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глибокого</a:t>
                      </a:r>
                      <a:r>
                        <a:rPr sz="11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всебічного</a:t>
                      </a:r>
                      <a:r>
                        <a:rPr sz="11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1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обґрунтування</a:t>
                      </a:r>
                      <a:r>
                        <a:rPr sz="11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аргументації,</a:t>
                      </a:r>
                      <a:r>
                        <a:rPr sz="11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допускаючи</a:t>
                      </a:r>
                      <a:r>
                        <a:rPr sz="11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1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1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суттєві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помилки.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половину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розрахункових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тестових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завдань.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ускладнення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виділення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суттєвих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ознак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виявлення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причинно-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наслідкових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зв’язків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формулювання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висновків.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6040" indent="207010" algn="just">
                        <a:lnSpc>
                          <a:spcPct val="11000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«2»</a:t>
                      </a:r>
                      <a:r>
                        <a:rPr sz="1100" b="1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повному</a:t>
                      </a:r>
                      <a:r>
                        <a:rPr sz="11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обсязі</a:t>
                      </a:r>
                      <a:r>
                        <a:rPr sz="11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1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1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матеріалом.</a:t>
                      </a:r>
                      <a:r>
                        <a:rPr sz="11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Фрагментарно,</a:t>
                      </a:r>
                      <a:r>
                        <a:rPr sz="11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поверхово</a:t>
                      </a:r>
                      <a:r>
                        <a:rPr sz="11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(без</a:t>
                      </a:r>
                      <a:r>
                        <a:rPr sz="11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аргументації</a:t>
                      </a:r>
                      <a:r>
                        <a:rPr sz="11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обґрунтування)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виступів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1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недостатньо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розкриває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6040" algn="just">
                        <a:lnSpc>
                          <a:spcPct val="110100"/>
                        </a:lnSpc>
                        <a:spcBef>
                          <a:spcPts val="1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1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1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допускаючи</a:t>
                      </a:r>
                      <a:r>
                        <a:rPr sz="11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неточності.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1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тестові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завдання.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Безсистемно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відділяє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випадкові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1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вміє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зробити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найпростіші</a:t>
                      </a:r>
                      <a:r>
                        <a:rPr sz="11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операції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синтезу;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робити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висновки.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algn="ctr">
                        <a:lnSpc>
                          <a:spcPts val="1265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1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допуску</a:t>
                      </a:r>
                      <a:r>
                        <a:rPr sz="11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25" dirty="0">
                          <a:latin typeface="Times New Roman"/>
                          <a:cs typeface="Times New Roman"/>
                        </a:rPr>
                        <a:t>до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0515" marR="302260" algn="ctr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підсумкового контролю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24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Здобувач,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«відмінні»</a:t>
                      </a:r>
                      <a:r>
                        <a:rPr sz="11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1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1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1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накопичує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впродовж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більше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складати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екзамен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компоненту.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6675">
                        <a:lnSpc>
                          <a:spcPct val="1100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1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1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1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1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1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1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1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1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1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тижнів.</a:t>
                      </a:r>
                      <a:r>
                        <a:rPr sz="11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Невідпрацьовані</a:t>
                      </a:r>
                      <a:r>
                        <a:rPr sz="11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заняття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(невиконання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підставою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недопущення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контролю.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15866" y="334771"/>
            <a:ext cx="26631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9.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РЕКОМЕНДОВАНА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ЛІТЕРАТУРА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510032"/>
            <a:ext cx="9282430" cy="5990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ts val="1400"/>
              </a:lnSpc>
              <a:spcBef>
                <a:spcPts val="100"/>
              </a:spcBef>
            </a:pPr>
            <a:r>
              <a:rPr sz="1200" b="1" spc="-10" dirty="0">
                <a:latin typeface="Times New Roman"/>
                <a:cs typeface="Times New Roman"/>
              </a:rPr>
              <a:t>Основна</a:t>
            </a:r>
            <a:endParaRPr sz="1200">
              <a:latin typeface="Times New Roman"/>
              <a:cs typeface="Times New Roman"/>
            </a:endParaRPr>
          </a:p>
          <a:p>
            <a:pPr marL="542290" indent="-170180">
              <a:lnSpc>
                <a:spcPts val="1370"/>
              </a:lnSpc>
              <a:buAutoNum type="arabicPeriod"/>
              <a:tabLst>
                <a:tab pos="542290" algn="l"/>
              </a:tabLst>
            </a:pP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відносини: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навчальний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наочний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студентів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першого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(бакалаврського)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рівня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спеціальності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073</a:t>
            </a:r>
            <a:endParaRPr sz="1200">
              <a:latin typeface="Times New Roman"/>
              <a:cs typeface="Times New Roman"/>
            </a:endParaRPr>
          </a:p>
          <a:p>
            <a:pPr marL="12700" marR="6350">
              <a:lnSpc>
                <a:spcPts val="1380"/>
              </a:lnSpc>
              <a:spcBef>
                <a:spcPts val="65"/>
              </a:spcBef>
            </a:pPr>
            <a:r>
              <a:rPr sz="1200" spc="-10" dirty="0">
                <a:latin typeface="Times New Roman"/>
                <a:cs typeface="Times New Roman"/>
              </a:rPr>
              <a:t>«Менеджмент»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освітньої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програми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«Менеджмент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бізнесадміністрування»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/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КПІ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Ігоря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Сікорського;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уклад.: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В.В.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Дергачова,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К.О.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Кузнєцова, </a:t>
            </a:r>
            <a:r>
              <a:rPr sz="1200" dirty="0">
                <a:latin typeface="Times New Roman"/>
                <a:cs typeface="Times New Roman"/>
              </a:rPr>
              <a:t>І.М.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Манаєнко,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В.А.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Мельникова,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О.С.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Ченуша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КПІ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Ігоря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Сікорського,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340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8255" indent="517525">
              <a:lnSpc>
                <a:spcPts val="1380"/>
              </a:lnSpc>
              <a:buAutoNum type="arabicPeriod" startAt="2"/>
              <a:tabLst>
                <a:tab pos="530225" algn="l"/>
              </a:tabLst>
            </a:pPr>
            <a:r>
              <a:rPr sz="1200" dirty="0">
                <a:latin typeface="Times New Roman"/>
                <a:cs typeface="Times New Roman"/>
              </a:rPr>
              <a:t>Світове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господарство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ресурс]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 В.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Бестужева,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Вовк,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Козуб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;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заг.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ред.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д-</a:t>
            </a:r>
            <a:r>
              <a:rPr sz="1200" dirty="0">
                <a:latin typeface="Times New Roman"/>
                <a:cs typeface="Times New Roman"/>
              </a:rPr>
              <a:t>ра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наук,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професора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Шталь.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Харків 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ХНЕУ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Кузнеця,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239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7620" indent="568960">
              <a:lnSpc>
                <a:spcPts val="1380"/>
              </a:lnSpc>
              <a:buAutoNum type="arabicPeriod" startAt="2"/>
              <a:tabLst>
                <a:tab pos="581660" algn="l"/>
              </a:tabLst>
            </a:pP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відносини: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навчальний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[Електронний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ресурс].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Частина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А.О.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Задоя,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А.С.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Магдіч,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О.А.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Задоя. </a:t>
            </a:r>
            <a:r>
              <a:rPr sz="1200" dirty="0">
                <a:latin typeface="Times New Roman"/>
                <a:cs typeface="Times New Roman"/>
              </a:rPr>
              <a:t>Дніпро: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Університет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імені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Альфреда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Нобеля,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142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28320" indent="-156210">
              <a:lnSpc>
                <a:spcPts val="1315"/>
              </a:lnSpc>
              <a:buAutoNum type="arabicPeriod" startAt="2"/>
              <a:tabLst>
                <a:tab pos="528320" algn="l"/>
              </a:tabLst>
            </a:pPr>
            <a:r>
              <a:rPr sz="1200" dirty="0">
                <a:latin typeface="Times New Roman"/>
                <a:cs typeface="Times New Roman"/>
              </a:rPr>
              <a:t>Міжнародна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навчально-</a:t>
            </a:r>
            <a:r>
              <a:rPr sz="1200" dirty="0">
                <a:latin typeface="Times New Roman"/>
                <a:cs typeface="Times New Roman"/>
              </a:rPr>
              <a:t>методичний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Кібік,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 С.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Нестерова,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Хаймінова.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Одеса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"ОЮА",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2020.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85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0795" indent="515620">
              <a:lnSpc>
                <a:spcPts val="1380"/>
              </a:lnSpc>
              <a:spcBef>
                <a:spcPts val="65"/>
              </a:spcBef>
              <a:buAutoNum type="arabicPeriod" startAt="5"/>
              <a:tabLst>
                <a:tab pos="528320" algn="l"/>
              </a:tabLst>
            </a:pPr>
            <a:r>
              <a:rPr sz="1200" dirty="0">
                <a:latin typeface="Times New Roman"/>
                <a:cs typeface="Times New Roman"/>
              </a:rPr>
              <a:t>Козуб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Особливості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еволюційного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бізнес-</a:t>
            </a:r>
            <a:r>
              <a:rPr sz="1200" dirty="0">
                <a:latin typeface="Times New Roman"/>
                <a:cs typeface="Times New Roman"/>
              </a:rPr>
              <a:t>моделей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компаній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О.Козуб,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Чернишова,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Пліш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// </a:t>
            </a:r>
            <a:r>
              <a:rPr sz="1200" dirty="0">
                <a:latin typeface="Times New Roman"/>
                <a:cs typeface="Times New Roman"/>
              </a:rPr>
              <a:t>Проблеми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економіки.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12–19.</a:t>
            </a:r>
            <a:endParaRPr sz="1200">
              <a:latin typeface="Times New Roman"/>
              <a:cs typeface="Times New Roman"/>
            </a:endParaRPr>
          </a:p>
          <a:p>
            <a:pPr marL="12700" marR="5715" indent="517525">
              <a:lnSpc>
                <a:spcPts val="1380"/>
              </a:lnSpc>
              <a:buAutoNum type="arabicPeriod" startAt="5"/>
              <a:tabLst>
                <a:tab pos="530225" algn="l"/>
              </a:tabLst>
            </a:pPr>
            <a:r>
              <a:rPr sz="1200" dirty="0">
                <a:latin typeface="Times New Roman"/>
                <a:cs typeface="Times New Roman"/>
              </a:rPr>
              <a:t>Босак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А.О.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Нац.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ун-т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«Львів.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Політехніка».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3-тє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Львів: </a:t>
            </a:r>
            <a:r>
              <a:rPr sz="1200" dirty="0">
                <a:latin typeface="Times New Roman"/>
                <a:cs typeface="Times New Roman"/>
              </a:rPr>
              <a:t>Міські</a:t>
            </a:r>
            <a:r>
              <a:rPr sz="1200" spc="-10" dirty="0">
                <a:latin typeface="Times New Roman"/>
                <a:cs typeface="Times New Roman"/>
              </a:rPr>
              <a:t> інформаційні </a:t>
            </a:r>
            <a:r>
              <a:rPr sz="1200" dirty="0">
                <a:latin typeface="Times New Roman"/>
                <a:cs typeface="Times New Roman"/>
              </a:rPr>
              <a:t>системи,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354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5715" indent="506730">
              <a:lnSpc>
                <a:spcPts val="1380"/>
              </a:lnSpc>
              <a:buAutoNum type="arabicPeriod" startAt="5"/>
              <a:tabLst>
                <a:tab pos="519430" algn="l"/>
              </a:tabLst>
            </a:pP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економічні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відносини: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практикум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[Електронний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ресурс]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В.В.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Дергачова,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Згуровський,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І.М.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Манаєнко; </a:t>
            </a:r>
            <a:r>
              <a:rPr sz="1200" dirty="0">
                <a:latin typeface="Times New Roman"/>
                <a:cs typeface="Times New Roman"/>
              </a:rPr>
              <a:t>КПІ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Ігоря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Сікорського.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КПІ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Ігоря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Сікорського,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80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1430" indent="504190">
              <a:lnSpc>
                <a:spcPts val="1380"/>
              </a:lnSpc>
              <a:buAutoNum type="arabicPeriod" startAt="5"/>
              <a:tabLst>
                <a:tab pos="516890" algn="l"/>
              </a:tabLst>
            </a:pPr>
            <a:r>
              <a:rPr sz="1200" spc="-10" dirty="0">
                <a:latin typeface="Times New Roman"/>
                <a:cs typeface="Times New Roman"/>
              </a:rPr>
              <a:t>Міжнародні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економічні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відносини: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практикум/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О.І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Шнирков,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А.С.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Філіпенко,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Р.О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Заблоцька,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Н.В.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Резнікова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ін.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ред.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О.І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Шниркова. </a:t>
            </a:r>
            <a:r>
              <a:rPr sz="1200" dirty="0">
                <a:latin typeface="Times New Roman"/>
                <a:cs typeface="Times New Roman"/>
              </a:rPr>
              <a:t>К.: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2018. 321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8255" indent="534035">
              <a:lnSpc>
                <a:spcPts val="1380"/>
              </a:lnSpc>
              <a:buAutoNum type="arabicPeriod" startAt="5"/>
              <a:tabLst>
                <a:tab pos="546735" algn="l"/>
              </a:tabLst>
            </a:pP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навчальний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посібник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Амеліна,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Л.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Попова,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Владимиров.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Центр</a:t>
            </a:r>
            <a:r>
              <a:rPr sz="1200" spc="1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учбової </a:t>
            </a:r>
            <a:r>
              <a:rPr sz="1200" dirty="0">
                <a:latin typeface="Times New Roman"/>
                <a:cs typeface="Times New Roman"/>
              </a:rPr>
              <a:t>літератури,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255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с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10"/>
              </a:spcBef>
              <a:buFont typeface="Times New Roman"/>
              <a:buAutoNum type="arabicPeriod" startAt="5"/>
            </a:pPr>
            <a:endParaRPr sz="1200">
              <a:latin typeface="Times New Roman"/>
              <a:cs typeface="Times New Roman"/>
            </a:endParaRPr>
          </a:p>
          <a:p>
            <a:pPr marL="469900">
              <a:lnSpc>
                <a:spcPts val="1400"/>
              </a:lnSpc>
            </a:pPr>
            <a:r>
              <a:rPr sz="1200" b="1" spc="-10" dirty="0">
                <a:latin typeface="Times New Roman"/>
                <a:cs typeface="Times New Roman"/>
              </a:rPr>
              <a:t>Допоміжна</a:t>
            </a:r>
            <a:endParaRPr sz="1200">
              <a:latin typeface="Times New Roman"/>
              <a:cs typeface="Times New Roman"/>
            </a:endParaRPr>
          </a:p>
          <a:p>
            <a:pPr marL="12700" marR="6985" indent="631825">
              <a:lnSpc>
                <a:spcPts val="1380"/>
              </a:lnSpc>
              <a:spcBef>
                <a:spcPts val="55"/>
              </a:spcBef>
              <a:buAutoNum type="arabicPeriod" startAt="10"/>
              <a:tabLst>
                <a:tab pos="644525" algn="l"/>
              </a:tabLst>
            </a:pP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Боярчук,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І.;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Огородник,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П.;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Плющик,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А.;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Антофій,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М.;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Федорова,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Є. </a:t>
            </a:r>
            <a:r>
              <a:rPr sz="1200" dirty="0">
                <a:latin typeface="Times New Roman"/>
                <a:cs typeface="Times New Roman"/>
              </a:rPr>
              <a:t>Херсон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СТАР,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373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7620" indent="590550">
              <a:lnSpc>
                <a:spcPts val="1380"/>
              </a:lnSpc>
              <a:buAutoNum type="arabicPeriod" startAt="10"/>
              <a:tabLst>
                <a:tab pos="603250" algn="l"/>
              </a:tabLst>
            </a:pP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наоч. </a:t>
            </a:r>
            <a:r>
              <a:rPr sz="1200" spc="-10" dirty="0">
                <a:latin typeface="Times New Roman"/>
                <a:cs typeface="Times New Roman"/>
              </a:rPr>
              <a:t>навч.-</a:t>
            </a:r>
            <a:r>
              <a:rPr sz="1200" dirty="0">
                <a:latin typeface="Times New Roman"/>
                <a:cs typeface="Times New Roman"/>
              </a:rPr>
              <a:t>метод.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Рибчук, А.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В.;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Антофій, Н.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М.;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Герман,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Т.;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Іващук,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Укр.- </a:t>
            </a:r>
            <a:r>
              <a:rPr sz="1200" dirty="0">
                <a:latin typeface="Times New Roman"/>
                <a:cs typeface="Times New Roman"/>
              </a:rPr>
              <a:t>англомов.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2-</a:t>
            </a:r>
            <a:r>
              <a:rPr sz="1200" dirty="0">
                <a:latin typeface="Times New Roman"/>
                <a:cs typeface="Times New Roman"/>
              </a:rPr>
              <a:t>е,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перероб.,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допов.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розшир.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Херсон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Гельветика,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391</a:t>
            </a:r>
            <a:r>
              <a:rPr sz="1200" spc="-25" dirty="0">
                <a:latin typeface="Times New Roman"/>
                <a:cs typeface="Times New Roman"/>
              </a:rPr>
              <a:t> с.</a:t>
            </a:r>
            <a:endParaRPr sz="1200">
              <a:latin typeface="Times New Roman"/>
              <a:cs typeface="Times New Roman"/>
            </a:endParaRPr>
          </a:p>
          <a:p>
            <a:pPr marL="12700" marR="6350" indent="636270">
              <a:lnSpc>
                <a:spcPts val="1380"/>
              </a:lnSpc>
              <a:buAutoNum type="arabicPeriod" startAt="10"/>
              <a:tabLst>
                <a:tab pos="648970" algn="l"/>
              </a:tabLst>
            </a:pP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відносини: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Бакалаврський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курс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посіб.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редкол.: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д-р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наук,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проф.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Посохов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[та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ін.].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Нац. </a:t>
            </a:r>
            <a:r>
              <a:rPr sz="1200" dirty="0">
                <a:latin typeface="Times New Roman"/>
                <a:cs typeface="Times New Roman"/>
              </a:rPr>
              <a:t>техн.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ун-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«Харків.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політехн.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ін-т»,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Навч.-</a:t>
            </a:r>
            <a:r>
              <a:rPr sz="1200" dirty="0">
                <a:latin typeface="Times New Roman"/>
                <a:cs typeface="Times New Roman"/>
              </a:rPr>
              <a:t>наук.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ін-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економіки,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менеджменту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бізнесу,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Каф.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менеджменту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інновац.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підприємництва</a:t>
            </a:r>
            <a:r>
              <a:rPr sz="1200" spc="-25" dirty="0">
                <a:latin typeface="Times New Roman"/>
                <a:cs typeface="Times New Roman"/>
              </a:rPr>
              <a:t> та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міжнар.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Харків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Вид-</a:t>
            </a:r>
            <a:r>
              <a:rPr sz="1200" dirty="0">
                <a:latin typeface="Times New Roman"/>
                <a:cs typeface="Times New Roman"/>
              </a:rPr>
              <a:t>во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Іванченка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605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6985" indent="602615">
              <a:lnSpc>
                <a:spcPts val="1380"/>
              </a:lnSpc>
              <a:spcBef>
                <a:spcPts val="65"/>
              </a:spcBef>
              <a:buAutoNum type="arabicPeriod" startAt="13"/>
              <a:tabLst>
                <a:tab pos="615315" algn="l"/>
              </a:tabLst>
            </a:pP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конспект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лекцій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Шнирков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І.,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Заблоцька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;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Київ.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нац.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ун-т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Тараса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Шевченка,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Ін-</a:t>
            </a:r>
            <a:r>
              <a:rPr sz="1200" spc="-50" dirty="0">
                <a:latin typeface="Times New Roman"/>
                <a:cs typeface="Times New Roman"/>
              </a:rPr>
              <a:t>т </a:t>
            </a:r>
            <a:r>
              <a:rPr sz="1200" dirty="0">
                <a:latin typeface="Times New Roman"/>
                <a:cs typeface="Times New Roman"/>
              </a:rPr>
              <a:t>міжнар.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відносин.</a:t>
            </a:r>
            <a:r>
              <a:rPr sz="1200" spc="-10" dirty="0">
                <a:latin typeface="Times New Roman"/>
                <a:cs typeface="Times New Roman"/>
              </a:rPr>
              <a:t> 5-</a:t>
            </a:r>
            <a:r>
              <a:rPr sz="1200" dirty="0">
                <a:latin typeface="Times New Roman"/>
                <a:cs typeface="Times New Roman"/>
              </a:rPr>
              <a:t>те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Дніпро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Баланс-</a:t>
            </a:r>
            <a:r>
              <a:rPr sz="1200" dirty="0">
                <a:latin typeface="Times New Roman"/>
                <a:cs typeface="Times New Roman"/>
              </a:rPr>
              <a:t>Клуб 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285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591185" indent="-219075">
              <a:lnSpc>
                <a:spcPts val="1315"/>
              </a:lnSpc>
              <a:buAutoNum type="arabicPeriod" startAt="13"/>
              <a:tabLst>
                <a:tab pos="591185" algn="l"/>
              </a:tabLst>
            </a:pPr>
            <a:r>
              <a:rPr sz="1200" spc="-10" dirty="0">
                <a:latin typeface="Times New Roman"/>
                <a:cs typeface="Times New Roman"/>
              </a:rPr>
              <a:t>Міжнародна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торговельна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діяльність: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підручник/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В.В.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Рокоча,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В.Г.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Алькема, В.І.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Терехов,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Б.М.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Одягайло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[та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ін.];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наук.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ред.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В.В.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Рокоча.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Університет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права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«КРОК»,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698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15.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торгівля: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підручник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ред.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Ю.Г.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Козака.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ЦУЛ,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510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1723"/>
            <a:ext cx="9282430" cy="616839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12700" indent="619760">
              <a:lnSpc>
                <a:spcPts val="1380"/>
              </a:lnSpc>
              <a:spcBef>
                <a:spcPts val="195"/>
              </a:spcBef>
              <a:buAutoNum type="arabicPeriod" startAt="16"/>
              <a:tabLst>
                <a:tab pos="632460" algn="l"/>
              </a:tabLst>
            </a:pPr>
            <a:r>
              <a:rPr sz="1200" dirty="0">
                <a:latin typeface="Times New Roman"/>
                <a:cs typeface="Times New Roman"/>
              </a:rPr>
              <a:t>Четверта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промислова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революція:</a:t>
            </a:r>
            <a:r>
              <a:rPr sz="1200" spc="2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зміна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напрямів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міжнародних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інвестиційних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потоків: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моногр.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2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наук.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ред.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д.е.н.,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проф.</a:t>
            </a:r>
            <a:r>
              <a:rPr sz="1200" spc="22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А.І. </a:t>
            </a:r>
            <a:r>
              <a:rPr sz="1200" dirty="0">
                <a:latin typeface="Times New Roman"/>
                <a:cs typeface="Times New Roman"/>
              </a:rPr>
              <a:t>Крисоватого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д.е.н.,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О.М.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Сохацької.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Тернопіль: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Осадца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Ю.В.,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478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04520" indent="-232410">
              <a:lnSpc>
                <a:spcPts val="1315"/>
              </a:lnSpc>
              <a:buAutoNum type="arabicPeriod" startAt="16"/>
              <a:tabLst>
                <a:tab pos="604520" algn="l"/>
              </a:tabLst>
            </a:pPr>
            <a:r>
              <a:rPr sz="1200" dirty="0">
                <a:latin typeface="Times New Roman"/>
                <a:cs typeface="Times New Roman"/>
              </a:rPr>
              <a:t>Зварич Р.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Геоекономічні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детермінанти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альтерглобалізації: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монографія.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Тернопіль: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ВПЦ 17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«Економічна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думка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ТНЕУ»,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376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80"/>
              </a:lnSpc>
            </a:pP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03250" indent="-231140">
              <a:lnSpc>
                <a:spcPts val="1380"/>
              </a:lnSpc>
              <a:buAutoNum type="arabicPeriod" startAt="18"/>
              <a:tabLst>
                <a:tab pos="603250" algn="l"/>
              </a:tabLst>
            </a:pPr>
            <a:r>
              <a:rPr sz="1200" dirty="0">
                <a:latin typeface="Times New Roman"/>
                <a:cs typeface="Times New Roman"/>
              </a:rPr>
              <a:t>Зварич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Глобальні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тренди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нерівності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доходів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населення.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Проблеми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системного підходу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економіці.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Вип.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(63). С.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21–27.</a:t>
            </a:r>
            <a:endParaRPr sz="1200">
              <a:latin typeface="Times New Roman"/>
              <a:cs typeface="Times New Roman"/>
            </a:endParaRPr>
          </a:p>
          <a:p>
            <a:pPr marL="241300" indent="-228600">
              <a:lnSpc>
                <a:spcPts val="1380"/>
              </a:lnSpc>
              <a:buAutoNum type="arabicPeriod" startAt="18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Oppermann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T.,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Steinbeck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W.,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Melzer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M.,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Petersmann</a:t>
            </a:r>
            <a:r>
              <a:rPr sz="1200" spc="-10" dirty="0">
                <a:latin typeface="Times New Roman"/>
                <a:cs typeface="Times New Roman"/>
              </a:rPr>
              <a:t> E.-</a:t>
            </a:r>
            <a:r>
              <a:rPr sz="1200" dirty="0">
                <a:latin typeface="Times New Roman"/>
                <a:cs typeface="Times New Roman"/>
              </a:rPr>
              <a:t>U.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Reforming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international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economic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order.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Duncker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&amp;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Humblot,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264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  <a:p>
            <a:pPr marL="12700" marR="6350" indent="593725">
              <a:lnSpc>
                <a:spcPts val="1380"/>
              </a:lnSpc>
              <a:spcBef>
                <a:spcPts val="65"/>
              </a:spcBef>
              <a:buAutoNum type="arabicPeriod" startAt="18"/>
              <a:tabLst>
                <a:tab pos="606425" algn="l"/>
              </a:tabLst>
            </a:pPr>
            <a:r>
              <a:rPr sz="1200" dirty="0">
                <a:latin typeface="Times New Roman"/>
                <a:cs typeface="Times New Roman"/>
              </a:rPr>
              <a:t>Вербицька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Особливості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економічних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ЄС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//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Економічний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простір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збірник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наукових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праць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/ </a:t>
            </a:r>
            <a:r>
              <a:rPr sz="1200" spc="-10" dirty="0">
                <a:latin typeface="Times New Roman"/>
                <a:cs typeface="Times New Roman"/>
              </a:rPr>
              <a:t>Придніпровська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державна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академія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будівництва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архітектури.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141.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65–75.</a:t>
            </a:r>
            <a:endParaRPr sz="1200">
              <a:latin typeface="Times New Roman"/>
              <a:cs typeface="Times New Roman"/>
            </a:endParaRPr>
          </a:p>
          <a:p>
            <a:pPr marL="12700" marR="6350" indent="589280">
              <a:lnSpc>
                <a:spcPts val="1380"/>
              </a:lnSpc>
              <a:buAutoNum type="arabicPeriod" startAt="18"/>
              <a:tabLst>
                <a:tab pos="601980" algn="l"/>
              </a:tabLst>
            </a:pPr>
            <a:r>
              <a:rPr sz="1200" dirty="0">
                <a:latin typeface="Times New Roman"/>
                <a:cs typeface="Times New Roman"/>
              </a:rPr>
              <a:t>Шнирков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О.І.,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Заблоцька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Р.О.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конспект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лекцій.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нац.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ун-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Тараса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Шевченка,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Ін-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міжнар. </a:t>
            </a:r>
            <a:r>
              <a:rPr sz="1200" dirty="0">
                <a:latin typeface="Times New Roman"/>
                <a:cs typeface="Times New Roman"/>
              </a:rPr>
              <a:t>відносин.</a:t>
            </a:r>
            <a:r>
              <a:rPr sz="1200" spc="-10" dirty="0">
                <a:latin typeface="Times New Roman"/>
                <a:cs typeface="Times New Roman"/>
              </a:rPr>
              <a:t> 5-</a:t>
            </a:r>
            <a:r>
              <a:rPr sz="1200" dirty="0">
                <a:latin typeface="Times New Roman"/>
                <a:cs typeface="Times New Roman"/>
              </a:rPr>
              <a:t>те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Дніпро:</a:t>
            </a:r>
            <a:r>
              <a:rPr sz="1200" spc="-10" dirty="0">
                <a:latin typeface="Times New Roman"/>
                <a:cs typeface="Times New Roman"/>
              </a:rPr>
              <a:t> Баланс-</a:t>
            </a:r>
            <a:r>
              <a:rPr sz="1200" dirty="0">
                <a:latin typeface="Times New Roman"/>
                <a:cs typeface="Times New Roman"/>
              </a:rPr>
              <a:t>Клуб,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285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00075" indent="-227965">
              <a:lnSpc>
                <a:spcPts val="1315"/>
              </a:lnSpc>
              <a:buAutoNum type="arabicPeriod" startAt="18"/>
              <a:tabLst>
                <a:tab pos="600075" algn="l"/>
              </a:tabLst>
            </a:pPr>
            <a:r>
              <a:rPr sz="1200" dirty="0">
                <a:latin typeface="Times New Roman"/>
                <a:cs typeface="Times New Roman"/>
              </a:rPr>
              <a:t>Боярчук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А.І.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відносини: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посіб.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Херсон: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СТАР,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373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00710" indent="-228600">
              <a:lnSpc>
                <a:spcPts val="1380"/>
              </a:lnSpc>
              <a:buAutoNum type="arabicPeriod" startAt="18"/>
              <a:tabLst>
                <a:tab pos="600710" algn="l"/>
              </a:tabLst>
            </a:pPr>
            <a:r>
              <a:rPr sz="1200" dirty="0">
                <a:latin typeface="Times New Roman"/>
                <a:cs typeface="Times New Roman"/>
              </a:rPr>
              <a:t>Світова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підручник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ред.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О.І.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Шниркова,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В.А.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Мазуренка,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О.І.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Рогача.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Київ: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Київський </a:t>
            </a:r>
            <a:r>
              <a:rPr sz="1200" spc="-10" dirty="0">
                <a:latin typeface="Times New Roman"/>
                <a:cs typeface="Times New Roman"/>
              </a:rPr>
              <a:t>університет,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616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2065" indent="591820">
              <a:lnSpc>
                <a:spcPts val="1380"/>
              </a:lnSpc>
              <a:spcBef>
                <a:spcPts val="65"/>
              </a:spcBef>
              <a:buAutoNum type="arabicPeriod" startAt="18"/>
              <a:tabLst>
                <a:tab pos="604520" algn="l"/>
              </a:tabLst>
            </a:pPr>
            <a:r>
              <a:rPr sz="1200" dirty="0">
                <a:latin typeface="Times New Roman"/>
                <a:cs typeface="Times New Roman"/>
              </a:rPr>
              <a:t>Goldberg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future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trade: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Policy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play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role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shaping the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future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ailing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multilateral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trade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system.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Finance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&amp;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Development. </a:t>
            </a:r>
            <a:r>
              <a:rPr sz="1200" dirty="0">
                <a:latin typeface="Times New Roman"/>
                <a:cs typeface="Times New Roman"/>
              </a:rPr>
              <a:t>2019. Vol.56. p </a:t>
            </a:r>
            <a:r>
              <a:rPr sz="1200" spc="-25" dirty="0">
                <a:latin typeface="Times New Roman"/>
                <a:cs typeface="Times New Roman"/>
              </a:rPr>
              <a:t>2.</a:t>
            </a:r>
            <a:endParaRPr sz="1200">
              <a:latin typeface="Times New Roman"/>
              <a:cs typeface="Times New Roman"/>
            </a:endParaRPr>
          </a:p>
          <a:p>
            <a:pPr marL="600075" indent="-227965">
              <a:lnSpc>
                <a:spcPts val="1315"/>
              </a:lnSpc>
              <a:buAutoNum type="arabicPeriod" startAt="18"/>
              <a:tabLst>
                <a:tab pos="600075" algn="l"/>
              </a:tabLst>
            </a:pPr>
            <a:r>
              <a:rPr sz="1200" dirty="0">
                <a:latin typeface="Times New Roman"/>
                <a:cs typeface="Times New Roman"/>
              </a:rPr>
              <a:t>Зварич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Асиметрія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глобальної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економіки.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Бізнес-</a:t>
            </a:r>
            <a:r>
              <a:rPr sz="1200" dirty="0">
                <a:latin typeface="Times New Roman"/>
                <a:cs typeface="Times New Roman"/>
              </a:rPr>
              <a:t>навігатор.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Вип.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1-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(44).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32–36.</a:t>
            </a:r>
            <a:endParaRPr sz="1200">
              <a:latin typeface="Times New Roman"/>
              <a:cs typeface="Times New Roman"/>
            </a:endParaRPr>
          </a:p>
          <a:p>
            <a:pPr marL="12700" marR="7620" indent="586105">
              <a:lnSpc>
                <a:spcPts val="1380"/>
              </a:lnSpc>
              <a:spcBef>
                <a:spcPts val="70"/>
              </a:spcBef>
              <a:buAutoNum type="arabicPeriod" startAt="18"/>
              <a:tabLst>
                <a:tab pos="598805" algn="l"/>
              </a:tabLst>
            </a:pPr>
            <a:r>
              <a:rPr sz="1200" dirty="0">
                <a:latin typeface="Times New Roman"/>
                <a:cs typeface="Times New Roman"/>
              </a:rPr>
              <a:t>Зварич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Детермінанти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економічного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зростання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країн,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розвиваються.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Журнал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європейської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економіки.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Том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17,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(64). </a:t>
            </a:r>
            <a:r>
              <a:rPr sz="1200" dirty="0">
                <a:latin typeface="Times New Roman"/>
                <a:cs typeface="Times New Roman"/>
              </a:rPr>
              <a:t>С. </a:t>
            </a:r>
            <a:r>
              <a:rPr sz="1200" spc="-10" dirty="0">
                <a:latin typeface="Times New Roman"/>
                <a:cs typeface="Times New Roman"/>
              </a:rPr>
              <a:t>19–33.</a:t>
            </a:r>
            <a:endParaRPr sz="1200">
              <a:latin typeface="Times New Roman"/>
              <a:cs typeface="Times New Roman"/>
            </a:endParaRPr>
          </a:p>
          <a:p>
            <a:pPr marL="12700" marR="7620" indent="633095">
              <a:lnSpc>
                <a:spcPts val="1380"/>
              </a:lnSpc>
              <a:buAutoNum type="arabicPeriod" startAt="18"/>
              <a:tabLst>
                <a:tab pos="645795" algn="l"/>
              </a:tabLst>
            </a:pPr>
            <a:r>
              <a:rPr sz="1200" dirty="0">
                <a:latin typeface="Times New Roman"/>
                <a:cs typeface="Times New Roman"/>
              </a:rPr>
              <a:t>Міжнародна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економіка: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підруч.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С.О.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Гуткевич,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М.Д.Корінько,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Ю.М.Сафонов.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3-</a:t>
            </a:r>
            <a:r>
              <a:rPr sz="1200" dirty="0">
                <a:latin typeface="Times New Roman"/>
                <a:cs typeface="Times New Roman"/>
              </a:rPr>
              <a:t>е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вид.,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перероблене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доповнене.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Вид-</a:t>
            </a:r>
            <a:r>
              <a:rPr sz="1200" dirty="0">
                <a:latin typeface="Times New Roman"/>
                <a:cs typeface="Times New Roman"/>
              </a:rPr>
              <a:t>во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«Діса </a:t>
            </a:r>
            <a:r>
              <a:rPr sz="1200" dirty="0">
                <a:latin typeface="Times New Roman"/>
                <a:cs typeface="Times New Roman"/>
              </a:rPr>
              <a:t>Плюс»,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428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38175" indent="-227965">
              <a:lnSpc>
                <a:spcPts val="1315"/>
              </a:lnSpc>
              <a:buAutoNum type="arabicPeriod" startAt="18"/>
              <a:tabLst>
                <a:tab pos="638175" algn="l"/>
              </a:tabLst>
            </a:pPr>
            <a:r>
              <a:rPr sz="1200" dirty="0">
                <a:latin typeface="Times New Roman"/>
                <a:cs typeface="Times New Roman"/>
              </a:rPr>
              <a:t>Філіпенко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А.С.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історія,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теорія,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політика: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підручник.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Київ: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Либідь,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958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5080" indent="628650">
              <a:lnSpc>
                <a:spcPts val="1380"/>
              </a:lnSpc>
              <a:spcBef>
                <a:spcPts val="65"/>
              </a:spcBef>
              <a:buAutoNum type="arabicPeriod" startAt="18"/>
              <a:tabLst>
                <a:tab pos="641350" algn="l"/>
              </a:tabLst>
            </a:pPr>
            <a:r>
              <a:rPr sz="1200" dirty="0">
                <a:latin typeface="Times New Roman"/>
                <a:cs typeface="Times New Roman"/>
              </a:rPr>
              <a:t>Національні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економіки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глобальному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світі: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монографія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ред.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доктора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економічних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наук,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професора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А.О.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Задої.</a:t>
            </a:r>
            <a:r>
              <a:rPr sz="1200" spc="2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Дніпро: </a:t>
            </a:r>
            <a:r>
              <a:rPr sz="1200" dirty="0">
                <a:latin typeface="Times New Roman"/>
                <a:cs typeface="Times New Roman"/>
              </a:rPr>
              <a:t>Університет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імені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Альфреда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Нобеля,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299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6350" indent="588010">
              <a:lnSpc>
                <a:spcPts val="1380"/>
              </a:lnSpc>
              <a:buAutoNum type="arabicPeriod" startAt="18"/>
              <a:tabLst>
                <a:tab pos="600710" algn="l"/>
              </a:tabLst>
            </a:pPr>
            <a:r>
              <a:rPr sz="1200" dirty="0">
                <a:latin typeface="Times New Roman"/>
                <a:cs typeface="Times New Roman"/>
              </a:rPr>
              <a:t>Annual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Report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World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Trade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Organization.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URL: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https://</a:t>
            </a:r>
            <a:r>
              <a:rPr sz="1200" spc="-10" dirty="0">
                <a:latin typeface="Times New Roman"/>
                <a:cs typeface="Times New Roman"/>
                <a:hlinkClick r:id="rId2"/>
              </a:rPr>
              <a:t>www.wto.org/english/res_e/booksp_e/anrep_e/anrep21_chap1_e.pdf.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31. </a:t>
            </a:r>
            <a:r>
              <a:rPr sz="1200" dirty="0">
                <a:latin typeface="Times New Roman"/>
                <a:cs typeface="Times New Roman"/>
              </a:rPr>
              <a:t>Failed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Globalisation: Inequality,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Money,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Renaissance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State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Heiner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Flassbeck,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Paul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Steinhardt.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World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Scientific,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320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  <a:p>
            <a:pPr marL="600710" indent="-228600">
              <a:lnSpc>
                <a:spcPts val="1315"/>
              </a:lnSpc>
              <a:buAutoNum type="arabicPeriod" startAt="32"/>
              <a:tabLst>
                <a:tab pos="600710" algn="l"/>
              </a:tabLst>
            </a:pPr>
            <a:r>
              <a:rPr sz="1200" dirty="0">
                <a:latin typeface="Times New Roman"/>
                <a:cs typeface="Times New Roman"/>
              </a:rPr>
              <a:t>Democracy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Index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Economist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Intelligence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Unit.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2021.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URL: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3"/>
              </a:rPr>
              <a:t>https://www.eiu.com/n/campaigns/democracy-index-2021/</a:t>
            </a:r>
            <a:r>
              <a:rPr sz="1200" spc="-10" dirty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600710" indent="-228600">
              <a:lnSpc>
                <a:spcPts val="1380"/>
              </a:lnSpc>
              <a:buAutoNum type="arabicPeriod" startAt="32"/>
              <a:tabLst>
                <a:tab pos="600710" algn="l"/>
              </a:tabLst>
            </a:pPr>
            <a:r>
              <a:rPr sz="1200" dirty="0">
                <a:latin typeface="Times New Roman"/>
                <a:cs typeface="Times New Roman"/>
              </a:rPr>
              <a:t>Competition,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Innovation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Trade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Larry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Qiu.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World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Scientific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Studies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International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Economics,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392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  <a:p>
            <a:pPr marL="12700" marR="6985" indent="621030">
              <a:lnSpc>
                <a:spcPts val="1380"/>
              </a:lnSpc>
              <a:spcBef>
                <a:spcPts val="65"/>
              </a:spcBef>
              <a:buAutoNum type="arabicPeriod" startAt="32"/>
              <a:tabLst>
                <a:tab pos="633730" algn="l"/>
              </a:tabLst>
            </a:pPr>
            <a:r>
              <a:rPr sz="1200" dirty="0">
                <a:latin typeface="Times New Roman"/>
                <a:cs typeface="Times New Roman"/>
              </a:rPr>
              <a:t>Ease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Doing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Business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Index.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World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Bank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Group.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2022.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URL: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https://tradingeconomics.com/ukraine/ease-of-doing-</a:t>
            </a:r>
            <a:r>
              <a:rPr sz="1200" dirty="0">
                <a:latin typeface="Times New Roman"/>
                <a:cs typeface="Times New Roman"/>
              </a:rPr>
              <a:t>business.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35. </a:t>
            </a:r>
            <a:r>
              <a:rPr sz="1200" dirty="0">
                <a:latin typeface="Times New Roman"/>
                <a:cs typeface="Times New Roman"/>
              </a:rPr>
              <a:t>Economics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G20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John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Whalley.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World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Scientific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Reference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(In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Volumes),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492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p.</a:t>
            </a:r>
            <a:endParaRPr sz="1200">
              <a:latin typeface="Times New Roman"/>
              <a:cs typeface="Times New Roman"/>
            </a:endParaRPr>
          </a:p>
          <a:p>
            <a:pPr marL="600710" indent="-228600">
              <a:lnSpc>
                <a:spcPts val="1315"/>
              </a:lnSpc>
              <a:buAutoNum type="arabicPeriod" startAt="36"/>
              <a:tabLst>
                <a:tab pos="600710" algn="l"/>
              </a:tabLst>
            </a:pPr>
            <a:r>
              <a:rPr sz="1200" dirty="0">
                <a:latin typeface="Times New Roman"/>
                <a:cs typeface="Times New Roman"/>
              </a:rPr>
              <a:t>FDI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Statistics.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UNCTAD.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2022.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URL: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4"/>
              </a:rPr>
              <a:t>https://hbs.unctad.org/foreign-direct-investment/</a:t>
            </a:r>
            <a:r>
              <a:rPr sz="1200" spc="-10" dirty="0">
                <a:latin typeface="Times New Roman"/>
                <a:cs typeface="Times New Roman"/>
                <a:hlinkClick r:id="rId4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13335" indent="903605">
              <a:lnSpc>
                <a:spcPts val="1380"/>
              </a:lnSpc>
              <a:spcBef>
                <a:spcPts val="65"/>
              </a:spcBef>
              <a:buAutoNum type="arabicPeriod" startAt="36"/>
              <a:tabLst>
                <a:tab pos="916305" algn="l"/>
                <a:tab pos="1659889" algn="l"/>
                <a:tab pos="2367915" algn="l"/>
                <a:tab pos="3135630" algn="l"/>
                <a:tab pos="3833495" algn="l"/>
                <a:tab pos="4422775" algn="l"/>
                <a:tab pos="5166360" algn="l"/>
                <a:tab pos="5874385" algn="l"/>
                <a:tab pos="7024370" algn="l"/>
                <a:tab pos="7865745" algn="l"/>
                <a:tab pos="8447405" algn="l"/>
                <a:tab pos="8915400" algn="l"/>
              </a:tabLst>
            </a:pPr>
            <a:r>
              <a:rPr sz="1200" spc="-10" dirty="0">
                <a:latin typeface="Times New Roman"/>
                <a:cs typeface="Times New Roman"/>
              </a:rPr>
              <a:t>World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20" dirty="0">
                <a:latin typeface="Times New Roman"/>
                <a:cs typeface="Times New Roman"/>
              </a:rPr>
              <a:t>Trade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Report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2021.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25" dirty="0">
                <a:latin typeface="Times New Roman"/>
                <a:cs typeface="Times New Roman"/>
              </a:rPr>
              <a:t>The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World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Trade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Organization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10" dirty="0">
                <a:latin typeface="Times New Roman"/>
                <a:cs typeface="Times New Roman"/>
              </a:rPr>
              <a:t>(WTO).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25" dirty="0">
                <a:latin typeface="Times New Roman"/>
                <a:cs typeface="Times New Roman"/>
              </a:rPr>
              <a:t>212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25" dirty="0">
                <a:latin typeface="Times New Roman"/>
                <a:cs typeface="Times New Roman"/>
              </a:rPr>
              <a:t>p.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spc="-20" dirty="0">
                <a:latin typeface="Times New Roman"/>
                <a:cs typeface="Times New Roman"/>
              </a:rPr>
              <a:t>URL: 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5"/>
              </a:rPr>
              <a:t>https://www.wto.org/english/res_e/booksp_e/wtr21_e/00_wtr21_e.pdf</a:t>
            </a:r>
            <a:r>
              <a:rPr sz="1200" spc="-10" dirty="0">
                <a:latin typeface="Times New Roman"/>
                <a:cs typeface="Times New Roman"/>
                <a:hlinkClick r:id="rId5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7620" indent="643890">
              <a:lnSpc>
                <a:spcPts val="1380"/>
              </a:lnSpc>
              <a:spcBef>
                <a:spcPts val="5"/>
              </a:spcBef>
              <a:buAutoNum type="arabicPeriod" startAt="36"/>
              <a:tabLst>
                <a:tab pos="656590" algn="l"/>
              </a:tabLst>
            </a:pPr>
            <a:r>
              <a:rPr sz="1200" dirty="0">
                <a:latin typeface="Times New Roman"/>
                <a:cs typeface="Times New Roman"/>
              </a:rPr>
              <a:t>Global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Competitiveness</a:t>
            </a:r>
            <a:r>
              <a:rPr sz="1200" spc="4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Index.</a:t>
            </a:r>
            <a:r>
              <a:rPr sz="1200" spc="4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World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Economic</a:t>
            </a:r>
            <a:r>
              <a:rPr sz="1200" spc="4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Forum.</a:t>
            </a:r>
            <a:r>
              <a:rPr sz="1200" spc="43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2018.</a:t>
            </a:r>
            <a:r>
              <a:rPr sz="1200" spc="4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URL:</a:t>
            </a:r>
            <a:r>
              <a:rPr sz="1200" spc="450" dirty="0"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6"/>
              </a:rPr>
              <a:t>http://reports.weforum.org/global-competitiveness-report-2015-</a:t>
            </a:r>
            <a:r>
              <a:rPr sz="1200" spc="-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6"/>
              </a:rPr>
              <a:t>2016/economies/#economy=UKR</a:t>
            </a:r>
            <a:r>
              <a:rPr sz="1200" spc="-10" dirty="0">
                <a:latin typeface="Times New Roman"/>
                <a:cs typeface="Times New Roman"/>
                <a:hlinkClick r:id="rId6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7620" indent="629920">
              <a:lnSpc>
                <a:spcPts val="1380"/>
              </a:lnSpc>
              <a:buAutoNum type="arabicPeriod" startAt="36"/>
              <a:tabLst>
                <a:tab pos="642620" algn="l"/>
              </a:tabLst>
            </a:pPr>
            <a:r>
              <a:rPr sz="1200" dirty="0">
                <a:latin typeface="Times New Roman"/>
                <a:cs typeface="Times New Roman"/>
              </a:rPr>
              <a:t>Global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Economic</a:t>
            </a:r>
            <a:r>
              <a:rPr sz="1200" spc="3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Prospects,</a:t>
            </a:r>
            <a:r>
              <a:rPr sz="1200" spc="3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June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2022.</a:t>
            </a:r>
            <a:r>
              <a:rPr sz="1200" spc="3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World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Bank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Group.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2022.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URL:</a:t>
            </a:r>
            <a:r>
              <a:rPr sz="1200" spc="345" dirty="0"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7"/>
              </a:rPr>
              <a:t>https://www.worldbank.org/en/publication/global-economic-</a:t>
            </a:r>
            <a:r>
              <a:rPr sz="1200" spc="-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7"/>
              </a:rPr>
              <a:t>prospects</a:t>
            </a:r>
            <a:r>
              <a:rPr sz="1200" spc="-10" dirty="0">
                <a:latin typeface="Times New Roman"/>
                <a:cs typeface="Times New Roman"/>
                <a:hlinkClick r:id="rId7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596" y="334771"/>
            <a:ext cx="6345555" cy="1607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4190">
              <a:lnSpc>
                <a:spcPts val="14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10.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ІНФОРМАЦІЙНІ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РЕСУРСИ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В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ІНТЕРНЕТІ</a:t>
            </a:r>
            <a:endParaRPr sz="1200">
              <a:latin typeface="Times New Roman"/>
              <a:cs typeface="Times New Roman"/>
            </a:endParaRPr>
          </a:p>
          <a:p>
            <a:pPr marL="193675" indent="-180975">
              <a:lnSpc>
                <a:spcPts val="1370"/>
              </a:lnSpc>
              <a:buAutoNum type="arabicPeriod"/>
              <a:tabLst>
                <a:tab pos="193675" algn="l"/>
              </a:tabLst>
            </a:pPr>
            <a:r>
              <a:rPr sz="1200" dirty="0">
                <a:latin typeface="Times New Roman"/>
                <a:cs typeface="Times New Roman"/>
                <a:hlinkClick r:id="rId2"/>
              </a:rPr>
              <a:t>www.ebrd.com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Європейський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банк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реконструкції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розвитку.</a:t>
            </a:r>
            <a:endParaRPr sz="1200">
              <a:latin typeface="Times New Roman"/>
              <a:cs typeface="Times New Roman"/>
            </a:endParaRPr>
          </a:p>
          <a:p>
            <a:pPr marL="231775" indent="-219075">
              <a:lnSpc>
                <a:spcPts val="1380"/>
              </a:lnSpc>
              <a:buAutoNum type="arabicPeriod"/>
              <a:tabLst>
                <a:tab pos="231775" algn="l"/>
              </a:tabLst>
            </a:pPr>
            <a:r>
              <a:rPr sz="1200" dirty="0">
                <a:latin typeface="Times New Roman"/>
                <a:cs typeface="Times New Roman"/>
                <a:hlinkClick r:id="rId3"/>
              </a:rPr>
              <a:t>www.icps.kiev.ua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Міжнародний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центр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перспективних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досліджень.</a:t>
            </a:r>
            <a:endParaRPr sz="1200">
              <a:latin typeface="Times New Roman"/>
              <a:cs typeface="Times New Roman"/>
            </a:endParaRPr>
          </a:p>
          <a:p>
            <a:pPr marL="193675" indent="-180975">
              <a:lnSpc>
                <a:spcPts val="1380"/>
              </a:lnSpc>
              <a:buAutoNum type="arabicPeriod"/>
              <a:tabLst>
                <a:tab pos="193675" algn="l"/>
              </a:tabLst>
            </a:pPr>
            <a:r>
              <a:rPr sz="1200" spc="-10" dirty="0">
                <a:latin typeface="Times New Roman"/>
                <a:cs typeface="Times New Roman"/>
              </a:rPr>
              <a:t>www.ics.org.ua-</a:t>
            </a:r>
            <a:r>
              <a:rPr sz="1200" dirty="0">
                <a:latin typeface="Times New Roman"/>
                <a:cs typeface="Times New Roman"/>
              </a:rPr>
              <a:t>Інститут конкурентного </a:t>
            </a:r>
            <a:r>
              <a:rPr sz="1200" spc="-10" dirty="0">
                <a:latin typeface="Times New Roman"/>
                <a:cs typeface="Times New Roman"/>
              </a:rPr>
              <a:t>суспільства.</a:t>
            </a:r>
            <a:endParaRPr sz="1200">
              <a:latin typeface="Times New Roman"/>
              <a:cs typeface="Times New Roman"/>
            </a:endParaRPr>
          </a:p>
          <a:p>
            <a:pPr marL="193675" indent="-180975">
              <a:lnSpc>
                <a:spcPts val="1380"/>
              </a:lnSpc>
              <a:buAutoNum type="arabicPeriod"/>
              <a:tabLst>
                <a:tab pos="193675" algn="l"/>
              </a:tabLst>
            </a:pPr>
            <a:r>
              <a:rPr sz="1200" spc="-10" dirty="0">
                <a:latin typeface="Times New Roman"/>
                <a:cs typeface="Times New Roman"/>
              </a:rPr>
              <a:t>www.invest.delovoy.com-</a:t>
            </a:r>
            <a:r>
              <a:rPr sz="1200" dirty="0">
                <a:latin typeface="Times New Roman"/>
                <a:cs typeface="Times New Roman"/>
              </a:rPr>
              <a:t>Інвестиційний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експерт.</a:t>
            </a:r>
            <a:endParaRPr sz="1200">
              <a:latin typeface="Times New Roman"/>
              <a:cs typeface="Times New Roman"/>
            </a:endParaRPr>
          </a:p>
          <a:p>
            <a:pPr marL="193675" indent="-180975">
              <a:lnSpc>
                <a:spcPts val="1380"/>
              </a:lnSpc>
              <a:buAutoNum type="arabicPeriod"/>
              <a:tabLst>
                <a:tab pos="193675" algn="l"/>
              </a:tabLst>
            </a:pPr>
            <a:r>
              <a:rPr sz="1200" spc="-10" dirty="0">
                <a:latin typeface="Times New Roman"/>
                <a:cs typeface="Times New Roman"/>
                <a:hlinkClick r:id="rId4"/>
              </a:rPr>
              <a:t>www.mavica.ra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Багатомовний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пошуковий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каталог</a:t>
            </a:r>
            <a:endParaRPr sz="1200">
              <a:latin typeface="Times New Roman"/>
              <a:cs typeface="Times New Roman"/>
            </a:endParaRPr>
          </a:p>
          <a:p>
            <a:pPr marL="193675" indent="-180975">
              <a:lnSpc>
                <a:spcPts val="1380"/>
              </a:lnSpc>
              <a:buAutoNum type="arabicPeriod"/>
              <a:tabLst>
                <a:tab pos="193675" algn="l"/>
              </a:tabLst>
            </a:pPr>
            <a:r>
              <a:rPr sz="1200" spc="-10" dirty="0">
                <a:latin typeface="Times New Roman"/>
                <a:cs typeface="Times New Roman"/>
                <a:hlinkClick r:id="rId5"/>
              </a:rPr>
              <a:t>http://icps.com.ua/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Міжнародний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центр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перспективних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досліджень.</a:t>
            </a:r>
            <a:endParaRPr sz="1200">
              <a:latin typeface="Times New Roman"/>
              <a:cs typeface="Times New Roman"/>
            </a:endParaRPr>
          </a:p>
          <a:p>
            <a:pPr marL="193675" indent="-180975">
              <a:lnSpc>
                <a:spcPts val="1380"/>
              </a:lnSpc>
              <a:buClr>
                <a:srgbClr val="000000"/>
              </a:buClr>
              <a:buFont typeface="Times New Roman"/>
              <a:buAutoNum type="arabicPeriod"/>
              <a:tabLst>
                <a:tab pos="193675" algn="l"/>
              </a:tabLst>
            </a:pP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6"/>
              </a:rPr>
              <a:t>https://www.worldbank.org/en/home</a:t>
            </a:r>
            <a:r>
              <a:rPr sz="1200" spc="6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Світовий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банк</a:t>
            </a:r>
            <a:endParaRPr sz="1200">
              <a:latin typeface="Times New Roman"/>
              <a:cs typeface="Times New Roman"/>
            </a:endParaRPr>
          </a:p>
          <a:p>
            <a:pPr marL="193675" indent="-180975">
              <a:lnSpc>
                <a:spcPts val="1410"/>
              </a:lnSpc>
              <a:buFont typeface="Times New Roman"/>
              <a:buAutoNum type="arabicPeriod"/>
              <a:tabLst>
                <a:tab pos="193675" algn="l"/>
              </a:tabLst>
            </a:pPr>
            <a:r>
              <a:rPr sz="1200" spc="-10" dirty="0">
                <a:latin typeface="Times New Roman"/>
                <a:cs typeface="Times New Roman"/>
              </a:rPr>
              <a:t>https:/</a:t>
            </a:r>
            <a:r>
              <a:rPr sz="1200" spc="-10" dirty="0">
                <a:latin typeface="Times New Roman"/>
                <a:cs typeface="Times New Roman"/>
                <a:hlinkClick r:id="rId7"/>
              </a:rPr>
              <a:t>/www.imf.or</a:t>
            </a:r>
            <a:r>
              <a:rPr sz="1200" spc="-10" dirty="0">
                <a:latin typeface="Times New Roman"/>
                <a:cs typeface="Times New Roman"/>
              </a:rPr>
              <a:t>g</a:t>
            </a:r>
            <a:r>
              <a:rPr sz="1200" spc="-10" dirty="0">
                <a:latin typeface="Times New Roman"/>
                <a:cs typeface="Times New Roman"/>
                <a:hlinkClick r:id="rId7"/>
              </a:rPr>
              <a:t>/en/home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МВФ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4771"/>
            <a:ext cx="9281795" cy="5861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06900" indent="-152400">
              <a:lnSpc>
                <a:spcPts val="1400"/>
              </a:lnSpc>
              <a:spcBef>
                <a:spcPts val="100"/>
              </a:spcBef>
              <a:buAutoNum type="arabicPeriod"/>
              <a:tabLst>
                <a:tab pos="4406900" algn="l"/>
              </a:tabLst>
            </a:pPr>
            <a:r>
              <a:rPr sz="1200" b="1" spc="-10" dirty="0">
                <a:latin typeface="Times New Roman"/>
                <a:cs typeface="Times New Roman"/>
              </a:rPr>
              <a:t>АНОТАЦІЯ</a:t>
            </a:r>
            <a:endParaRPr sz="1200">
              <a:latin typeface="Times New Roman"/>
              <a:cs typeface="Times New Roman"/>
            </a:endParaRPr>
          </a:p>
          <a:p>
            <a:pPr marL="12700" marR="6985" indent="283210" algn="just">
              <a:lnSpc>
                <a:spcPct val="95900"/>
              </a:lnSpc>
              <a:spcBef>
                <a:spcPts val="15"/>
              </a:spcBef>
            </a:pP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(МЕВ)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це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система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відносин,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виникають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суб'єктами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різних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країн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приводу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виробництва, розподілу,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обміну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споживання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товарів,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послуг,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капіталів,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ідей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умовах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обмеженості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ресурсів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поділу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праці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рамках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світового </a:t>
            </a:r>
            <a:r>
              <a:rPr sz="1200" dirty="0">
                <a:latin typeface="Times New Roman"/>
                <a:cs typeface="Times New Roman"/>
              </a:rPr>
              <a:t>господарства.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Міжнародні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дисципліною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вибірковою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складової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навчального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плану,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циклу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дисциплін,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формують </a:t>
            </a:r>
            <a:r>
              <a:rPr sz="1200" dirty="0">
                <a:latin typeface="Times New Roman"/>
                <a:cs typeface="Times New Roman"/>
              </a:rPr>
              <a:t>професійні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компетентності.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Здобувачі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отримують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теоретичні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знання</a:t>
            </a:r>
            <a:r>
              <a:rPr sz="1200" spc="2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проблематики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міжнародних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економічних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</a:t>
            </a:r>
            <a:r>
              <a:rPr sz="1200" spc="2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вміння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їх </a:t>
            </a:r>
            <a:r>
              <a:rPr sz="1200" dirty="0">
                <a:latin typeface="Times New Roman"/>
                <a:cs typeface="Times New Roman"/>
              </a:rPr>
              <a:t>актуалізації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конкретному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практичному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матеріалі.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Освітній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компонент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«Міжнародні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відносини»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покликаний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сформувати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цілісний </a:t>
            </a:r>
            <a:r>
              <a:rPr sz="1200" dirty="0">
                <a:latin typeface="Times New Roman"/>
                <a:cs typeface="Times New Roman"/>
              </a:rPr>
              <a:t>огляд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використання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інструментів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економічної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політики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визначити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практичне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застосування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аналітичного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пояснення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економічних </a:t>
            </a:r>
            <a:r>
              <a:rPr sz="1200" dirty="0">
                <a:latin typeface="Times New Roman"/>
                <a:cs typeface="Times New Roman"/>
              </a:rPr>
              <a:t>процесів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трансформаційних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економіках.</a:t>
            </a:r>
            <a:endParaRPr sz="1200">
              <a:latin typeface="Times New Roman"/>
              <a:cs typeface="Times New Roman"/>
            </a:endParaRPr>
          </a:p>
          <a:p>
            <a:pPr marL="12700" marR="10795" indent="457200" algn="just">
              <a:lnSpc>
                <a:spcPts val="1380"/>
              </a:lnSpc>
              <a:spcBef>
                <a:spcPts val="35"/>
              </a:spcBef>
            </a:pPr>
            <a:r>
              <a:rPr sz="1200" dirty="0">
                <a:latin typeface="Times New Roman"/>
                <a:cs typeface="Times New Roman"/>
              </a:rPr>
              <a:t>Контроль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видами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діяльності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здобувачів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вищої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здійснюється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шляхом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поточного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оцінювання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знань,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періодичним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контролем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за </a:t>
            </a:r>
            <a:r>
              <a:rPr sz="1200" dirty="0">
                <a:latin typeface="Times New Roman"/>
                <a:cs typeface="Times New Roman"/>
              </a:rPr>
              <a:t>тестами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після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засвоєння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ними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кожного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модулів.</a:t>
            </a:r>
            <a:endParaRPr sz="1200">
              <a:latin typeface="Times New Roman"/>
              <a:cs typeface="Times New Roman"/>
            </a:endParaRPr>
          </a:p>
          <a:p>
            <a:pPr marL="12700" marR="9525" indent="449580" algn="just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результатами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суми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балів,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набраних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дві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(Модуль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1,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Модуль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2</a:t>
            </a:r>
            <a:r>
              <a:rPr sz="1200" dirty="0">
                <a:latin typeface="Times New Roman"/>
                <a:cs typeface="Times New Roman"/>
              </a:rPr>
              <a:t>)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періодичні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контрольні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точки,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виставляється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підсумкова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оцінка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за </a:t>
            </a:r>
            <a:r>
              <a:rPr sz="1200" dirty="0">
                <a:latin typeface="Times New Roman"/>
                <a:cs typeface="Times New Roman"/>
              </a:rPr>
              <a:t>національною,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100-</a:t>
            </a:r>
            <a:r>
              <a:rPr sz="1200" dirty="0">
                <a:latin typeface="Times New Roman"/>
                <a:cs typeface="Times New Roman"/>
              </a:rPr>
              <a:t>бальною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шкалами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ECTS.</a:t>
            </a:r>
            <a:endParaRPr sz="1200">
              <a:latin typeface="Times New Roman"/>
              <a:cs typeface="Times New Roman"/>
            </a:endParaRPr>
          </a:p>
          <a:p>
            <a:pPr marL="2947035" indent="-152400">
              <a:lnSpc>
                <a:spcPts val="1400"/>
              </a:lnSpc>
              <a:spcBef>
                <a:spcPts val="1315"/>
              </a:spcBef>
              <a:buAutoNum type="arabicPeriod" startAt="2"/>
              <a:tabLst>
                <a:tab pos="2947035" algn="l"/>
              </a:tabLst>
            </a:pPr>
            <a:r>
              <a:rPr sz="1200" b="1" dirty="0">
                <a:latin typeface="Times New Roman"/>
                <a:cs typeface="Times New Roman"/>
              </a:rPr>
              <a:t>МЕТА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ЗАВДАННЯ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КОМПОНЕНТА</a:t>
            </a:r>
            <a:endParaRPr sz="1200">
              <a:latin typeface="Times New Roman"/>
              <a:cs typeface="Times New Roman"/>
            </a:endParaRPr>
          </a:p>
          <a:p>
            <a:pPr marL="85725" marR="29845" indent="450850" algn="just">
              <a:lnSpc>
                <a:spcPts val="1380"/>
              </a:lnSpc>
              <a:spcBef>
                <a:spcPts val="50"/>
              </a:spcBef>
            </a:pPr>
            <a:r>
              <a:rPr sz="1200" b="1" dirty="0">
                <a:latin typeface="Times New Roman"/>
                <a:cs typeface="Times New Roman"/>
              </a:rPr>
              <a:t>Метою</a:t>
            </a:r>
            <a:r>
              <a:rPr sz="1200" b="1" spc="4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4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компоненту</a:t>
            </a:r>
            <a:r>
              <a:rPr sz="1200" b="1" spc="225" dirty="0">
                <a:latin typeface="Times New Roman"/>
                <a:cs typeface="Times New Roman"/>
              </a:rPr>
              <a:t>  </a:t>
            </a:r>
            <a:r>
              <a:rPr sz="1200" b="1" dirty="0">
                <a:latin typeface="Times New Roman"/>
                <a:cs typeface="Times New Roman"/>
              </a:rPr>
              <a:t>«Міжнародні</a:t>
            </a:r>
            <a:r>
              <a:rPr sz="1200" b="1" spc="5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економічні</a:t>
            </a:r>
            <a:r>
              <a:rPr sz="1200" b="1" spc="6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відносини»</a:t>
            </a:r>
            <a:r>
              <a:rPr sz="1200" b="1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формування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системи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знань</a:t>
            </a:r>
            <a:r>
              <a:rPr sz="1200" spc="3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міжнародних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економічних </a:t>
            </a:r>
            <a:r>
              <a:rPr sz="1200" dirty="0">
                <a:latin typeface="Times New Roman"/>
                <a:cs typeface="Times New Roman"/>
              </a:rPr>
              <a:t>відносин,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умов,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форм,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методів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основного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інструментарію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міжнародної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економічної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діяльності.</a:t>
            </a:r>
            <a:endParaRPr sz="1200">
              <a:latin typeface="Times New Roman"/>
              <a:cs typeface="Times New Roman"/>
            </a:endParaRPr>
          </a:p>
          <a:p>
            <a:pPr marL="83820" marR="30480" indent="452755" algn="just">
              <a:lnSpc>
                <a:spcPts val="1380"/>
              </a:lnSpc>
              <a:spcBef>
                <a:spcPts val="40"/>
              </a:spcBef>
            </a:pPr>
            <a:r>
              <a:rPr sz="1200" b="1" spc="-5" dirty="0">
                <a:latin typeface="Times New Roman"/>
                <a:cs typeface="Times New Roman"/>
              </a:rPr>
              <a:t>Завдання</a:t>
            </a:r>
            <a:r>
              <a:rPr sz="1200" b="1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</a:t>
            </a:r>
            <a:r>
              <a:rPr sz="1200" spc="-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полягають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вивченні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сутності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й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тенденцій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інтернаціоналізації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економіки,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форм,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методів,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суб’єктів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рів</a:t>
            </a:r>
            <a:r>
              <a:rPr sz="1200" dirty="0">
                <a:latin typeface="Times New Roman"/>
                <a:cs typeface="Times New Roman"/>
              </a:rPr>
              <a:t>н</a:t>
            </a:r>
            <a:r>
              <a:rPr sz="1200" spc="-5" dirty="0">
                <a:latin typeface="Times New Roman"/>
                <a:cs typeface="Times New Roman"/>
              </a:rPr>
              <a:t>і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міжнародної економічної</a:t>
            </a:r>
            <a:r>
              <a:rPr sz="1200" spc="3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діяльності,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</a:t>
            </a:r>
            <a:r>
              <a:rPr sz="1200" spc="-5" dirty="0">
                <a:latin typeface="Times New Roman"/>
                <a:cs typeface="Times New Roman"/>
              </a:rPr>
              <a:t>р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10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ц</a:t>
            </a:r>
            <a:r>
              <a:rPr sz="1200" spc="-10" dirty="0">
                <a:latin typeface="Times New Roman"/>
                <a:cs typeface="Times New Roman"/>
              </a:rPr>
              <a:t>и</a:t>
            </a:r>
            <a:r>
              <a:rPr sz="1200" dirty="0">
                <a:latin typeface="Times New Roman"/>
                <a:cs typeface="Times New Roman"/>
              </a:rPr>
              <a:t>п</a:t>
            </a:r>
            <a:r>
              <a:rPr sz="1200" spc="-5" dirty="0">
                <a:latin typeface="Times New Roman"/>
                <a:cs typeface="Times New Roman"/>
              </a:rPr>
              <a:t>і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середовища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її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розвитку,</a:t>
            </a:r>
            <a:r>
              <a:rPr sz="1200" spc="3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практики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здійснення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механізмів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регулювання;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набуття</a:t>
            </a:r>
            <a:r>
              <a:rPr sz="1200" spc="3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вмінь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аналізувати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й </a:t>
            </a:r>
            <a:r>
              <a:rPr sz="1200" spc="-10" dirty="0">
                <a:latin typeface="Times New Roman"/>
                <a:cs typeface="Times New Roman"/>
              </a:rPr>
              <a:t>оцінювати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світогосподарські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явища</a:t>
            </a:r>
            <a:r>
              <a:rPr sz="1200" spc="3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процеси</a:t>
            </a:r>
            <a:r>
              <a:rPr sz="1200" dirty="0">
                <a:latin typeface="Times New Roman"/>
                <a:cs typeface="Times New Roman"/>
              </a:rPr>
              <a:t> 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контексті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національних</a:t>
            </a:r>
            <a:r>
              <a:rPr sz="1200" spc="-5" dirty="0">
                <a:latin typeface="Times New Roman"/>
                <a:cs typeface="Times New Roman"/>
              </a:rPr>
              <a:t> інтересів </a:t>
            </a:r>
            <a:r>
              <a:rPr sz="1200" spc="-10" dirty="0">
                <a:latin typeface="Times New Roman"/>
                <a:cs typeface="Times New Roman"/>
              </a:rPr>
              <a:t>України.</a:t>
            </a:r>
            <a:endParaRPr sz="1200">
              <a:latin typeface="Times New Roman"/>
              <a:cs typeface="Times New Roman"/>
            </a:endParaRPr>
          </a:p>
          <a:p>
            <a:pPr marL="535305" algn="just">
              <a:lnSpc>
                <a:spcPts val="1345"/>
              </a:lnSpc>
            </a:pP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результаті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вивчення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ОК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повинен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знати:</a:t>
            </a:r>
            <a:endParaRPr sz="1200">
              <a:latin typeface="Times New Roman"/>
              <a:cs typeface="Times New Roman"/>
            </a:endParaRPr>
          </a:p>
          <a:p>
            <a:pPr marL="645795" indent="-113664" algn="just">
              <a:lnSpc>
                <a:spcPts val="1395"/>
              </a:lnSpc>
              <a:buChar char="–"/>
              <a:tabLst>
                <a:tab pos="645795" algn="l"/>
              </a:tabLst>
            </a:pPr>
            <a:r>
              <a:rPr sz="1200" dirty="0">
                <a:latin typeface="Times New Roman"/>
                <a:cs typeface="Times New Roman"/>
              </a:rPr>
              <a:t>процеси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поділу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праці,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спеціалізації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кооперування;</a:t>
            </a:r>
            <a:endParaRPr sz="1200">
              <a:latin typeface="Times New Roman"/>
              <a:cs typeface="Times New Roman"/>
            </a:endParaRPr>
          </a:p>
          <a:p>
            <a:pPr marL="645795" indent="-113664" algn="just">
              <a:lnSpc>
                <a:spcPts val="1415"/>
              </a:lnSpc>
              <a:buChar char="–"/>
              <a:tabLst>
                <a:tab pos="645795" algn="l"/>
              </a:tabLst>
            </a:pPr>
            <a:r>
              <a:rPr sz="1200" dirty="0">
                <a:latin typeface="Times New Roman"/>
                <a:cs typeface="Times New Roman"/>
              </a:rPr>
              <a:t>форми,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методи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механізми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регулювання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міжнародної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торгівлі;</a:t>
            </a:r>
            <a:endParaRPr sz="1200">
              <a:latin typeface="Times New Roman"/>
              <a:cs typeface="Times New Roman"/>
            </a:endParaRPr>
          </a:p>
          <a:p>
            <a:pPr marL="645795" indent="-113664" algn="just">
              <a:lnSpc>
                <a:spcPts val="1410"/>
              </a:lnSpc>
              <a:buChar char="–"/>
              <a:tabLst>
                <a:tab pos="645795" algn="l"/>
              </a:tabLst>
            </a:pPr>
            <a:r>
              <a:rPr sz="1200" dirty="0">
                <a:latin typeface="Times New Roman"/>
                <a:cs typeface="Times New Roman"/>
              </a:rPr>
              <a:t>процеси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міграції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робочої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сили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руху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капіталу;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проблеми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функціонування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світової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валютної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системи;</a:t>
            </a:r>
            <a:endParaRPr sz="1200">
              <a:latin typeface="Times New Roman"/>
              <a:cs typeface="Times New Roman"/>
            </a:endParaRPr>
          </a:p>
          <a:p>
            <a:pPr marL="645795" indent="-113664" algn="just">
              <a:lnSpc>
                <a:spcPts val="1420"/>
              </a:lnSpc>
              <a:buChar char="–"/>
              <a:tabLst>
                <a:tab pos="645795" algn="l"/>
              </a:tabLst>
            </a:pPr>
            <a:r>
              <a:rPr sz="1200" dirty="0">
                <a:latin typeface="Times New Roman"/>
                <a:cs typeface="Times New Roman"/>
              </a:rPr>
              <a:t>напрями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міжнародного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науково-</a:t>
            </a:r>
            <a:r>
              <a:rPr sz="1200" dirty="0">
                <a:latin typeface="Times New Roman"/>
                <a:cs typeface="Times New Roman"/>
              </a:rPr>
              <a:t>технічного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обміну.</a:t>
            </a:r>
            <a:endParaRPr sz="1200">
              <a:latin typeface="Times New Roman"/>
              <a:cs typeface="Times New Roman"/>
            </a:endParaRPr>
          </a:p>
          <a:p>
            <a:pPr marL="539750">
              <a:lnSpc>
                <a:spcPts val="1400"/>
              </a:lnSpc>
              <a:spcBef>
                <a:spcPts val="35"/>
              </a:spcBef>
            </a:pPr>
            <a:r>
              <a:rPr sz="1200" b="1" spc="-10" dirty="0">
                <a:latin typeface="Times New Roman"/>
                <a:cs typeface="Times New Roman"/>
              </a:rPr>
              <a:t>вміти:</a:t>
            </a:r>
            <a:endParaRPr sz="1200">
              <a:latin typeface="Times New Roman"/>
              <a:cs typeface="Times New Roman"/>
            </a:endParaRPr>
          </a:p>
          <a:p>
            <a:pPr marL="645795" indent="-113664">
              <a:lnSpc>
                <a:spcPts val="1385"/>
              </a:lnSpc>
              <a:buChar char="–"/>
              <a:tabLst>
                <a:tab pos="645795" algn="l"/>
              </a:tabLst>
            </a:pPr>
            <a:r>
              <a:rPr sz="1200" dirty="0">
                <a:latin typeface="Times New Roman"/>
                <a:cs typeface="Times New Roman"/>
              </a:rPr>
              <a:t>аналізувати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особливості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економічної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системи</a:t>
            </a:r>
            <a:r>
              <a:rPr sz="1200" spc="25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будь-</a:t>
            </a:r>
            <a:r>
              <a:rPr sz="1200" dirty="0">
                <a:latin typeface="Times New Roman"/>
                <a:cs typeface="Times New Roman"/>
              </a:rPr>
              <a:t>якої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країни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світу;</a:t>
            </a:r>
            <a:endParaRPr sz="1200">
              <a:latin typeface="Times New Roman"/>
              <a:cs typeface="Times New Roman"/>
            </a:endParaRPr>
          </a:p>
          <a:p>
            <a:pPr marL="645795" indent="-113664">
              <a:lnSpc>
                <a:spcPts val="1415"/>
              </a:lnSpc>
              <a:buChar char="–"/>
              <a:tabLst>
                <a:tab pos="645795" algn="l"/>
              </a:tabLst>
            </a:pPr>
            <a:r>
              <a:rPr sz="1200" dirty="0">
                <a:latin typeface="Times New Roman"/>
                <a:cs typeface="Times New Roman"/>
              </a:rPr>
              <a:t>визначати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необхідність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широкого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залучення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національних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світогосподарських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процесів;</a:t>
            </a:r>
            <a:endParaRPr sz="1200">
              <a:latin typeface="Times New Roman"/>
              <a:cs typeface="Times New Roman"/>
            </a:endParaRPr>
          </a:p>
          <a:p>
            <a:pPr marL="645795" indent="-113664">
              <a:lnSpc>
                <a:spcPts val="1415"/>
              </a:lnSpc>
              <a:buChar char="–"/>
              <a:tabLst>
                <a:tab pos="645795" algn="l"/>
              </a:tabLst>
            </a:pPr>
            <a:r>
              <a:rPr sz="1200" dirty="0">
                <a:latin typeface="Times New Roman"/>
                <a:cs typeface="Times New Roman"/>
              </a:rPr>
              <a:t>розробляти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стратегії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формування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іміджу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бренду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країни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міжнародній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арені;</a:t>
            </a:r>
            <a:endParaRPr sz="1200">
              <a:latin typeface="Times New Roman"/>
              <a:cs typeface="Times New Roman"/>
            </a:endParaRPr>
          </a:p>
          <a:p>
            <a:pPr marL="645795" indent="-113664">
              <a:lnSpc>
                <a:spcPts val="1410"/>
              </a:lnSpc>
              <a:buChar char="–"/>
              <a:tabLst>
                <a:tab pos="645795" algn="l"/>
              </a:tabLst>
            </a:pPr>
            <a:r>
              <a:rPr sz="1200" dirty="0">
                <a:latin typeface="Times New Roman"/>
                <a:cs typeface="Times New Roman"/>
              </a:rPr>
              <a:t>виявляти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проблемні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аспекти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міжнародних</a:t>
            </a:r>
            <a:r>
              <a:rPr sz="1200" spc="2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економічних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відносин;</a:t>
            </a:r>
            <a:endParaRPr sz="1200">
              <a:latin typeface="Times New Roman"/>
              <a:cs typeface="Times New Roman"/>
            </a:endParaRPr>
          </a:p>
          <a:p>
            <a:pPr marL="645795" indent="-113664">
              <a:lnSpc>
                <a:spcPts val="1395"/>
              </a:lnSpc>
              <a:buChar char="–"/>
              <a:tabLst>
                <a:tab pos="645795" algn="l"/>
              </a:tabLst>
            </a:pPr>
            <a:r>
              <a:rPr sz="1200" spc="-10" dirty="0">
                <a:latin typeface="Times New Roman"/>
                <a:cs typeface="Times New Roman"/>
              </a:rPr>
              <a:t>моделювати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розвиток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міжнародних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економічних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системі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багатостороннього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співробітництва.</a:t>
            </a:r>
            <a:endParaRPr sz="1200">
              <a:latin typeface="Times New Roman"/>
              <a:cs typeface="Times New Roman"/>
            </a:endParaRPr>
          </a:p>
          <a:p>
            <a:pPr marL="12700" marR="5080" indent="397510" algn="just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Освітній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компонент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розрахований на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здобувачів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вищої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освіти,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предметом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вивчення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є міжнародні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відносини.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Відповідно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до </a:t>
            </a:r>
            <a:r>
              <a:rPr sz="1200" spc="-10" dirty="0">
                <a:latin typeface="Times New Roman"/>
                <a:cs typeface="Times New Roman"/>
              </a:rPr>
              <a:t>освітньо-</a:t>
            </a:r>
            <a:r>
              <a:rPr sz="1200" dirty="0">
                <a:latin typeface="Times New Roman"/>
                <a:cs typeface="Times New Roman"/>
              </a:rPr>
              <a:t>професійної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програми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«Економіка»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першого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(бакалаврського)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рівня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вищої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спеціальністю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051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«Економіка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бізнес»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галузі </a:t>
            </a:r>
            <a:r>
              <a:rPr sz="1200" dirty="0">
                <a:latin typeface="Times New Roman"/>
                <a:cs typeface="Times New Roman"/>
              </a:rPr>
              <a:t>знань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05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«Економіка»,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вивчення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дисципліни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сприяє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формуванню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здобувачів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вищої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освіти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таких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компетентностей,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наведених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нижче.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34771"/>
            <a:ext cx="9258935" cy="5642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21690" indent="-152400">
              <a:lnSpc>
                <a:spcPct val="100000"/>
              </a:lnSpc>
              <a:spcBef>
                <a:spcPts val="100"/>
              </a:spcBef>
              <a:buAutoNum type="arabicPeriod" startAt="3"/>
              <a:tabLst>
                <a:tab pos="821690" algn="l"/>
              </a:tabLst>
            </a:pPr>
            <a:r>
              <a:rPr sz="1200" b="1" dirty="0">
                <a:latin typeface="Times New Roman"/>
                <a:cs typeface="Times New Roman"/>
              </a:rPr>
              <a:t>ПЕРЕЛІК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КОМПЕТЕНТНОСТЕЙ,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ЯКІ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НАБУВАЮТЬСЯ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ПІД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ЧАС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ОПАНУВАННЯ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ОСВІТНІМ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КОМПОНЕНТОМ</a:t>
            </a:r>
            <a:endParaRPr sz="1200">
              <a:latin typeface="Times New Roman"/>
              <a:cs typeface="Times New Roman"/>
            </a:endParaRPr>
          </a:p>
          <a:p>
            <a:pPr marL="442595" algn="just">
              <a:lnSpc>
                <a:spcPts val="1400"/>
              </a:lnSpc>
              <a:spcBef>
                <a:spcPts val="1320"/>
              </a:spcBef>
            </a:pPr>
            <a:r>
              <a:rPr sz="1200" b="1" i="1" dirty="0">
                <a:latin typeface="Times New Roman"/>
                <a:cs typeface="Times New Roman"/>
              </a:rPr>
              <a:t>Інтегральна</a:t>
            </a:r>
            <a:r>
              <a:rPr sz="1200" b="1" i="1" spc="-40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компетентність:</a:t>
            </a:r>
            <a:endParaRPr sz="1200">
              <a:latin typeface="Times New Roman"/>
              <a:cs typeface="Times New Roman"/>
            </a:endParaRPr>
          </a:p>
          <a:p>
            <a:pPr marL="442595" marR="914400" indent="342265" algn="just">
              <a:lnSpc>
                <a:spcPts val="1380"/>
              </a:lnSpc>
              <a:spcBef>
                <a:spcPts val="55"/>
              </a:spcBef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19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розв’язувати</a:t>
            </a:r>
            <a:r>
              <a:rPr sz="1200" spc="19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складні</a:t>
            </a:r>
            <a:r>
              <a:rPr sz="1200" spc="19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спеціалізовані</a:t>
            </a:r>
            <a:r>
              <a:rPr sz="1200" spc="19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задачі</a:t>
            </a:r>
            <a:r>
              <a:rPr sz="1200" spc="19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9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практичні</a:t>
            </a:r>
            <a:r>
              <a:rPr sz="1200" spc="19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проблеми</a:t>
            </a:r>
            <a:r>
              <a:rPr sz="1200" spc="19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90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економічній</a:t>
            </a:r>
            <a:r>
              <a:rPr sz="1200" spc="195" dirty="0">
                <a:latin typeface="Times New Roman"/>
                <a:cs typeface="Times New Roman"/>
              </a:rPr>
              <a:t>  </a:t>
            </a:r>
            <a:r>
              <a:rPr sz="1200" dirty="0">
                <a:latin typeface="Times New Roman"/>
                <a:cs typeface="Times New Roman"/>
              </a:rPr>
              <a:t>сфері,</a:t>
            </a:r>
            <a:r>
              <a:rPr sz="1200" spc="195" dirty="0">
                <a:latin typeface="Times New Roman"/>
                <a:cs typeface="Times New Roman"/>
              </a:rPr>
              <a:t>  </a:t>
            </a:r>
            <a:r>
              <a:rPr sz="1200" spc="-25" dirty="0">
                <a:latin typeface="Times New Roman"/>
                <a:cs typeface="Times New Roman"/>
              </a:rPr>
              <a:t>які </a:t>
            </a:r>
            <a:r>
              <a:rPr sz="1200" dirty="0">
                <a:latin typeface="Times New Roman"/>
                <a:cs typeface="Times New Roman"/>
              </a:rPr>
              <a:t>характеризуються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комплексністю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невизначеністю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умов,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що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передбачає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застосування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теорій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методів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економічної науки.</a:t>
            </a:r>
            <a:endParaRPr sz="1200">
              <a:latin typeface="Times New Roman"/>
              <a:cs typeface="Times New Roman"/>
            </a:endParaRPr>
          </a:p>
          <a:p>
            <a:pPr marL="442595">
              <a:lnSpc>
                <a:spcPts val="1325"/>
              </a:lnSpc>
            </a:pPr>
            <a:r>
              <a:rPr sz="1200" b="1" i="1" dirty="0">
                <a:latin typeface="Times New Roman"/>
                <a:cs typeface="Times New Roman"/>
              </a:rPr>
              <a:t>Загальні</a:t>
            </a:r>
            <a:r>
              <a:rPr sz="1200" b="1" i="1" spc="-35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448309" marR="5128895">
              <a:lnSpc>
                <a:spcPts val="1380"/>
              </a:lnSpc>
              <a:spcBef>
                <a:spcPts val="55"/>
              </a:spcBef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абстрактного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мислення,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синтезу. </a:t>
            </a: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застосовувати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знання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практичних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ситуаціях.</a:t>
            </a:r>
            <a:endParaRPr sz="1200">
              <a:latin typeface="Times New Roman"/>
              <a:cs typeface="Times New Roman"/>
            </a:endParaRPr>
          </a:p>
          <a:p>
            <a:pPr marL="448309">
              <a:lnSpc>
                <a:spcPts val="1325"/>
              </a:lnSpc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пошуку,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оброблення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аналізу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інформації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різних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джерел.</a:t>
            </a:r>
            <a:endParaRPr sz="1200">
              <a:latin typeface="Times New Roman"/>
              <a:cs typeface="Times New Roman"/>
            </a:endParaRPr>
          </a:p>
          <a:p>
            <a:pPr marL="372110">
              <a:lnSpc>
                <a:spcPts val="1380"/>
              </a:lnSpc>
            </a:pPr>
            <a:r>
              <a:rPr sz="1200" b="1" i="1" dirty="0">
                <a:latin typeface="Times New Roman"/>
                <a:cs typeface="Times New Roman"/>
              </a:rPr>
              <a:t>Спеціальні</a:t>
            </a:r>
            <a:r>
              <a:rPr sz="1200" b="1" i="1" spc="-5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(фахові,</a:t>
            </a:r>
            <a:r>
              <a:rPr sz="1200" b="1" i="1" spc="-60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предметні)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10" dirty="0">
                <a:latin typeface="Times New Roman"/>
                <a:cs typeface="Times New Roman"/>
              </a:rPr>
              <a:t>компетентності:</a:t>
            </a:r>
            <a:endParaRPr sz="1200">
              <a:latin typeface="Times New Roman"/>
              <a:cs typeface="Times New Roman"/>
            </a:endParaRPr>
          </a:p>
          <a:p>
            <a:pPr marL="448309">
              <a:lnSpc>
                <a:spcPts val="1370"/>
              </a:lnSpc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здійснювати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професійну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діяльність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відповідності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чинними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нормативними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правовими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актами.</a:t>
            </a:r>
            <a:endParaRPr sz="1200">
              <a:latin typeface="Times New Roman"/>
              <a:cs typeface="Times New Roman"/>
            </a:endParaRPr>
          </a:p>
          <a:p>
            <a:pPr marL="12700" marR="5080" indent="435609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пояснювати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соціальні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процеси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явища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основі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теоретичних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моделей,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аналізувати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змістовно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інтерпретувати </a:t>
            </a:r>
            <a:r>
              <a:rPr sz="1200" dirty="0">
                <a:latin typeface="Times New Roman"/>
                <a:cs typeface="Times New Roman"/>
              </a:rPr>
              <a:t>отримані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результати..</a:t>
            </a:r>
            <a:endParaRPr sz="1200">
              <a:latin typeface="Times New Roman"/>
              <a:cs typeface="Times New Roman"/>
            </a:endParaRPr>
          </a:p>
          <a:p>
            <a:pPr marL="12700" marR="51435" indent="435609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Здатність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поглиблено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аналізувати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проблеми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явища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одній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або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декількох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професійних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сферах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врахуванням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економічних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ризиків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та </a:t>
            </a:r>
            <a:r>
              <a:rPr sz="1200" dirty="0">
                <a:latin typeface="Times New Roman"/>
                <a:cs typeface="Times New Roman"/>
              </a:rPr>
              <a:t>можливих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соціально-</a:t>
            </a:r>
            <a:r>
              <a:rPr sz="1200" dirty="0">
                <a:latin typeface="Times New Roman"/>
                <a:cs typeface="Times New Roman"/>
              </a:rPr>
              <a:t>економічних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наслідків.</a:t>
            </a:r>
            <a:endParaRPr sz="1200">
              <a:latin typeface="Times New Roman"/>
              <a:cs typeface="Times New Roman"/>
            </a:endParaRPr>
          </a:p>
          <a:p>
            <a:pPr marL="494030" indent="-127000" algn="ctr">
              <a:lnSpc>
                <a:spcPct val="100000"/>
              </a:lnSpc>
              <a:spcBef>
                <a:spcPts val="1310"/>
              </a:spcBef>
              <a:buAutoNum type="arabicPeriod" startAt="4"/>
              <a:tabLst>
                <a:tab pos="494030" algn="l"/>
              </a:tabLst>
            </a:pPr>
            <a:r>
              <a:rPr sz="1200" b="1" dirty="0">
                <a:latin typeface="Times New Roman"/>
                <a:cs typeface="Times New Roman"/>
              </a:rPr>
              <a:t>РЕЗУЛЬТАТИ</a:t>
            </a:r>
            <a:r>
              <a:rPr sz="1200" b="1" spc="-5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НАВЧАННЯ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683260" indent="485140">
              <a:lnSpc>
                <a:spcPts val="1380"/>
              </a:lnSpc>
              <a:buChar char="-"/>
              <a:tabLst>
                <a:tab pos="497840" algn="l"/>
              </a:tabLst>
            </a:pPr>
            <a:r>
              <a:rPr sz="1200" dirty="0">
                <a:latin typeface="Times New Roman"/>
                <a:cs typeface="Times New Roman"/>
              </a:rPr>
              <a:t>Використовувати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професійну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аргументацію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донесення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інформації,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ідей,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проблем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способів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вирішення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фахівців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і </a:t>
            </a:r>
            <a:r>
              <a:rPr sz="1200" dirty="0">
                <a:latin typeface="Times New Roman"/>
                <a:cs typeface="Times New Roman"/>
              </a:rPr>
              <a:t>нефахівців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сфері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економічної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діяльності.</a:t>
            </a:r>
            <a:endParaRPr sz="1200">
              <a:latin typeface="Times New Roman"/>
              <a:cs typeface="Times New Roman"/>
            </a:endParaRPr>
          </a:p>
          <a:p>
            <a:pPr marL="12700" marR="288925" indent="485140">
              <a:lnSpc>
                <a:spcPts val="1380"/>
              </a:lnSpc>
              <a:buChar char="-"/>
              <a:tabLst>
                <a:tab pos="497840" algn="l"/>
              </a:tabLst>
            </a:pPr>
            <a:r>
              <a:rPr sz="1200" dirty="0">
                <a:latin typeface="Times New Roman"/>
                <a:cs typeface="Times New Roman"/>
              </a:rPr>
              <a:t>Проводити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функціонування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суб’єктів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господарювання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(за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видами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діяльності),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визначати</a:t>
            </a:r>
            <a:r>
              <a:rPr sz="1200" spc="-10" dirty="0">
                <a:latin typeface="Times New Roman"/>
                <a:cs typeface="Times New Roman"/>
              </a:rPr>
              <a:t> функціональні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сфери, </a:t>
            </a:r>
            <a:r>
              <a:rPr sz="1200" dirty="0">
                <a:latin typeface="Times New Roman"/>
                <a:cs typeface="Times New Roman"/>
              </a:rPr>
              <a:t>розраховувати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відповідні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показники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характеризують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результативність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діяльності.</a:t>
            </a:r>
            <a:endParaRPr sz="1200">
              <a:latin typeface="Times New Roman"/>
              <a:cs typeface="Times New Roman"/>
            </a:endParaRPr>
          </a:p>
          <a:p>
            <a:pPr marL="497840" indent="-125730">
              <a:lnSpc>
                <a:spcPts val="1315"/>
              </a:lnSpc>
              <a:buChar char="-"/>
              <a:tabLst>
                <a:tab pos="497840" algn="l"/>
              </a:tabLst>
            </a:pPr>
            <a:r>
              <a:rPr sz="1200" dirty="0">
                <a:latin typeface="Times New Roman"/>
                <a:cs typeface="Times New Roman"/>
              </a:rPr>
              <a:t>Демонструвати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базові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навички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креативного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критичного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мислення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дослідженнях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професійному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спілкуванні.</a:t>
            </a:r>
            <a:endParaRPr sz="1200">
              <a:latin typeface="Times New Roman"/>
              <a:cs typeface="Times New Roman"/>
            </a:endParaRPr>
          </a:p>
          <a:p>
            <a:pPr marL="12700" marR="666750" indent="485140">
              <a:lnSpc>
                <a:spcPts val="1380"/>
              </a:lnSpc>
              <a:spcBef>
                <a:spcPts val="70"/>
              </a:spcBef>
              <a:buChar char="-"/>
              <a:tabLst>
                <a:tab pos="497840" algn="l"/>
              </a:tabLst>
            </a:pPr>
            <a:r>
              <a:rPr sz="1200" dirty="0">
                <a:latin typeface="Times New Roman"/>
                <a:cs typeface="Times New Roman"/>
              </a:rPr>
              <a:t>Виконувати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міждисциплінарний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соціально-</a:t>
            </a:r>
            <a:r>
              <a:rPr sz="1200" dirty="0">
                <a:latin typeface="Times New Roman"/>
                <a:cs typeface="Times New Roman"/>
              </a:rPr>
              <a:t>економічних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явищ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проблем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однієї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або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декількох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професійних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сферах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з </a:t>
            </a:r>
            <a:r>
              <a:rPr sz="1200" dirty="0">
                <a:latin typeface="Times New Roman"/>
                <a:cs typeface="Times New Roman"/>
              </a:rPr>
              <a:t>врахуванням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ризиків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можливих </a:t>
            </a:r>
            <a:r>
              <a:rPr sz="1200" spc="-10" dirty="0">
                <a:latin typeface="Times New Roman"/>
                <a:cs typeface="Times New Roman"/>
              </a:rPr>
              <a:t>соціально-економічних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наслідків.</a:t>
            </a:r>
            <a:endParaRPr sz="1200">
              <a:latin typeface="Times New Roman"/>
              <a:cs typeface="Times New Roman"/>
            </a:endParaRPr>
          </a:p>
          <a:p>
            <a:pPr marL="12700" marR="25400" indent="485140">
              <a:lnSpc>
                <a:spcPts val="1380"/>
              </a:lnSpc>
              <a:buChar char="-"/>
              <a:tabLst>
                <a:tab pos="497840" algn="l"/>
              </a:tabLst>
            </a:pPr>
            <a:r>
              <a:rPr sz="1200" dirty="0">
                <a:latin typeface="Times New Roman"/>
                <a:cs typeface="Times New Roman"/>
              </a:rPr>
              <a:t>Вміти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абстрактно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мислити,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застосовувати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аналіз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синтез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для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виявлення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ключових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характеристик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економічних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систем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різного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рівня, </a:t>
            </a:r>
            <a:r>
              <a:rPr sz="1200" dirty="0">
                <a:latin typeface="Times New Roman"/>
                <a:cs typeface="Times New Roman"/>
              </a:rPr>
              <a:t>а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також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особливостей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поведінки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їх</a:t>
            </a:r>
            <a:r>
              <a:rPr sz="1200" spc="-10" dirty="0">
                <a:latin typeface="Times New Roman"/>
                <a:cs typeface="Times New Roman"/>
              </a:rPr>
              <a:t> суб’єктів.</a:t>
            </a:r>
            <a:endParaRPr sz="1200">
              <a:latin typeface="Times New Roman"/>
              <a:cs typeface="Times New Roman"/>
            </a:endParaRPr>
          </a:p>
          <a:p>
            <a:pPr marL="497840" indent="-125730">
              <a:lnSpc>
                <a:spcPts val="1345"/>
              </a:lnSpc>
              <a:buChar char="-"/>
              <a:tabLst>
                <a:tab pos="497840" algn="l"/>
              </a:tabLst>
            </a:pPr>
            <a:r>
              <a:rPr sz="1200" dirty="0">
                <a:latin typeface="Times New Roman"/>
                <a:cs typeface="Times New Roman"/>
              </a:rPr>
              <a:t>Показувати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навички</a:t>
            </a:r>
            <a:r>
              <a:rPr sz="1200" spc="-10" dirty="0">
                <a:latin typeface="Times New Roman"/>
                <a:cs typeface="Times New Roman"/>
              </a:rPr>
              <a:t> самостійної </a:t>
            </a:r>
            <a:r>
              <a:rPr sz="1200" dirty="0">
                <a:latin typeface="Times New Roman"/>
                <a:cs typeface="Times New Roman"/>
              </a:rPr>
              <a:t>роботи,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демонструвати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критичне,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креативне,</a:t>
            </a:r>
            <a:r>
              <a:rPr sz="1200" spc="-10" dirty="0">
                <a:latin typeface="Times New Roman"/>
                <a:cs typeface="Times New Roman"/>
              </a:rPr>
              <a:t> самокритичне мислення.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45"/>
              </a:spcBef>
            </a:pPr>
            <a:endParaRPr sz="1200">
              <a:latin typeface="Times New Roman"/>
              <a:cs typeface="Times New Roman"/>
            </a:endParaRPr>
          </a:p>
          <a:p>
            <a:pPr marL="3154045">
              <a:lnSpc>
                <a:spcPct val="100000"/>
              </a:lnSpc>
            </a:pPr>
            <a:r>
              <a:rPr sz="1200" b="1" dirty="0">
                <a:latin typeface="Times New Roman"/>
                <a:cs typeface="Times New Roman"/>
              </a:rPr>
              <a:t>5.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ОБСЯГ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73200" y="5969253"/>
          <a:ext cx="8889365" cy="629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7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2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0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8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496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робота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0983" y="685545"/>
            <a:ext cx="3321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6.</a:t>
            </a:r>
            <a:r>
              <a:rPr sz="1200" b="1" spc="-4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ПОЛІТИКИ</a:t>
            </a:r>
            <a:r>
              <a:rPr sz="1200" b="1" spc="-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6022" y="881831"/>
          <a:ext cx="8896350" cy="16186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8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08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6055">
                <a:tc>
                  <a:txBody>
                    <a:bodyPr/>
                    <a:lstStyle/>
                    <a:p>
                      <a:pPr marL="31750">
                        <a:lnSpc>
                          <a:spcPts val="136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72720">
                        <a:lnSpc>
                          <a:spcPts val="135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Жодні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порушення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академічної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доброчесності.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690">
                <a:tc>
                  <a:txBody>
                    <a:bodyPr/>
                    <a:lstStyle/>
                    <a:p>
                      <a:pPr marL="31750">
                        <a:lnSpc>
                          <a:spcPts val="1365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635" marB="0"/>
                </a:tc>
                <a:tc>
                  <a:txBody>
                    <a:bodyPr/>
                    <a:lstStyle/>
                    <a:p>
                      <a:pPr marL="172720">
                        <a:lnSpc>
                          <a:spcPts val="1350"/>
                        </a:lnSpc>
                      </a:pP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Здобувач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практичні,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лабораторні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або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тижнів.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14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5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172720" marR="25400" algn="just">
                        <a:lnSpc>
                          <a:spcPts val="1380"/>
                        </a:lnSpc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Невідпрацьовані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(невиконання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підставою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недопущення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контролю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(«Положення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бально-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накопичувальну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систему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результатів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навчання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здобувачів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вищої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освіти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Мелітопольському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державному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педагогічному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університеті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імені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Богдана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Хмельницького»).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13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spc="-50" dirty="0">
                          <a:latin typeface="Symbol"/>
                          <a:cs typeface="Symbol"/>
                        </a:rPr>
                        <a:t></a:t>
                      </a:r>
                      <a:endParaRPr sz="1200">
                        <a:latin typeface="Symbol"/>
                        <a:cs typeface="Symbol"/>
                      </a:endParaRPr>
                    </a:p>
                  </a:txBody>
                  <a:tcPr marL="0" marR="0" marT="1270" marB="0"/>
                </a:tc>
                <a:tc>
                  <a:txBody>
                    <a:bodyPr/>
                    <a:lstStyle/>
                    <a:p>
                      <a:pPr marL="172720" marR="24130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Здобувач,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який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«відмінні»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оцінки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накопичує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вивчення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sz="12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більше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складати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екзамен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даного</a:t>
                      </a:r>
                      <a:r>
                        <a:rPr sz="12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компонента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(«Положення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бально-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72720" marR="24765">
                        <a:lnSpc>
                          <a:spcPts val="1370"/>
                        </a:lnSpc>
                      </a:pP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накопичувальну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систему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результатів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навчання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здобувачів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вищої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освіти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Мелітопольському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державному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педагогічному 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університеті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імені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Богдана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Хмельницького»)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92526" y="334771"/>
            <a:ext cx="4462780" cy="383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065">
              <a:lnSpc>
                <a:spcPts val="141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СТРУКТУРА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3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КОМПОНЕНТУ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b="1" dirty="0">
                <a:latin typeface="Times New Roman"/>
                <a:cs typeface="Times New Roman"/>
              </a:rPr>
              <a:t>7.1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СТРУКТУРА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КОМПОНЕНТУ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(ЗАГАЛЬНА)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69036" y="885698"/>
          <a:ext cx="9545953" cy="58699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92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8950">
                <a:tc>
                  <a:txBody>
                    <a:bodyPr/>
                    <a:lstStyle/>
                    <a:p>
                      <a:pPr marL="200660" marR="55880" indent="-1371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Кількість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459740" marR="73025" indent="-37846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Форма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(заняття,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годин)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316865" marR="82550" indent="-224154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Літерату 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214629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65735" marR="156210" indent="7302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Вага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оцінки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Термін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85">
                <a:tc gridSpan="7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1.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841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54610" algn="just">
                        <a:lnSpc>
                          <a:spcPct val="9590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Поняття,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визначення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історія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виникнення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відносин.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8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31813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r>
                        <a:rPr sz="1200" spc="5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год)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(9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5405" marR="57785" algn="ctr">
                        <a:lnSpc>
                          <a:spcPct val="95800"/>
                        </a:lnSpc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409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6205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додаткового матеріалу, виконати практичне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580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434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4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семестру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409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8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841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55880">
                        <a:lnSpc>
                          <a:spcPts val="1380"/>
                        </a:lnSpc>
                        <a:tabLst>
                          <a:tab pos="584835" algn="l"/>
                          <a:tab pos="897255" algn="l"/>
                          <a:tab pos="1908175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торгівля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товарами</a:t>
                      </a:r>
                      <a:r>
                        <a:rPr sz="1200" spc="25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послугами.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35255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(10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778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6205" indent="-635" algn="ctr">
                        <a:lnSpc>
                          <a:spcPct val="95900"/>
                        </a:lnSpc>
                        <a:spcBef>
                          <a:spcPts val="475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додаткового матеріалу, виконати практичне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3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семестру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66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841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55880">
                        <a:lnSpc>
                          <a:spcPts val="1380"/>
                        </a:lnSpc>
                        <a:tabLst>
                          <a:tab pos="586105" algn="l"/>
                          <a:tab pos="900430" algn="l"/>
                          <a:tab pos="1911350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міграція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робочої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сили.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ct val="1092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(9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504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778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6205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додаткового матеріалу, виконати практичне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семестру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8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841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59055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рух</a:t>
                      </a:r>
                      <a:r>
                        <a:rPr sz="12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капіталу: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іноземне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інвестування.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35255">
                        <a:lnSpc>
                          <a:spcPts val="138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(10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778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6205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додаткового матеріалу, виконати практичне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00" marR="53340" algn="just">
                        <a:lnSpc>
                          <a:spcPct val="957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434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4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семестру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100" spc="1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409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69036" y="359664"/>
          <a:ext cx="9545953" cy="4521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5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92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4025">
                <a:tc gridSpan="7">
                  <a:txBody>
                    <a:bodyPr/>
                    <a:lstStyle/>
                    <a:p>
                      <a:pPr marR="17145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100" b="1" spc="-25" dirty="0">
                          <a:latin typeface="Times New Roman"/>
                          <a:cs typeface="Times New Roman"/>
                        </a:rPr>
                        <a:t> 2.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58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85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841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5651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Світова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валютна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валютні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відносини.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(9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778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6205" indent="-63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додаткового матеріалу, виконати практичне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семестру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5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841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098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розрахунки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10"/>
                        </a:lnSpc>
                        <a:spcBef>
                          <a:spcPts val="86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135255">
                        <a:lnSpc>
                          <a:spcPts val="138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(10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092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7785" algn="ctr">
                        <a:lnSpc>
                          <a:spcPct val="96100"/>
                        </a:lnSpc>
                        <a:spcBef>
                          <a:spcPts val="459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70180" marR="161925" indent="123189">
                        <a:lnSpc>
                          <a:spcPts val="126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Скласти презентацію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476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2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6100"/>
                        </a:lnSpc>
                        <a:spcBef>
                          <a:spcPts val="459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семестру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1841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5397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4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4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4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корпорації</a:t>
                      </a:r>
                      <a:r>
                        <a:rPr sz="1200" spc="4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світовому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господарстві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(9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7785" algn="ctr">
                        <a:lnSpc>
                          <a:spcPct val="96100"/>
                        </a:lnSpc>
                        <a:spcBef>
                          <a:spcPts val="459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189" marR="116205" indent="-635" algn="ctr">
                        <a:lnSpc>
                          <a:spcPct val="95900"/>
                        </a:lnSpc>
                        <a:spcBef>
                          <a:spcPts val="465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перегляд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презентації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додаткового матеріалу, виконати практичне завдання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90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6100"/>
                        </a:lnSpc>
                        <a:spcBef>
                          <a:spcPts val="459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семестру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53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092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5461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3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Глобалізація</a:t>
                      </a:r>
                      <a:r>
                        <a:rPr sz="12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проблеми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людства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10"/>
                        </a:lnSpc>
                        <a:spcBef>
                          <a:spcPts val="8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249554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098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57785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Основна, додаткова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інтернет ресурси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3835" marR="196215" indent="-1270" algn="ctr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Розробити кейси виріішення конфліктів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33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 marR="114300">
                        <a:lnSpc>
                          <a:spcPct val="95800"/>
                        </a:lnSpc>
                        <a:spcBef>
                          <a:spcPts val="48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першого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семестру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(другий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 контроль)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2970022" y="5213984"/>
            <a:ext cx="47517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2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СХЕМА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10" dirty="0">
                <a:latin typeface="Times New Roman"/>
                <a:cs typeface="Times New Roman"/>
              </a:rPr>
              <a:t> КОМПОНЕНТУ (ЛЕКЦІЙНИЙ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БЛОК)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5589396"/>
          <a:ext cx="9540240" cy="12401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610">
                <a:tc>
                  <a:txBody>
                    <a:bodyPr/>
                    <a:lstStyle/>
                    <a:p>
                      <a:pPr marL="1905" algn="ctr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85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60325" algn="just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Поняття,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визначення</a:t>
                      </a:r>
                      <a:r>
                        <a:rPr sz="12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історія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виникнення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відносин.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979" indent="-152400">
                        <a:lnSpc>
                          <a:spcPts val="1325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Суть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відносин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поділу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праці.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80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показники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світової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торгівлі.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80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Причини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виникнення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відносин.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80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Еволюція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світового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ринку.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80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відносин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Стародавньому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Світі.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95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Охарактеризуйте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розвиток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зв’язків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Середньовіччі.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9663"/>
          <a:ext cx="9540240" cy="63525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7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32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969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торгівля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товарами</a:t>
                      </a:r>
                      <a:r>
                        <a:rPr sz="1200" spc="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послугами.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2446020" indent="152400">
                        <a:lnSpc>
                          <a:spcPts val="1380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класифікації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товарів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торгівлі. 1.Передумови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значення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ринку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послуг.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 marR="2048510" indent="152400">
                        <a:lnSpc>
                          <a:spcPts val="1380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Стан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перспективи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торгівлі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ліцензіями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“ноу-хау”.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3.Міжнародний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лізинг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види.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Значення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лізингу.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4.Міжнародні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інжинірингові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консультаційні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послуги.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15"/>
                        </a:lnSpc>
                        <a:buAutoNum type="arabicPeriod" startAt="5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Поняття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„Інкотермс”.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95"/>
                        </a:lnSpc>
                        <a:buAutoNum type="arabicPeriod" startAt="5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Франчайзинг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системі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послуг.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755">
                <a:tc>
                  <a:txBody>
                    <a:bodyPr/>
                    <a:lstStyle/>
                    <a:p>
                      <a:pPr marL="69850" marR="59055">
                        <a:lnSpc>
                          <a:spcPts val="1380"/>
                        </a:lnSpc>
                        <a:spcBef>
                          <a:spcPts val="75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Міжнародна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міграція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робочої сили.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58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1610" indent="-117475">
                        <a:lnSpc>
                          <a:spcPts val="1325"/>
                        </a:lnSpc>
                        <a:buSzPct val="91666"/>
                        <a:buAutoNum type="arabicPeriod"/>
                        <a:tabLst>
                          <a:tab pos="18161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міграція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робочої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сили: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поняття,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етапи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розвитку.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82880" indent="-117475">
                        <a:lnSpc>
                          <a:spcPts val="1375"/>
                        </a:lnSpc>
                        <a:buSzPct val="91666"/>
                        <a:buAutoNum type="arabicPeriod"/>
                        <a:tabLst>
                          <a:tab pos="1828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регіони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тяжіння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мігрантів.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 marR="2378075" indent="-3175">
                        <a:lnSpc>
                          <a:spcPts val="1380"/>
                        </a:lnSpc>
                        <a:spcBef>
                          <a:spcPts val="5"/>
                        </a:spcBef>
                        <a:buSzPct val="91666"/>
                        <a:buAutoNum type="arabicPeriod"/>
                        <a:tabLst>
                          <a:tab pos="182880" algn="l"/>
                        </a:tabLst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	Соціально-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наслідки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міжнародної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трудової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міграції.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4.Міжнародне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регулювання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трудової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міграції.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39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63500">
                        <a:lnSpc>
                          <a:spcPts val="1380"/>
                        </a:lnSpc>
                        <a:tabLst>
                          <a:tab pos="536575" algn="l"/>
                          <a:tab pos="793750" algn="l"/>
                          <a:tab pos="1844675" algn="l"/>
                          <a:tab pos="2214245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рух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капіталу: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іноземне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інвестування.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979" indent="-152400">
                        <a:lnSpc>
                          <a:spcPts val="1330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Поняття,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зміст,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іноземних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інвестицій.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80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Суть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причини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прямих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іноземних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інвестицій.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80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тенденції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ринку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прямих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іноземних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інвестицій.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80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Місце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роль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ТНК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міжнародній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виробничій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інвестиційній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діяльності.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95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Спільні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МЕВ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755">
                <a:tc>
                  <a:txBody>
                    <a:bodyPr/>
                    <a:lstStyle/>
                    <a:p>
                      <a:pPr marL="69850" marR="60960">
                        <a:lnSpc>
                          <a:spcPts val="1380"/>
                        </a:lnSpc>
                        <a:spcBef>
                          <a:spcPts val="745"/>
                        </a:spcBef>
                        <a:tabLst>
                          <a:tab pos="532765" algn="l"/>
                          <a:tab pos="787400" algn="l"/>
                          <a:tab pos="1426210" algn="l"/>
                          <a:tab pos="2112645" algn="l"/>
                          <a:tab pos="2766060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Світова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валютна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валютні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відносини.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46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0979" indent="-152400">
                        <a:lnSpc>
                          <a:spcPts val="1315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валютна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система,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елементи.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80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Еволюція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світової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валютної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системи.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80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валютний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ринок.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95"/>
                        </a:lnSpc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валютних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79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розрахунки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68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 indent="-117475">
                        <a:lnSpc>
                          <a:spcPts val="1315"/>
                        </a:lnSpc>
                        <a:buSzPct val="91666"/>
                        <a:buAutoNum type="arabicPeriod"/>
                        <a:tabLst>
                          <a:tab pos="1828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розрахунків.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80"/>
                        </a:lnSpc>
                        <a:buSzPct val="91666"/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Валютні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умови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розрахунків.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80"/>
                        </a:lnSpc>
                        <a:buSzPct val="91666"/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Види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платежу.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80"/>
                        </a:lnSpc>
                        <a:buSzPct val="91666"/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Форми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розрахунку.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80"/>
                        </a:lnSpc>
                        <a:buSzPct val="91666"/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Засоби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розрахунку.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0979" indent="-152400">
                        <a:lnSpc>
                          <a:spcPts val="1395"/>
                        </a:lnSpc>
                        <a:buSzPct val="91666"/>
                        <a:buAutoNum type="arabicPeriod"/>
                        <a:tabLst>
                          <a:tab pos="220979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банківських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гарантій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розрахунках.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79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59690">
                        <a:lnSpc>
                          <a:spcPts val="1380"/>
                        </a:lnSpc>
                        <a:tabLst>
                          <a:tab pos="578485" algn="l"/>
                          <a:tab pos="878840" algn="l"/>
                          <a:tab pos="1852295" algn="l"/>
                          <a:tab pos="2734310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корпорації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світовому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господарстві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971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285" indent="-179705">
                        <a:lnSpc>
                          <a:spcPts val="1315"/>
                        </a:lnSpc>
                        <a:buAutoNum type="arabicPeriod"/>
                        <a:tabLst>
                          <a:tab pos="2482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поняття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«транснаціональна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корпорація».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8285" indent="-179705">
                        <a:lnSpc>
                          <a:spcPts val="1380"/>
                        </a:lnSpc>
                        <a:buAutoNum type="arabicPeriod"/>
                        <a:tabLst>
                          <a:tab pos="2482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Причини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виникнення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ТНК.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8285" indent="-179705">
                        <a:lnSpc>
                          <a:spcPts val="1380"/>
                        </a:lnSpc>
                        <a:buAutoNum type="arabicPeriod"/>
                        <a:tabLst>
                          <a:tab pos="2482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Етапи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еволюції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транснаціональної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корпорацій.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8285" indent="-179705">
                        <a:lnSpc>
                          <a:spcPts val="1380"/>
                        </a:lnSpc>
                        <a:buAutoNum type="arabicPeriod"/>
                        <a:tabLst>
                          <a:tab pos="2482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Типи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ТНК.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8285" indent="-179705">
                        <a:lnSpc>
                          <a:spcPts val="1380"/>
                        </a:lnSpc>
                        <a:buAutoNum type="arabicPeriod"/>
                        <a:tabLst>
                          <a:tab pos="2482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ТНК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агент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світової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економіки.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8285" indent="-179705">
                        <a:lnSpc>
                          <a:spcPts val="1395"/>
                        </a:lnSpc>
                        <a:buAutoNum type="arabicPeriod"/>
                        <a:tabLst>
                          <a:tab pos="24828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Середовище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функціонування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транснаціональних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корпорацій.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755">
                <a:tc>
                  <a:txBody>
                    <a:bodyPr/>
                    <a:lstStyle/>
                    <a:p>
                      <a:pPr marL="69850" marR="59690">
                        <a:lnSpc>
                          <a:spcPts val="1380"/>
                        </a:lnSpc>
                        <a:spcBef>
                          <a:spcPts val="1380"/>
                        </a:spcBef>
                        <a:tabLst>
                          <a:tab pos="570865" algn="l"/>
                          <a:tab pos="863600" algn="l"/>
                          <a:tab pos="1867535" algn="l"/>
                          <a:tab pos="2179320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проблеми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людства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752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0" indent="-161290">
                        <a:lnSpc>
                          <a:spcPts val="1315"/>
                        </a:lnSpc>
                        <a:buAutoNum type="arabicPeriod"/>
                        <a:tabLst>
                          <a:tab pos="24765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Сутність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процесу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сучасного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господарства.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7650" indent="-161290">
                        <a:lnSpc>
                          <a:spcPts val="1380"/>
                        </a:lnSpc>
                        <a:buAutoNum type="arabicPeriod"/>
                        <a:tabLst>
                          <a:tab pos="24765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Наслідки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глобалізації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антиглобалізм.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7650" indent="-161290">
                        <a:lnSpc>
                          <a:spcPts val="1380"/>
                        </a:lnSpc>
                        <a:buAutoNum type="arabicPeriod"/>
                        <a:tabLst>
                          <a:tab pos="24765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Фінансова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7015" indent="-160655">
                        <a:lnSpc>
                          <a:spcPts val="1395"/>
                        </a:lnSpc>
                        <a:buSzPct val="83333"/>
                        <a:buFont typeface="Calibri"/>
                        <a:buAutoNum type="arabicPeriod"/>
                        <a:tabLst>
                          <a:tab pos="24701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Глобальні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проблеми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людства.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43529" y="510032"/>
            <a:ext cx="50057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7.3</a:t>
            </a:r>
            <a:r>
              <a:rPr sz="1200" b="1" spc="254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СХЕМА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КОМПОНЕНТУ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(ПРАКТИЧНІ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ЗАНЯТТЯ)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39798" y="5095113"/>
            <a:ext cx="681418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7.4</a:t>
            </a:r>
            <a:r>
              <a:rPr sz="1200" b="1" spc="28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СХЕМА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ОСВІТНЬОГО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КОМПОНЕНТУ </a:t>
            </a:r>
            <a:r>
              <a:rPr sz="1200" b="1" dirty="0">
                <a:latin typeface="Times New Roman"/>
                <a:cs typeface="Times New Roman"/>
              </a:rPr>
              <a:t>(ТЕМИ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ДЛЯ</a:t>
            </a:r>
            <a:r>
              <a:rPr sz="1200" b="1" spc="-10" dirty="0">
                <a:latin typeface="Times New Roman"/>
                <a:cs typeface="Times New Roman"/>
              </a:rPr>
              <a:t> САМОСТІЙНОГО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ОПРАЦЮВАННЯ)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5295264"/>
          <a:ext cx="9242425" cy="11944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3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695">
                <a:tc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самостійного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740">
                <a:tc>
                  <a:txBody>
                    <a:bodyPr/>
                    <a:lstStyle/>
                    <a:p>
                      <a:pPr marL="63500" marR="55244" algn="just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Поняття,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визначення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історія</a:t>
                      </a:r>
                      <a:r>
                        <a:rPr sz="1200" spc="484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виникнення</a:t>
                      </a:r>
                      <a:r>
                        <a:rPr sz="1200" spc="484" dirty="0"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відносин.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2570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2570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19327" y="711708"/>
          <a:ext cx="9242425" cy="42176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28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790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практичного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pPr marL="63500" marR="55244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Поняття,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визначення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історія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виникнення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міжнародних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відносин.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98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торгівля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товарами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послугами.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61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міграція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робочої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сили.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88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рух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капіталу: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іноземне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інвестування.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98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валютна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валютні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відносини.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884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розрахунки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теми.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265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корпорації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світовому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господарстві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79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Глобалізація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проблеми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людства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9327" y="359663"/>
          <a:ext cx="9242425" cy="4229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3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8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875">
                <a:tc>
                  <a:txBody>
                    <a:bodyPr/>
                    <a:lstStyle/>
                    <a:p>
                      <a:pPr marL="63500" marR="58419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Міжнародна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торгівля</a:t>
                      </a:r>
                      <a:r>
                        <a:rPr sz="12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товарами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послугами.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2570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2570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marL="63500" marR="5651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4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Міжнародна</a:t>
                      </a:r>
                      <a:r>
                        <a:rPr sz="1200" spc="4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міграція</a:t>
                      </a:r>
                      <a:r>
                        <a:rPr sz="1200" spc="4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робочої сили.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2570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2570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145">
                <a:tc>
                  <a:txBody>
                    <a:bodyPr/>
                    <a:lstStyle/>
                    <a:p>
                      <a:pPr marL="63500" marR="59055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516255" algn="l"/>
                          <a:tab pos="760095" algn="l"/>
                          <a:tab pos="1797050" algn="l"/>
                          <a:tab pos="2153285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рух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капіталу: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іноземне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інвестування.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2570">
                        <a:lnSpc>
                          <a:spcPts val="1410"/>
                        </a:lnSpc>
                        <a:spcBef>
                          <a:spcPts val="1065"/>
                        </a:spcBef>
                        <a:buAutoNum type="arabicPeriod"/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2570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35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63500" marR="57785">
                        <a:lnSpc>
                          <a:spcPts val="1380"/>
                        </a:lnSpc>
                        <a:spcBef>
                          <a:spcPts val="530"/>
                        </a:spcBef>
                        <a:tabLst>
                          <a:tab pos="516255" algn="l"/>
                          <a:tab pos="760095" algn="l"/>
                          <a:tab pos="1387475" algn="l"/>
                          <a:tab pos="2063750" algn="l"/>
                          <a:tab pos="2706370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Світова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валютна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валютні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відносини.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2570">
                        <a:lnSpc>
                          <a:spcPts val="1410"/>
                        </a:lnSpc>
                        <a:spcBef>
                          <a:spcPts val="434"/>
                        </a:spcBef>
                        <a:buAutoNum type="arabicPeriod"/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2570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розрахунки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2570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2570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63500" marR="53975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558800" algn="l"/>
                          <a:tab pos="846455" algn="l"/>
                          <a:tab pos="1805939" algn="l"/>
                          <a:tab pos="2675255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Міжнародні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корпорації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світовому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господарстві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2570">
                        <a:lnSpc>
                          <a:spcPts val="1410"/>
                        </a:lnSpc>
                        <a:spcBef>
                          <a:spcPts val="1040"/>
                        </a:spcBef>
                        <a:buAutoNum type="arabicPeriod"/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2570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220">
                <a:tc>
                  <a:txBody>
                    <a:bodyPr/>
                    <a:lstStyle/>
                    <a:p>
                      <a:pPr marL="63500" marR="55244">
                        <a:lnSpc>
                          <a:spcPts val="1380"/>
                        </a:lnSpc>
                        <a:spcBef>
                          <a:spcPts val="525"/>
                        </a:spcBef>
                        <a:tabLst>
                          <a:tab pos="551180" algn="l"/>
                          <a:tab pos="829944" algn="l"/>
                          <a:tab pos="1821180" algn="l"/>
                          <a:tab pos="2120265" algn="l"/>
                        </a:tabLst>
                      </a:pP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Глобалізація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глобальні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проблеми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людства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 indent="-242570">
                        <a:lnSpc>
                          <a:spcPts val="1410"/>
                        </a:lnSpc>
                        <a:spcBef>
                          <a:spcPts val="430"/>
                        </a:spcBef>
                        <a:buAutoNum type="arabicPeriod"/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теоретичних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із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зазначеної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01625" indent="-242570">
                        <a:lnSpc>
                          <a:spcPts val="1410"/>
                        </a:lnSpc>
                        <a:buAutoNum type="arabicPeriod"/>
                        <a:tabLst>
                          <a:tab pos="301625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Огляд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теоретичного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матеріалу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використанням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додаткових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діджитал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775075" y="4928996"/>
            <a:ext cx="31451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8. СИСТЕМА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spc="-10" dirty="0">
                <a:latin typeface="Times New Roman"/>
                <a:cs typeface="Times New Roman"/>
              </a:rPr>
              <a:t>ОЦІНЮВАННЯ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 </a:t>
            </a:r>
            <a:r>
              <a:rPr sz="1200" b="1" spc="-10" dirty="0">
                <a:latin typeface="Times New Roman"/>
                <a:cs typeface="Times New Roman"/>
              </a:rPr>
              <a:t>ВИМОГИ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19327" y="5304408"/>
          <a:ext cx="9249410" cy="1489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8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1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89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3025" marR="231775">
                        <a:lnSpc>
                          <a:spcPct val="110000"/>
                        </a:lnSpc>
                      </a:pPr>
                      <a:r>
                        <a:rPr sz="1100" b="1" dirty="0">
                          <a:latin typeface="Times New Roman"/>
                          <a:cs typeface="Times New Roman"/>
                        </a:rPr>
                        <a:t>Загальна</a:t>
                      </a:r>
                      <a:r>
                        <a:rPr sz="11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система </a:t>
                      </a:r>
                      <a:r>
                        <a:rPr sz="1100" b="1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1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b="1" spc="-10" dirty="0">
                          <a:latin typeface="Times New Roman"/>
                          <a:cs typeface="Times New Roman"/>
                        </a:rPr>
                        <a:t>курсу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940" algn="just">
                        <a:lnSpc>
                          <a:spcPts val="1240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семестр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освітнього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компоненту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проводяться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два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періодичні контролі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яких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складником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результатів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4295" marR="64769" algn="just">
                        <a:lnSpc>
                          <a:spcPct val="110400"/>
                        </a:lnSpc>
                        <a:spcBef>
                          <a:spcPts val="1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контрольних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точок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першої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(КТ1)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другої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(КТ2).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1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сумою</a:t>
                      </a:r>
                      <a:r>
                        <a:rPr sz="1100" spc="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поточного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1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(ПКР):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1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ПКР.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1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1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1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</a:t>
                      </a:r>
                      <a:r>
                        <a:rPr sz="11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складає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50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1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Максимальна кількість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становить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60</a:t>
                      </a:r>
                      <a:r>
                        <a:rPr sz="11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максимальної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кількості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контрольну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точку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тобто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балів,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тобто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решта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точки,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бали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контроль,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балів.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поточного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обчислюються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середньозважена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оцінок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діяльність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здобувача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(семінарських)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заняттях,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5" dirty="0">
                          <a:latin typeface="Times New Roman"/>
                          <a:cs typeface="Times New Roman"/>
                        </a:rPr>
                        <a:t>що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1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число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певної</a:t>
                      </a:r>
                      <a:r>
                        <a:rPr sz="11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точки.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1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трансферу</a:t>
                      </a:r>
                      <a:r>
                        <a:rPr sz="1100" spc="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середньозваженої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1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100" spc="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1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бали,</a:t>
                      </a:r>
                      <a:r>
                        <a:rPr sz="11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1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1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sz="11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балів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(КТ),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треба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скористатися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формулою: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100" dirty="0">
                          <a:latin typeface="Cambria Math"/>
                          <a:cs typeface="Cambria Math"/>
                        </a:rPr>
                        <a:t>∗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Таким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чином,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якщо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поточний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видів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0</TotalTime>
  <Words>4039</Words>
  <Application>Microsoft Office PowerPoint</Application>
  <PresentationFormat>Произвольный</PresentationFormat>
  <Paragraphs>400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Calibri</vt:lpstr>
      <vt:lpstr>Cambria Math</vt:lpstr>
      <vt:lpstr>Franklin Gothic Book</vt:lpstr>
      <vt:lpstr>Symbol</vt:lpstr>
      <vt:lpstr>Times New Roman</vt:lpstr>
      <vt:lpstr>Crop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Yaroslav</dc:creator>
  <cp:lastModifiedBy>Acer_Laptop</cp:lastModifiedBy>
  <cp:revision>1</cp:revision>
  <dcterms:created xsi:type="dcterms:W3CDTF">2023-11-19T13:25:19Z</dcterms:created>
  <dcterms:modified xsi:type="dcterms:W3CDTF">2023-11-19T13:34:13Z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2023-11-19T00:00:00Z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2023-11-19T00:00:00Z</vt:filetime>
  </property>
  <property fmtid="{D5CDD505-2E9C-101B-9397-08002B2CF9AE}" pid="5" name="Producer">
    <vt:lpwstr>Microsoft® Word 2016</vt:lpwstr>
  </property>
</Properties>
</file>