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727" y="1972267"/>
            <a:ext cx="7333495" cy="2313877"/>
          </a:xfrm>
        </p:spPr>
        <p:txBody>
          <a:bodyPr anchor="b">
            <a:noAutofit/>
          </a:bodyPr>
          <a:lstStyle>
            <a:lvl1pPr algn="ct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0502" y="4362898"/>
            <a:ext cx="5991947" cy="1197878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320" y="7116651"/>
            <a:ext cx="141030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432" y="7116651"/>
            <a:ext cx="6160087" cy="446199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660319" y="820985"/>
            <a:ext cx="9362092" cy="5899498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4130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7" y="2531456"/>
            <a:ext cx="8421053" cy="39389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180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6710" y="688305"/>
            <a:ext cx="1743583" cy="57821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8" y="688305"/>
            <a:ext cx="6694514" cy="5782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0619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091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827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91" y="1435113"/>
            <a:ext cx="8431376" cy="3145935"/>
          </a:xfrm>
        </p:spPr>
        <p:txBody>
          <a:bodyPr anchor="b">
            <a:normAutofit/>
          </a:bodyPr>
          <a:lstStyle>
            <a:lvl1pPr algn="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991" y="4649673"/>
            <a:ext cx="8431376" cy="1260832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>
                <a:solidFill>
                  <a:schemeClr val="tx2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8085" y="7116651"/>
            <a:ext cx="1422988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658" y="7116651"/>
            <a:ext cx="6160087" cy="446199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32118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3007" y="2520951"/>
            <a:ext cx="3901080" cy="394948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3322" y="2520951"/>
            <a:ext cx="3901080" cy="394948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199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80754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3008" y="3644910"/>
            <a:ext cx="3901078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2980" y="2591256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2980" y="3644910"/>
            <a:ext cx="3901080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099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809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789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52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051" y="756286"/>
            <a:ext cx="4571429" cy="5707151"/>
          </a:xfrm>
        </p:spPr>
        <p:txBody>
          <a:bodyPr/>
          <a:lstStyle>
            <a:lvl1pPr>
              <a:defRPr sz="1654"/>
            </a:lvl1pPr>
            <a:lvl2pPr>
              <a:defRPr sz="1654"/>
            </a:lvl2pPr>
            <a:lvl3pPr>
              <a:defRPr sz="1489"/>
            </a:lvl3pPr>
            <a:lvl4pPr>
              <a:defRPr sz="1489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913"/>
            <a:ext cx="3381788" cy="332052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697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52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2130" y="2"/>
            <a:ext cx="5841270" cy="7562849"/>
          </a:xfrm>
        </p:spPr>
        <p:txBody>
          <a:bodyPr anchor="t">
            <a:normAutofit/>
          </a:bodyPr>
          <a:lstStyle>
            <a:lvl1pPr marL="0" indent="0">
              <a:buNone/>
              <a:defRPr sz="1654"/>
            </a:lvl1pPr>
            <a:lvl2pPr marL="378150" indent="0">
              <a:buNone/>
              <a:defRPr sz="1654"/>
            </a:lvl2pPr>
            <a:lvl3pPr marL="756300" indent="0">
              <a:buNone/>
              <a:defRPr sz="1654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498"/>
            <a:ext cx="3381788" cy="3320940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386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20950"/>
            <a:ext cx="8421053" cy="3949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716" y="7116651"/>
            <a:ext cx="1056510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7897" y="7116651"/>
            <a:ext cx="5508812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8380" y="7116651"/>
            <a:ext cx="1400081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7093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756300" rtl="0" eaLnBrk="1" latinLnBrk="0" hangingPunct="1">
        <a:lnSpc>
          <a:spcPct val="89000"/>
        </a:lnSpc>
        <a:spcBef>
          <a:spcPct val="0"/>
        </a:spcBef>
        <a:buNone/>
        <a:defRPr sz="4852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23528" indent="-423528" algn="l" defTabSz="756300" rtl="0" eaLnBrk="1" latinLnBrk="0" hangingPunct="1">
        <a:lnSpc>
          <a:spcPct val="94000"/>
        </a:lnSpc>
        <a:spcBef>
          <a:spcPts val="1103"/>
        </a:spcBef>
        <a:spcAft>
          <a:spcPts val="221"/>
        </a:spcAft>
        <a:buFont typeface="Franklin Gothic Book" panose="020B0503020102020204" pitchFamily="34" charset="0"/>
        <a:buChar char="■"/>
        <a:defRPr sz="2206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0084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2206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5126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985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016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985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5210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76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0252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764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5294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40336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544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537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ocrates.vsau.org/repository/getfile.php/2940%209.pd" TargetMode="External"/><Relationship Id="rId7" Type="http://schemas.openxmlformats.org/officeDocument/2006/relationships/hyperlink" Target="http://library.nuft.edu.ua/ebook/file/43.27.pdf" TargetMode="External"/><Relationship Id="rId2" Type="http://schemas.openxmlformats.org/officeDocument/2006/relationships/hyperlink" Target="http://eir.zntu.edu.ua/bitstream/123456789/8886/1/K%20L_Synytsia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moodle.znu.edu.ua/pluginfile.php/662057/mod_resource/content/1/%D0%BC%D0%B5%D1%80%D1%87%D0%B5%D0%BD%D0%B4%D0%B0%D0%B9%D0%B7%D0%B8%D0%BD%D0%B3.pdf" TargetMode="External"/><Relationship Id="rId5" Type="http://schemas.openxmlformats.org/officeDocument/2006/relationships/hyperlink" Target="http://restauranthotel.knukim.edu.ua/article/view/188213/188256" TargetMode="External"/><Relationship Id="rId4" Type="http://schemas.openxmlformats.org/officeDocument/2006/relationships/hyperlink" Target="http://nkkep.com/wp-content/uploads/2022/03/KL-Estety-chne-oformlennya-goteliv-GRS.pdf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krbiz.net/" TargetMode="External"/><Relationship Id="rId13" Type="http://schemas.openxmlformats.org/officeDocument/2006/relationships/hyperlink" Target="http://icps.com.ua/" TargetMode="External"/><Relationship Id="rId3" Type="http://schemas.openxmlformats.org/officeDocument/2006/relationships/hyperlink" Target="https://zakon.rada.gov.ua/laws/main/index" TargetMode="External"/><Relationship Id="rId7" Type="http://schemas.openxmlformats.org/officeDocument/2006/relationships/hyperlink" Target="http://www.tourism.gov.ua/" TargetMode="External"/><Relationship Id="rId12" Type="http://schemas.openxmlformats.org/officeDocument/2006/relationships/hyperlink" Target="http://www.mavica.ra/" TargetMode="External"/><Relationship Id="rId17" Type="http://schemas.openxmlformats.org/officeDocument/2006/relationships/hyperlink" Target="http://altu.com.ua/Altu/About/" TargetMode="External"/><Relationship Id="rId2" Type="http://schemas.openxmlformats.org/officeDocument/2006/relationships/hyperlink" Target="http://www.agrosvit.info/?op=1&amp;z=3575&amp;i=8" TargetMode="External"/><Relationship Id="rId16" Type="http://schemas.openxmlformats.org/officeDocument/2006/relationships/hyperlink" Target="http://www.tau.org.ua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prohotelia.com.ua/" TargetMode="External"/><Relationship Id="rId11" Type="http://schemas.openxmlformats.org/officeDocument/2006/relationships/hyperlink" Target="http://www.icps.kiev.ua/" TargetMode="External"/><Relationship Id="rId5" Type="http://schemas.openxmlformats.org/officeDocument/2006/relationships/hyperlink" Target="http://www.ukrstat.gov.ua/" TargetMode="External"/><Relationship Id="rId15" Type="http://schemas.openxmlformats.org/officeDocument/2006/relationships/hyperlink" Target="http://www2.unwto.org/" TargetMode="External"/><Relationship Id="rId10" Type="http://schemas.openxmlformats.org/officeDocument/2006/relationships/hyperlink" Target="http://www.ebrd.com/" TargetMode="External"/><Relationship Id="rId4" Type="http://schemas.openxmlformats.org/officeDocument/2006/relationships/hyperlink" Target="http://www.dffd.gov.ua/" TargetMode="External"/><Relationship Id="rId9" Type="http://schemas.openxmlformats.org/officeDocument/2006/relationships/hyperlink" Target="http://www.nbuv.gov.ua/" TargetMode="External"/><Relationship Id="rId14" Type="http://schemas.openxmlformats.org/officeDocument/2006/relationships/hyperlink" Target="http://www.wttc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5994" y="685545"/>
            <a:ext cx="5199380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</a:t>
            </a:r>
            <a:r>
              <a:rPr sz="1200" b="1" dirty="0">
                <a:latin typeface="Times New Roman"/>
                <a:cs typeface="Times New Roman"/>
              </a:rPr>
              <a:t>ДЕРЖАВНИЙ </a:t>
            </a:r>
            <a:r>
              <a:rPr sz="1200" b="1" spc="-5" dirty="0">
                <a:latin typeface="Times New Roman"/>
                <a:cs typeface="Times New Roman"/>
              </a:rPr>
              <a:t>ПЕДАГОГІЧНИЙ 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85725" marR="76200" indent="-635" algn="ctr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 ІНФОРМАТИКИ, </a:t>
            </a:r>
            <a:r>
              <a:rPr sz="1200" b="1" dirty="0">
                <a:latin typeface="Times New Roman"/>
                <a:cs typeface="Times New Roman"/>
              </a:rPr>
              <a:t>МАТЕМАТИКИ ТА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1937258"/>
          <a:ext cx="9221469" cy="4475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4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108">
                <a:tc>
                  <a:txBody>
                    <a:bodyPr/>
                    <a:lstStyle/>
                    <a:p>
                      <a:pPr marL="1270" algn="ctr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компонента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4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гостинності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ts val="14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463">
                <a:tc>
                  <a:txBody>
                    <a:bodyPr/>
                    <a:lstStyle/>
                    <a:p>
                      <a:pPr marL="132080" marR="125095" indent="70104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1995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Готельно-ресторанне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989330" marR="102870" indent="-87820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Науково-педагогічний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846">
                <a:tc>
                  <a:txBody>
                    <a:bodyPr/>
                    <a:lstStyle/>
                    <a:p>
                      <a:pPr marL="77470" marR="362585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науково-педагогічного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962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109">
                <a:tc>
                  <a:txBody>
                    <a:bodyPr/>
                    <a:lstStyle/>
                    <a:p>
                      <a:pPr marL="358140" marR="350520" indent="15367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 курсу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ЦОДТ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549">
                <a:tc>
                  <a:txBody>
                    <a:bodyPr/>
                    <a:lstStyle/>
                    <a:p>
                      <a:pPr marL="89471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258300" cy="4638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088">
                <a:tc>
                  <a:txBody>
                    <a:bodyPr/>
                    <a:lstStyle/>
                    <a:p>
                      <a:pPr marL="124460">
                        <a:lnSpc>
                          <a:spcPts val="1265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 algn="just">
                        <a:lnSpc>
                          <a:spcPts val="124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1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аргументовано його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час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ct val="1101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 виступів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 відповідей,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глибоко та всебічно розкриває зміст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використовуючи при цьому нормативну,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обов’язкову та додаткову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літературу. Правильно вирішив усі розрахункові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тестові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завдання. Здатен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виділяти суттєві ознаки вивченого за допомогою операцій синтезу, аналізу, виявляти причинно-наслідкові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5405" indent="207010" algn="just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«4»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 достатньо повно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 матеріалом, обґрунтовано його викладає під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 виступів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 відповідей,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зміст теоретичних питань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 завдань, використовуючи при цьому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нормативну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обов’язкову літературу.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Але при викладанні деяких питань не вистачає достатньої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глибини 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допускаються при цьому окремі несуттєві неточності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незначні помилки. Правильно вирішив більшість розрахункових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здатен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допомогою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операцій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виявляти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можуть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фактами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5405" indent="207010" algn="just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цілому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володіє навчальним матеріалом, викладає його основний зміст під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 виступів та письмових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без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допускаючи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algn="just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час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135" indent="207010" algn="just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1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обсязі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матеріалом.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(без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обґрунтування) викладає його під час усних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 розрахунків, недостатньо розкриває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неточності.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1594" algn="just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завдання. Безсистемно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відділяє випадкові ознаки вивченого; не вміє зробити найпростіші операції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 і синтезу; робити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 висновки.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235">
                <a:tc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1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0515" marR="302260" algn="ctr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су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го  контролю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90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 освітнього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компоненту.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135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(невиконання 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підставою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5866" y="334771"/>
            <a:ext cx="26625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РЕКОМЕНДОВАНА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510032"/>
            <a:ext cx="9281795" cy="616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1400"/>
              </a:lnSpc>
              <a:spcBef>
                <a:spcPts val="100"/>
              </a:spcBef>
            </a:pPr>
            <a:r>
              <a:rPr sz="1200" b="1" spc="-30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12700" marR="9525" indent="359410" algn="just">
              <a:lnSpc>
                <a:spcPts val="1380"/>
              </a:lnSpc>
              <a:spcBef>
                <a:spcPts val="55"/>
              </a:spcBef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Бізнес-стратегії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готельно-ресторанному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опорний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конспект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лекцій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уклад.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Синиця.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Запоріжжя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«Запорізька </a:t>
            </a:r>
            <a:r>
              <a:rPr sz="1200" spc="-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політехніка»,</a:t>
            </a:r>
            <a:r>
              <a:rPr sz="1200" dirty="0">
                <a:latin typeface="Times New Roman"/>
                <a:cs typeface="Times New Roman"/>
              </a:rPr>
              <a:t> 2021. 52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spc="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http://eir.zntu.edu.ua/bitstream/123456789/8886/1/K</a:t>
            </a:r>
            <a:r>
              <a:rPr sz="1200" u="sng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L_Synytsia.pdf</a:t>
            </a:r>
            <a:endParaRPr sz="1200">
              <a:latin typeface="Times New Roman"/>
              <a:cs typeface="Times New Roman"/>
            </a:endParaRPr>
          </a:p>
          <a:p>
            <a:pPr marL="12700" marR="10795" indent="359410" algn="just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Д’яконова А., </a:t>
            </a:r>
            <a:r>
              <a:rPr sz="1200" dirty="0">
                <a:latin typeface="Times New Roman"/>
                <a:cs typeface="Times New Roman"/>
              </a:rPr>
              <a:t>Трішин </a:t>
            </a:r>
            <a:r>
              <a:rPr sz="1200" spc="-5" dirty="0">
                <a:latin typeface="Times New Roman"/>
                <a:cs typeface="Times New Roman"/>
              </a:rPr>
              <a:t>Ф., Тітомир Л., </a:t>
            </a:r>
            <a:r>
              <a:rPr sz="1200" dirty="0">
                <a:latin typeface="Times New Roman"/>
                <a:cs typeface="Times New Roman"/>
              </a:rPr>
              <a:t>Коротич </a:t>
            </a:r>
            <a:r>
              <a:rPr sz="1200" spc="-5" dirty="0">
                <a:latin typeface="Times New Roman"/>
                <a:cs typeface="Times New Roman"/>
              </a:rPr>
              <a:t>О. Інноваційні напрямки </a:t>
            </a:r>
            <a:r>
              <a:rPr sz="1200" dirty="0">
                <a:latin typeface="Times New Roman"/>
                <a:cs typeface="Times New Roman"/>
              </a:rPr>
              <a:t>розвитку </a:t>
            </a:r>
            <a:r>
              <a:rPr sz="1200" spc="-5" dirty="0">
                <a:latin typeface="Times New Roman"/>
                <a:cs typeface="Times New Roman"/>
              </a:rPr>
              <a:t>закладів готельного господарства. Food Industry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Economics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харчової </a:t>
            </a:r>
            <a:r>
              <a:rPr sz="1200" spc="-5" dirty="0">
                <a:latin typeface="Times New Roman"/>
                <a:cs typeface="Times New Roman"/>
              </a:rPr>
              <a:t>промисловості.</a:t>
            </a:r>
            <a:r>
              <a:rPr sz="1200" dirty="0">
                <a:latin typeface="Times New Roman"/>
                <a:cs typeface="Times New Roman"/>
              </a:rPr>
              <a:t> 2021. </a:t>
            </a:r>
            <a:r>
              <a:rPr sz="1200" spc="-5" dirty="0">
                <a:latin typeface="Times New Roman"/>
                <a:cs typeface="Times New Roman"/>
              </a:rPr>
              <a:t>Вип.</a:t>
            </a:r>
            <a:r>
              <a:rPr sz="1200" dirty="0">
                <a:latin typeface="Times New Roman"/>
                <a:cs typeface="Times New Roman"/>
              </a:rPr>
              <a:t> 13 </a:t>
            </a:r>
            <a:r>
              <a:rPr sz="1200" spc="-5" dirty="0">
                <a:latin typeface="Times New Roman"/>
                <a:cs typeface="Times New Roman"/>
              </a:rPr>
              <a:t>(1).</a:t>
            </a:r>
            <a:endParaRPr sz="1200">
              <a:latin typeface="Times New Roman"/>
              <a:cs typeface="Times New Roman"/>
            </a:endParaRPr>
          </a:p>
          <a:p>
            <a:pPr marL="12700" marR="7620" indent="359410" algn="just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Джеджула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Волонтир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Діджиталізація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основний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фактор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індустрії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країнах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Євросоюзу.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Економіка,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фінанси,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менеджмент: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актуальні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практики.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2021.</a:t>
            </a:r>
            <a:r>
              <a:rPr sz="1200" dirty="0">
                <a:latin typeface="Times New Roman"/>
                <a:cs typeface="Times New Roman"/>
              </a:rPr>
              <a:t> 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194-210.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DOI:</a:t>
            </a:r>
            <a:r>
              <a:rPr sz="1200" spc="-5" dirty="0">
                <a:latin typeface="Times New Roman"/>
                <a:cs typeface="Times New Roman"/>
              </a:rPr>
              <a:t> 10.37128/2411-4413-2021-3-13.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 </a:t>
            </a:r>
            <a:r>
              <a:rPr sz="12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http://socrates.vsau.org/repository/getfile.php/2940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 9.pd</a:t>
            </a:r>
            <a:endParaRPr sz="1200">
              <a:latin typeface="Times New Roman"/>
              <a:cs typeface="Times New Roman"/>
            </a:endParaRPr>
          </a:p>
          <a:p>
            <a:pPr marL="643890" indent="-271780" algn="just">
              <a:lnSpc>
                <a:spcPts val="1315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Естетичне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оформлення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готелів.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Конспект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лекцій.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Спеціальність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241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Готельно-ресторанна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справа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Уклад.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Митник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НМЦ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«Укоопосвіта»,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62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http://nkkep.com/wp-content/uploads/2022/03/KL-Estety-chne-oformlennya-goteliv-GRS.pdf</a:t>
            </a:r>
            <a:endParaRPr sz="1200">
              <a:latin typeface="Times New Roman"/>
              <a:cs typeface="Times New Roman"/>
            </a:endParaRPr>
          </a:p>
          <a:p>
            <a:pPr marL="12700" marR="12700" indent="359410" algn="just">
              <a:lnSpc>
                <a:spcPts val="1380"/>
              </a:lnSpc>
              <a:spcBef>
                <a:spcPts val="65"/>
              </a:spcBef>
              <a:buAutoNum type="arabicPeriod" startAt="5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Зінченко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Особливості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обслуговування.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консалтинг.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Інновації.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Вип.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(2). </a:t>
            </a:r>
            <a:r>
              <a:rPr sz="1200" dirty="0">
                <a:latin typeface="Times New Roman"/>
                <a:cs typeface="Times New Roman"/>
              </a:rPr>
              <a:t> С.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284–291.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https://doi.org/10.31866/2616-7468.2.2.2019.188213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5"/>
              </a:rPr>
              <a:t>http://restauranthotel.knukim.edu.ua/article/view/188213/188256</a:t>
            </a:r>
            <a:endParaRPr sz="1200">
              <a:latin typeface="Times New Roman"/>
              <a:cs typeface="Times New Roman"/>
            </a:endParaRPr>
          </a:p>
          <a:p>
            <a:pPr marL="643890" indent="-271780" algn="just">
              <a:lnSpc>
                <a:spcPts val="1315"/>
              </a:lnSpc>
              <a:buAutoNum type="arabicPeriod" startAt="5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Мазаракі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А.А.,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Ільченко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Н.Б.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закл.</a:t>
            </a:r>
            <a:r>
              <a:rPr sz="1200" dirty="0">
                <a:latin typeface="Times New Roman"/>
                <a:cs typeface="Times New Roman"/>
              </a:rPr>
              <a:t> 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Київ.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торг.-екон.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ун-т,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2015.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292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ts val="1380"/>
              </a:lnSpc>
              <a:spcBef>
                <a:spcPts val="65"/>
              </a:spcBef>
              <a:buAutoNum type="arabicPeriod" startAt="5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Опорний конспект лекцій «Мерчандайзинг» [Електронний ресурс]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Укладачі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М. </a:t>
            </a:r>
            <a:r>
              <a:rPr sz="1200" dirty="0">
                <a:latin typeface="Times New Roman"/>
                <a:cs typeface="Times New Roman"/>
              </a:rPr>
              <a:t>С. </a:t>
            </a:r>
            <a:r>
              <a:rPr sz="1200" spc="-5" dirty="0">
                <a:latin typeface="Times New Roman"/>
                <a:cs typeface="Times New Roman"/>
              </a:rPr>
              <a:t>Одарченко, Є. Б. Соколова, Л. </a:t>
            </a:r>
            <a:r>
              <a:rPr sz="1200" spc="-15" dirty="0">
                <a:latin typeface="Times New Roman"/>
                <a:cs typeface="Times New Roman"/>
              </a:rPr>
              <a:t>І. </a:t>
            </a:r>
            <a:r>
              <a:rPr sz="1200" spc="-5" dirty="0">
                <a:latin typeface="Times New Roman"/>
                <a:cs typeface="Times New Roman"/>
              </a:rPr>
              <a:t>Тренбач.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Електрон.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Х.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ХДУХТ,</a:t>
            </a:r>
            <a:r>
              <a:rPr sz="1200" dirty="0">
                <a:latin typeface="Times New Roman"/>
                <a:cs typeface="Times New Roman"/>
              </a:rPr>
              <a:t> 2019.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електрон.</a:t>
            </a:r>
            <a:r>
              <a:rPr sz="1200" dirty="0">
                <a:latin typeface="Times New Roman"/>
                <a:cs typeface="Times New Roman"/>
              </a:rPr>
              <a:t> опт.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диск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(СD-ROM);</a:t>
            </a:r>
            <a:r>
              <a:rPr sz="1200" dirty="0">
                <a:latin typeface="Times New Roman"/>
                <a:cs typeface="Times New Roman"/>
              </a:rPr>
              <a:t> 12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см.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Назва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тит.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екрана.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6"/>
              </a:rPr>
              <a:t>https://moodle.znu.edu.ua/pluginfile.php/662057/mod_resource/content/1/%D0%BC%D0%B5%D1%80%D1%87%D0%B5%D0%BD%D0%B4%D0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  <a:hlinkClick r:id="rId6"/>
              </a:rPr>
              <a:t>%B0%D0%B9%D0%B7%D0%B8%D0%BD%D0%B3.pdf</a:t>
            </a:r>
            <a:endParaRPr sz="1200">
              <a:latin typeface="Times New Roman"/>
              <a:cs typeface="Times New Roman"/>
            </a:endParaRPr>
          </a:p>
          <a:p>
            <a:pPr marL="12700" marR="6985" indent="359410" algn="just">
              <a:lnSpc>
                <a:spcPct val="95900"/>
              </a:lnSpc>
              <a:spcBef>
                <a:spcPts val="30"/>
              </a:spcBef>
              <a:buAutoNum type="arabicPeriod" startAt="8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Опорний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конспект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лекцій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дисципліни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«Мерчандайзинг»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освітньопрофесійною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програмою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підготовки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бакалаврів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галузі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 </a:t>
            </a:r>
            <a:r>
              <a:rPr sz="1200" dirty="0">
                <a:latin typeface="Times New Roman"/>
                <a:cs typeface="Times New Roman"/>
              </a:rPr>
              <a:t> 07 </a:t>
            </a:r>
            <a:r>
              <a:rPr sz="1200" spc="-5" dirty="0">
                <a:latin typeface="Times New Roman"/>
                <a:cs typeface="Times New Roman"/>
              </a:rPr>
              <a:t>«Управління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адміністрування» спеціальності </a:t>
            </a:r>
            <a:r>
              <a:rPr sz="1200" dirty="0">
                <a:latin typeface="Times New Roman"/>
                <a:cs typeface="Times New Roman"/>
              </a:rPr>
              <a:t>075 </a:t>
            </a:r>
            <a:r>
              <a:rPr sz="1200" spc="-5" dirty="0">
                <a:latin typeface="Times New Roman"/>
                <a:cs typeface="Times New Roman"/>
              </a:rPr>
              <a:t>«Маркетинг»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О. П. Бурліцька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Тернопіль: ТНТУ </a:t>
            </a:r>
            <a:r>
              <a:rPr sz="1200" dirty="0">
                <a:latin typeface="Times New Roman"/>
                <a:cs typeface="Times New Roman"/>
              </a:rPr>
              <a:t>ім. </a:t>
            </a:r>
            <a:r>
              <a:rPr sz="1200" spc="-15" dirty="0">
                <a:latin typeface="Times New Roman"/>
                <a:cs typeface="Times New Roman"/>
              </a:rPr>
              <a:t>І. </a:t>
            </a:r>
            <a:r>
              <a:rPr sz="1200" spc="-5" dirty="0">
                <a:latin typeface="Times New Roman"/>
                <a:cs typeface="Times New Roman"/>
              </a:rPr>
              <a:t>Пулюя </a:t>
            </a:r>
            <a:r>
              <a:rPr sz="1200" dirty="0">
                <a:latin typeface="Times New Roman"/>
                <a:cs typeface="Times New Roman"/>
              </a:rPr>
              <a:t>, 2019 р. – 89 </a:t>
            </a:r>
            <a:r>
              <a:rPr sz="1200" spc="-5" dirty="0">
                <a:latin typeface="Times New Roman"/>
                <a:cs typeface="Times New Roman"/>
              </a:rPr>
              <a:t>с.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https://elartu.tntu.edu.ua/bitstream/lib/29439/1/%D0%BA%D0%BE%D0%BD%D1%81%D0%BF%D0%B5%D0%BA%D1%82%20%D0%BC%D0</a:t>
            </a:r>
            <a:endParaRPr sz="1200">
              <a:latin typeface="Times New Roman"/>
              <a:cs typeface="Times New Roman"/>
            </a:endParaRPr>
          </a:p>
          <a:p>
            <a:pPr marL="12700" marR="85090">
              <a:lnSpc>
                <a:spcPts val="1380"/>
              </a:lnSpc>
              <a:spcBef>
                <a:spcPts val="35"/>
              </a:spcBef>
            </a:pPr>
            <a:r>
              <a:rPr sz="1200" spc="-5" dirty="0">
                <a:latin typeface="Times New Roman"/>
                <a:cs typeface="Times New Roman"/>
              </a:rPr>
              <a:t>%B5%D1%80%D1%87%D0%B0%D0%BD%D0%B4%D0%B0%D0%B9%D0%B7%D0%B8%D0%BD%D0%B3%202019%20%D0%BD%D0%B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E%D0%B2%D0%B8%D0%B9.pdf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25"/>
              </a:lnSpc>
            </a:pPr>
            <a:r>
              <a:rPr sz="1200" b="1" spc="-5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7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Гаркавенко</a:t>
            </a:r>
            <a:r>
              <a:rPr sz="1200" dirty="0">
                <a:latin typeface="Times New Roman"/>
                <a:cs typeface="Times New Roman"/>
              </a:rPr>
              <a:t> С. С. </a:t>
            </a:r>
            <a:r>
              <a:rPr sz="1200" spc="-5" dirty="0">
                <a:latin typeface="Times New Roman"/>
                <a:cs typeface="Times New Roman"/>
              </a:rPr>
              <a:t>Маркетинг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підручник.</a:t>
            </a:r>
            <a:r>
              <a:rPr sz="1200" dirty="0">
                <a:latin typeface="Times New Roman"/>
                <a:cs typeface="Times New Roman"/>
              </a:rPr>
              <a:t> 7-ме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</a:t>
            </a:r>
            <a:r>
              <a:rPr sz="1200" dirty="0">
                <a:latin typeface="Times New Roman"/>
                <a:cs typeface="Times New Roman"/>
              </a:rPr>
              <a:t> К. : </a:t>
            </a:r>
            <a:r>
              <a:rPr sz="1200" spc="-5" dirty="0">
                <a:latin typeface="Times New Roman"/>
                <a:cs typeface="Times New Roman"/>
              </a:rPr>
              <a:t>Лібра,</a:t>
            </a:r>
            <a:r>
              <a:rPr sz="1200" dirty="0">
                <a:latin typeface="Times New Roman"/>
                <a:cs typeface="Times New Roman"/>
              </a:rPr>
              <a:t> 2010.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720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Іщенко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Т.,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Лазоренко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ресторанному господарстві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spc="-5" dirty="0">
                <a:latin typeface="Times New Roman"/>
                <a:cs typeface="Times New Roman"/>
                <a:hlinkClick r:id="rId7"/>
              </a:rPr>
              <a:t>http://library.nuft.edu.ua/ebook/file/43.27.pdf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Кириченко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Війна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сантиметри.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Переваги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аутсорінга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Нова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торгівля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2005.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 8.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28–32.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Мельник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І.М.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Хомяк</a:t>
            </a:r>
            <a:r>
              <a:rPr sz="1200" dirty="0">
                <a:latin typeface="Times New Roman"/>
                <a:cs typeface="Times New Roman"/>
              </a:rPr>
              <a:t> Ю.М.</a:t>
            </a:r>
            <a:r>
              <a:rPr sz="1200" spc="-5" dirty="0">
                <a:latin typeface="Times New Roman"/>
                <a:cs typeface="Times New Roman"/>
              </a:rPr>
              <a:t> Мерчандайзинг. Київ: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«Знання», </a:t>
            </a:r>
            <a:r>
              <a:rPr sz="1200" dirty="0">
                <a:latin typeface="Times New Roman"/>
                <a:cs typeface="Times New Roman"/>
              </a:rPr>
              <a:t>2009. 310с.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Мерчандайзинг: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Сб.статей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теории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 </a:t>
            </a:r>
            <a:r>
              <a:rPr sz="1200" spc="-5" dirty="0">
                <a:latin typeface="Times New Roman"/>
                <a:cs typeface="Times New Roman"/>
              </a:rPr>
              <a:t>практике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/Под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общ.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Е.В.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Ромата.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Харьков: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Студцентр,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2003.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264с.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80"/>
              </a:lnSpc>
              <a:spcBef>
                <a:spcPts val="70"/>
              </a:spcBef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Новітній маркетинг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10" dirty="0">
                <a:latin typeface="Times New Roman"/>
                <a:cs typeface="Times New Roman"/>
              </a:rPr>
              <a:t>навч. </a:t>
            </a:r>
            <a:r>
              <a:rPr sz="1200" dirty="0">
                <a:latin typeface="Times New Roman"/>
                <a:cs typeface="Times New Roman"/>
              </a:rPr>
              <a:t>посібник / [Є. </a:t>
            </a:r>
            <a:r>
              <a:rPr sz="1200" spc="-5" dirty="0">
                <a:latin typeface="Times New Roman"/>
                <a:cs typeface="Times New Roman"/>
              </a:rPr>
              <a:t>В. Савельєв, </a:t>
            </a:r>
            <a:r>
              <a:rPr sz="1200" dirty="0">
                <a:latin typeface="Times New Roman"/>
                <a:cs typeface="Times New Roman"/>
              </a:rPr>
              <a:t>С. </a:t>
            </a:r>
            <a:r>
              <a:rPr sz="1200" spc="-15" dirty="0">
                <a:latin typeface="Times New Roman"/>
                <a:cs typeface="Times New Roman"/>
              </a:rPr>
              <a:t>І. </a:t>
            </a:r>
            <a:r>
              <a:rPr sz="1200" dirty="0">
                <a:latin typeface="Times New Roman"/>
                <a:cs typeface="Times New Roman"/>
              </a:rPr>
              <a:t>Чеботар, </a:t>
            </a:r>
            <a:r>
              <a:rPr sz="1200" spc="-5" dirty="0">
                <a:latin typeface="Times New Roman"/>
                <a:cs typeface="Times New Roman"/>
              </a:rPr>
              <a:t>Д. А. Штефанич </a:t>
            </a:r>
            <a:r>
              <a:rPr sz="1200" dirty="0">
                <a:latin typeface="Times New Roman"/>
                <a:cs typeface="Times New Roman"/>
              </a:rPr>
              <a:t>та ін.] ; за </a:t>
            </a:r>
            <a:r>
              <a:rPr sz="1200" spc="-5" dirty="0">
                <a:latin typeface="Times New Roman"/>
                <a:cs typeface="Times New Roman"/>
              </a:rPr>
              <a:t>ред. Є. В. </a:t>
            </a:r>
            <a:r>
              <a:rPr sz="1200" dirty="0">
                <a:latin typeface="Times New Roman"/>
                <a:cs typeface="Times New Roman"/>
              </a:rPr>
              <a:t>Савельєва. </a:t>
            </a:r>
            <a:r>
              <a:rPr sz="1200" spc="5" dirty="0">
                <a:latin typeface="Times New Roman"/>
                <a:cs typeface="Times New Roman"/>
              </a:rPr>
              <a:t>К.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Знання, 2008.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420</a:t>
            </a:r>
            <a:r>
              <a:rPr sz="1200" spc="-5" dirty="0">
                <a:latin typeface="Times New Roman"/>
                <a:cs typeface="Times New Roman"/>
              </a:rPr>
              <a:t> с.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(Вища освіта </a:t>
            </a:r>
            <a:r>
              <a:rPr sz="1200" dirty="0">
                <a:latin typeface="Times New Roman"/>
                <a:cs typeface="Times New Roman"/>
              </a:rPr>
              <a:t>ХХІ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століття).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15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Ординський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Азбука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мерчандайзинга.</a:t>
            </a:r>
            <a:r>
              <a:rPr sz="1200" spc="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URL:http://mark-info.uа</a:t>
            </a:r>
            <a:endParaRPr sz="1200">
              <a:latin typeface="Times New Roman"/>
              <a:cs typeface="Times New Roman"/>
            </a:endParaRPr>
          </a:p>
          <a:p>
            <a:pPr marL="12700" marR="5715" indent="35941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Подлепіна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Підвищення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Туристичний</a:t>
            </a:r>
            <a:r>
              <a:rPr sz="1200" i="1" spc="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бізнес:</a:t>
            </a:r>
            <a:r>
              <a:rPr sz="1200" i="1" spc="2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світові</a:t>
            </a:r>
            <a:r>
              <a:rPr sz="1200" i="1" spc="4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тенденції</a:t>
            </a:r>
            <a:r>
              <a:rPr sz="1200" i="1" spc="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та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національні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пріоритети</a:t>
            </a:r>
            <a:r>
              <a:rPr sz="1200" i="1" dirty="0">
                <a:latin typeface="Times New Roman"/>
                <a:cs typeface="Times New Roman"/>
              </a:rPr>
              <a:t> :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науково-практичної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конференції.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Х.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ХНУ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імені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 </a:t>
            </a:r>
            <a:r>
              <a:rPr sz="1200" spc="-5" dirty="0">
                <a:latin typeface="Times New Roman"/>
                <a:cs typeface="Times New Roman"/>
              </a:rPr>
              <a:t>Каразіна.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214-216.</a:t>
            </a:r>
            <a:endParaRPr sz="1200">
              <a:latin typeface="Times New Roman"/>
              <a:cs typeface="Times New Roman"/>
            </a:endParaRPr>
          </a:p>
          <a:p>
            <a:pPr marL="12700" marR="210185" indent="359410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 </a:t>
            </a:r>
            <a:r>
              <a:rPr sz="1200" dirty="0">
                <a:latin typeface="Times New Roman"/>
                <a:cs typeface="Times New Roman"/>
              </a:rPr>
              <a:t>захист</a:t>
            </a:r>
            <a:r>
              <a:rPr sz="1200" spc="-5" dirty="0">
                <a:latin typeface="Times New Roman"/>
                <a:cs typeface="Times New Roman"/>
              </a:rPr>
              <a:t> прав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споживачів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 3161-IV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(3161-15)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01.12.2005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 </a:t>
            </a:r>
            <a:r>
              <a:rPr sz="1200" spc="-5" dirty="0">
                <a:latin typeface="Times New Roman"/>
                <a:cs typeface="Times New Roman"/>
              </a:rPr>
              <a:t>Відомості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Верховної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Ради</a:t>
            </a:r>
            <a:r>
              <a:rPr sz="1200" spc="-5" dirty="0">
                <a:latin typeface="Times New Roman"/>
                <a:cs typeface="Times New Roman"/>
              </a:rPr>
              <a:t> України.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2006.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30.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С. 7, </a:t>
            </a:r>
            <a:r>
              <a:rPr sz="1200" spc="-5" dirty="0">
                <a:latin typeface="Times New Roman"/>
                <a:cs typeface="Times New Roman"/>
              </a:rPr>
              <a:t>ст.</a:t>
            </a:r>
            <a:r>
              <a:rPr sz="1200" dirty="0">
                <a:latin typeface="Times New Roman"/>
                <a:cs typeface="Times New Roman"/>
              </a:rPr>
              <a:t> 84.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1795" cy="5795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3890" indent="-271780">
              <a:lnSpc>
                <a:spcPts val="1410"/>
              </a:lnSpc>
              <a:spcBef>
                <a:spcPts val="100"/>
              </a:spcBef>
              <a:buAutoNum type="arabicPeriod" startAt="10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 </a:t>
            </a:r>
            <a:r>
              <a:rPr sz="1200" dirty="0">
                <a:latin typeface="Times New Roman"/>
                <a:cs typeface="Times New Roman"/>
              </a:rPr>
              <a:t>заходи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підвищення </a:t>
            </a:r>
            <a:r>
              <a:rPr sz="1200" spc="-5" dirty="0">
                <a:latin typeface="Times New Roman"/>
                <a:cs typeface="Times New Roman"/>
              </a:rPr>
              <a:t>якості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вітчизняної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продукції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Указ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Президента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dirty="0">
                <a:latin typeface="Times New Roman"/>
                <a:cs typeface="Times New Roman"/>
              </a:rPr>
              <a:t> 23 лютого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2001 року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 113</a:t>
            </a:r>
            <a:endParaRPr sz="1200">
              <a:latin typeface="Times New Roman"/>
              <a:cs typeface="Times New Roman"/>
            </a:endParaRPr>
          </a:p>
          <a:p>
            <a:pPr marL="12700" marR="432434" indent="359410">
              <a:lnSpc>
                <a:spcPts val="1380"/>
              </a:lnSpc>
              <a:spcBef>
                <a:spcPts val="65"/>
              </a:spcBef>
              <a:buAutoNum type="arabicPeriod" startAt="10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підтвердження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</a:t>
            </a:r>
            <a:r>
              <a:rPr sz="1200" spc="-5" dirty="0">
                <a:latin typeface="Times New Roman"/>
                <a:cs typeface="Times New Roman"/>
              </a:rPr>
              <a:t> травня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2001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року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2406-III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змінами,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внесеними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згідно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Законом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882-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15.01.2009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15"/>
              </a:lnSpc>
              <a:buAutoNum type="arabicPeriod" startAt="10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Скибінський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Маркетинг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підручник.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Вид-во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Львів. комерц.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1.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640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 startAt="10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Смит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Маркетинговые коммуникации.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Комплексный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подход.- К: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Знання-прес,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2003.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796с.</a:t>
            </a:r>
            <a:endParaRPr sz="1200">
              <a:latin typeface="Times New Roman"/>
              <a:cs typeface="Times New Roman"/>
            </a:endParaRPr>
          </a:p>
          <a:p>
            <a:pPr marL="12700" marR="6350" indent="359410">
              <a:lnSpc>
                <a:spcPts val="1380"/>
              </a:lnSpc>
              <a:spcBef>
                <a:spcPts val="65"/>
              </a:spcBef>
              <a:buAutoNum type="arabicPeriod" startAt="10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Тягунова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кредитномодульний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курс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Тягунова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Лісіца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Іванов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Центр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учбової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л-ри, </a:t>
            </a:r>
            <a:r>
              <a:rPr sz="1200" dirty="0">
                <a:latin typeface="Times New Roman"/>
                <a:cs typeface="Times New Roman"/>
              </a:rPr>
              <a:t>2014.  332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15"/>
              </a:lnSpc>
              <a:buAutoNum type="arabicPeriod" startAt="10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Червак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искусство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тореадора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Р.Червак,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В.Бандарук,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Л.Синило.</a:t>
            </a:r>
            <a:r>
              <a:rPr sz="1200" spc="6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Из-во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А.Капусти,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2003.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306с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80"/>
              </a:lnSpc>
              <a:spcBef>
                <a:spcPts val="65"/>
              </a:spcBef>
              <a:buAutoNum type="arabicPeriod" startAt="10"/>
              <a:tabLst>
                <a:tab pos="681990" algn="l"/>
              </a:tabLst>
            </a:pPr>
            <a:r>
              <a:rPr sz="1200" spc="-5" dirty="0">
                <a:latin typeface="Times New Roman"/>
                <a:cs typeface="Times New Roman"/>
              </a:rPr>
              <a:t>Шамара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складової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галузі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Вісник</a:t>
            </a:r>
            <a:r>
              <a:rPr sz="1200" i="1" spc="-3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ХНУ</a:t>
            </a:r>
            <a:r>
              <a:rPr sz="1200" i="1" spc="-3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ім.</a:t>
            </a:r>
            <a:r>
              <a:rPr sz="1200" i="1" spc="-3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В.Н.</a:t>
            </a:r>
            <a:r>
              <a:rPr sz="1200" i="1" spc="-3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Каразіна </a:t>
            </a:r>
            <a:r>
              <a:rPr sz="1200" i="1" spc="-28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Серія </a:t>
            </a:r>
            <a:r>
              <a:rPr sz="1200" i="1" dirty="0">
                <a:latin typeface="Times New Roman"/>
                <a:cs typeface="Times New Roman"/>
              </a:rPr>
              <a:t>: </a:t>
            </a:r>
            <a:r>
              <a:rPr sz="1200" i="1" spc="-5" dirty="0">
                <a:latin typeface="Times New Roman"/>
                <a:cs typeface="Times New Roman"/>
              </a:rPr>
              <a:t>Міжнародні</a:t>
            </a:r>
            <a:r>
              <a:rPr sz="1200" i="1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відносини.</a:t>
            </a:r>
            <a:r>
              <a:rPr sz="1200" i="1" dirty="0">
                <a:latin typeface="Times New Roman"/>
                <a:cs typeface="Times New Roman"/>
              </a:rPr>
              <a:t> Економіка. </a:t>
            </a:r>
            <a:r>
              <a:rPr sz="1200" i="1" spc="-5" dirty="0">
                <a:latin typeface="Times New Roman"/>
                <a:cs typeface="Times New Roman"/>
              </a:rPr>
              <a:t>Країнознавство.</a:t>
            </a:r>
            <a:r>
              <a:rPr sz="1200" i="1" dirty="0">
                <a:latin typeface="Times New Roman"/>
                <a:cs typeface="Times New Roman"/>
              </a:rPr>
              <a:t> Туризм</a:t>
            </a:r>
            <a:r>
              <a:rPr sz="1200" dirty="0">
                <a:latin typeface="Times New Roman"/>
                <a:cs typeface="Times New Roman"/>
              </a:rPr>
              <a:t>. </a:t>
            </a:r>
            <a:r>
              <a:rPr sz="1200" spc="-5" dirty="0">
                <a:latin typeface="Times New Roman"/>
                <a:cs typeface="Times New Roman"/>
              </a:rPr>
              <a:t>Х.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ХНУ.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2013.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№.</a:t>
            </a:r>
            <a:r>
              <a:rPr sz="1200" dirty="0">
                <a:latin typeface="Times New Roman"/>
                <a:cs typeface="Times New Roman"/>
              </a:rPr>
              <a:t> 1042.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 151-153.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20"/>
              </a:lnSpc>
              <a:buAutoNum type="arabicPeriod" startAt="10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Шевченко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ресторанному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господарстві.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http://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tr.knteu.kiev.ua/files/2008/05/9.pdf</a:t>
            </a:r>
            <a:endParaRPr sz="1200">
              <a:latin typeface="Times New Roman"/>
              <a:cs typeface="Times New Roman"/>
            </a:endParaRPr>
          </a:p>
          <a:p>
            <a:pPr marL="12700" marR="6985" indent="359410">
              <a:lnSpc>
                <a:spcPts val="1150"/>
              </a:lnSpc>
              <a:spcBef>
                <a:spcPts val="260"/>
              </a:spcBef>
              <a:buSzPct val="120000"/>
              <a:buAutoNum type="arabicPeriod" startAt="10"/>
              <a:tabLst>
                <a:tab pos="643890" algn="l"/>
              </a:tabLst>
            </a:pPr>
            <a:r>
              <a:rPr sz="1000" spc="-5" dirty="0">
                <a:latin typeface="Times New Roman"/>
                <a:cs typeface="Times New Roman"/>
              </a:rPr>
              <a:t>Круковська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О.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В.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Нові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організаційноекономічні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засади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управління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послугами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</a:t>
            </a:r>
            <a:r>
              <a:rPr sz="1000" spc="1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індустрії</a:t>
            </a:r>
            <a:r>
              <a:rPr sz="1000" spc="1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гостинності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на</a:t>
            </a:r>
            <a:r>
              <a:rPr sz="1000" spc="1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рівні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підприємств</a:t>
            </a:r>
            <a:r>
              <a:rPr sz="1000" spc="1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готельно-ресторанного</a:t>
            </a:r>
            <a:r>
              <a:rPr sz="1000" spc="1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бізнесу. 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Агросвіт.</a:t>
            </a:r>
            <a:r>
              <a:rPr sz="1000" dirty="0">
                <a:latin typeface="Times New Roman"/>
                <a:cs typeface="Times New Roman"/>
              </a:rPr>
              <a:t> 2022. </a:t>
            </a:r>
            <a:r>
              <a:rPr sz="1000" spc="-5" dirty="0">
                <a:latin typeface="Times New Roman"/>
                <a:cs typeface="Times New Roman"/>
              </a:rPr>
              <a:t>№ 3.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С.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70-76.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URL: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2"/>
              </a:rPr>
              <a:t>http://www.agrosvit.info/?op=1&amp;z=3575&amp;i=8.</a:t>
            </a:r>
            <a:endParaRPr sz="1000">
              <a:latin typeface="Times New Roman"/>
              <a:cs typeface="Times New Roman"/>
            </a:endParaRPr>
          </a:p>
          <a:p>
            <a:pPr marL="3405504">
              <a:lnSpc>
                <a:spcPts val="1315"/>
              </a:lnSpc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ІНФОРМАЦІЙНІ РЕСУРСИ</a:t>
            </a:r>
            <a:r>
              <a:rPr sz="1200" b="1" dirty="0">
                <a:latin typeface="Times New Roman"/>
                <a:cs typeface="Times New Roman"/>
              </a:rPr>
              <a:t> В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ІНТЕРНЕТІ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40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Законодавчий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портал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Уряду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zakon.rada.gov.ua.</a:t>
            </a:r>
            <a:r>
              <a:rPr sz="1200" spc="10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dirty="0">
                <a:latin typeface="Times New Roman"/>
                <a:cs typeface="Times New Roman"/>
                <a:hlinkClick r:id="rId3"/>
              </a:rPr>
              <a:t>-</a:t>
            </a:r>
            <a:r>
              <a:rPr sz="1200" spc="10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Всі</a:t>
            </a:r>
            <a:r>
              <a:rPr sz="1200" spc="5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документи</a:t>
            </a:r>
            <a:r>
              <a:rPr sz="1200" spc="25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dirty="0">
                <a:latin typeface="Times New Roman"/>
                <a:cs typeface="Times New Roman"/>
                <a:hlinkClick r:id="rId3"/>
              </a:rPr>
              <a:t>-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Верховна</a:t>
            </a:r>
            <a:r>
              <a:rPr sz="1200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Рада</a:t>
            </a:r>
            <a:r>
              <a:rPr sz="1200" spc="5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dirty="0">
                <a:latin typeface="Times New Roman"/>
                <a:cs typeface="Times New Roman"/>
                <a:hlinkClick r:id="rId3"/>
              </a:rPr>
              <a:t>України</a:t>
            </a:r>
            <a:endParaRPr sz="1200">
              <a:latin typeface="Times New Roman"/>
              <a:cs typeface="Times New Roman"/>
            </a:endParaRPr>
          </a:p>
          <a:p>
            <a:pPr marL="591820" indent="-220345">
              <a:lnSpc>
                <a:spcPts val="1410"/>
              </a:lnSpc>
              <a:spcBef>
                <a:spcPts val="35"/>
              </a:spcBef>
              <a:buAutoNum type="arabicPeriod"/>
              <a:tabLst>
                <a:tab pos="592455" algn="l"/>
              </a:tabLst>
            </a:pPr>
            <a:r>
              <a:rPr sz="1200" spc="-5" dirty="0">
                <a:latin typeface="Times New Roman"/>
                <a:cs typeface="Times New Roman"/>
                <a:hlinkClick r:id="rId4"/>
              </a:rPr>
              <a:t>http://www.dffd.gov.ua/</a:t>
            </a:r>
            <a:r>
              <a:rPr sz="1200" spc="20" dirty="0">
                <a:latin typeface="Times New Roman"/>
                <a:cs typeface="Times New Roman"/>
                <a:hlinkClick r:id="rId4"/>
              </a:rPr>
              <a:t> </a:t>
            </a:r>
            <a:r>
              <a:rPr sz="1200" dirty="0">
                <a:latin typeface="Symbol"/>
                <a:cs typeface="Symbol"/>
              </a:rPr>
              <a:t>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офіційний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Фонду</a:t>
            </a:r>
            <a:r>
              <a:rPr sz="1200" spc="-5" dirty="0">
                <a:latin typeface="Times New Roman"/>
                <a:cs typeface="Times New Roman"/>
              </a:rPr>
              <a:t> фундаментальних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  <a:hlinkClick r:id="rId5"/>
              </a:rPr>
              <a:t>http://www.ukrstat.gov.ua/</a:t>
            </a:r>
            <a:r>
              <a:rPr sz="1200" spc="20" dirty="0">
                <a:latin typeface="Times New Roman"/>
                <a:cs typeface="Times New Roman"/>
                <a:hlinkClick r:id="rId5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офіційний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Держкомстату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  <a:hlinkClick r:id="rId6"/>
              </a:rPr>
              <a:t>http://prohotelia.com.ua</a:t>
            </a:r>
            <a:r>
              <a:rPr sz="1200" spc="10" dirty="0">
                <a:latin typeface="Times New Roman"/>
                <a:cs typeface="Times New Roman"/>
                <a:hlinkClick r:id="rId6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публікацій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проблемам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гостинності.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  <a:hlinkClick r:id="rId7"/>
              </a:rPr>
              <a:t>http://www.tourism.gov.ua</a:t>
            </a:r>
            <a:r>
              <a:rPr sz="1200" spc="10" dirty="0">
                <a:latin typeface="Times New Roman"/>
                <a:cs typeface="Times New Roman"/>
                <a:hlinkClick r:id="rId7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Державної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Адміністрації.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  <a:hlinkClick r:id="rId8"/>
              </a:rPr>
              <a:t>http://www.ukrbiz.net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</a:t>
            </a:r>
            <a:r>
              <a:rPr sz="1200" dirty="0">
                <a:latin typeface="Times New Roman"/>
                <a:cs typeface="Times New Roman"/>
              </a:rPr>
              <a:t> в Україні.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  <a:hlinkClick r:id="rId9"/>
              </a:rPr>
              <a:t>http://www.nbuv.gov.ua.</a:t>
            </a:r>
            <a:r>
              <a:rPr sz="1200" spc="20" dirty="0">
                <a:latin typeface="Times New Roman"/>
                <a:cs typeface="Times New Roman"/>
                <a:hlinkClick r:id="rId9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Наукова</a:t>
            </a:r>
            <a:r>
              <a:rPr sz="1200" dirty="0">
                <a:latin typeface="Times New Roman"/>
                <a:cs typeface="Times New Roman"/>
              </a:rPr>
              <a:t> бібліотека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ім.Вернадського.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AutoNum type="arabicPeriod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  <a:hlinkClick r:id="rId10"/>
              </a:rPr>
              <a:t>www.ebrd.com</a:t>
            </a:r>
            <a:r>
              <a:rPr sz="1200" dirty="0">
                <a:latin typeface="Times New Roman"/>
                <a:cs typeface="Times New Roman"/>
                <a:hlinkClick r:id="rId10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 </a:t>
            </a:r>
            <a:r>
              <a:rPr sz="1200" spc="-5" dirty="0">
                <a:latin typeface="Times New Roman"/>
                <a:cs typeface="Times New Roman"/>
              </a:rPr>
              <a:t>Європейський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банк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реконструкції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розвитку.</a:t>
            </a:r>
            <a:endParaRPr sz="1200">
              <a:latin typeface="Times New Roman"/>
              <a:cs typeface="Times New Roman"/>
            </a:endParaRPr>
          </a:p>
          <a:p>
            <a:pPr marL="591820" indent="-220345">
              <a:lnSpc>
                <a:spcPts val="1380"/>
              </a:lnSpc>
              <a:buAutoNum type="arabicPeriod"/>
              <a:tabLst>
                <a:tab pos="592455" algn="l"/>
              </a:tabLst>
            </a:pPr>
            <a:r>
              <a:rPr sz="1200" spc="-5" dirty="0">
                <a:latin typeface="Times New Roman"/>
                <a:cs typeface="Times New Roman"/>
                <a:hlinkClick r:id="rId11"/>
              </a:rPr>
              <a:t>www.icps.kiev.ua</a:t>
            </a:r>
            <a:r>
              <a:rPr sz="1200" spc="15" dirty="0">
                <a:latin typeface="Times New Roman"/>
                <a:cs typeface="Times New Roman"/>
                <a:hlinkClick r:id="rId11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Міжнародний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центр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перспективних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www.ics.org.ua-Інститут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конкурентного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суспільства.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www.invest.delovoy.com-Інвестиційний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експерт.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2"/>
              </a:rPr>
              <a:t>www.mavica.ra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Багатомовний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пошуковий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каталог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3"/>
              </a:rPr>
              <a:t>http://icps.com.ua/</a:t>
            </a:r>
            <a:r>
              <a:rPr sz="1200" spc="20" dirty="0">
                <a:latin typeface="Times New Roman"/>
                <a:cs typeface="Times New Roman"/>
                <a:hlinkClick r:id="rId13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Міжнародний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центр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перспективних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681990" indent="-309880">
              <a:lnSpc>
                <a:spcPts val="1380"/>
              </a:lnSpc>
              <a:buAutoNum type="arabicPeriod"/>
              <a:tabLst>
                <a:tab pos="681990" algn="l"/>
              </a:tabLst>
            </a:pPr>
            <a:r>
              <a:rPr sz="1200" spc="-5" dirty="0">
                <a:latin typeface="Times New Roman"/>
                <a:cs typeface="Times New Roman"/>
              </a:rPr>
              <a:t>https:/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/www.wttc.or</a:t>
            </a:r>
            <a:r>
              <a:rPr sz="1200" spc="-5" dirty="0">
                <a:latin typeface="Times New Roman"/>
                <a:cs typeface="Times New Roman"/>
              </a:rPr>
              <a:t>g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/</a:t>
            </a:r>
            <a:r>
              <a:rPr sz="1200" spc="10" dirty="0">
                <a:latin typeface="Times New Roman"/>
                <a:cs typeface="Times New Roman"/>
                <a:hlinkClick r:id="rId14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Всесвітня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рада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туризму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подорожей.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5"/>
              </a:rPr>
              <a:t>http://www2.unwto.org/</a:t>
            </a:r>
            <a:r>
              <a:rPr sz="1200" spc="30" dirty="0">
                <a:latin typeface="Times New Roman"/>
                <a:cs typeface="Times New Roman"/>
                <a:hlinkClick r:id="rId15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Всесвітня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організація.</a:t>
            </a:r>
            <a:endParaRPr sz="1200">
              <a:latin typeface="Times New Roman"/>
              <a:cs typeface="Times New Roman"/>
            </a:endParaRPr>
          </a:p>
          <a:p>
            <a:pPr marL="681990" indent="-309880">
              <a:lnSpc>
                <a:spcPts val="1380"/>
              </a:lnSpc>
              <a:buAutoNum type="arabicPeriod"/>
              <a:tabLst>
                <a:tab pos="681990" algn="l"/>
              </a:tabLst>
            </a:pPr>
            <a:r>
              <a:rPr sz="1200" spc="-5" dirty="0">
                <a:latin typeface="Times New Roman"/>
                <a:cs typeface="Times New Roman"/>
              </a:rPr>
              <a:t>https://etc-corporate.org/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Європейська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комісія.</a:t>
            </a:r>
            <a:endParaRPr sz="1200">
              <a:latin typeface="Times New Roman"/>
              <a:cs typeface="Times New Roman"/>
            </a:endParaRPr>
          </a:p>
          <a:p>
            <a:pPr marL="681990" indent="-309880">
              <a:lnSpc>
                <a:spcPts val="1380"/>
              </a:lnSpc>
              <a:buAutoNum type="arabicPeriod"/>
              <a:tabLst>
                <a:tab pos="681990" algn="l"/>
              </a:tabLst>
            </a:pPr>
            <a:r>
              <a:rPr sz="1200" spc="-5" dirty="0">
                <a:latin typeface="Times New Roman"/>
                <a:cs typeface="Times New Roman"/>
                <a:hlinkClick r:id="rId16"/>
              </a:rPr>
              <a:t>http://www.tau.org.ua/</a:t>
            </a:r>
            <a:r>
              <a:rPr sz="1200" spc="10" dirty="0">
                <a:latin typeface="Times New Roman"/>
                <a:cs typeface="Times New Roman"/>
                <a:hlinkClick r:id="rId16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асоціація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https://uata.com.ua/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Українська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Асоціація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агенцій.</a:t>
            </a:r>
            <a:endParaRPr sz="1200">
              <a:latin typeface="Times New Roman"/>
              <a:cs typeface="Times New Roman"/>
            </a:endParaRPr>
          </a:p>
          <a:p>
            <a:pPr marL="643890" indent="-271780">
              <a:lnSpc>
                <a:spcPts val="141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7"/>
              </a:rPr>
              <a:t>http://altu.com.ua/Altu/About/</a:t>
            </a:r>
            <a:r>
              <a:rPr sz="1200" spc="20" dirty="0">
                <a:latin typeface="Times New Roman"/>
                <a:cs typeface="Times New Roman"/>
                <a:hlinkClick r:id="rId17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Асоціація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лідерів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3065" cy="634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3035">
              <a:lnSpc>
                <a:spcPts val="1400"/>
              </a:lnSpc>
              <a:spcBef>
                <a:spcPts val="100"/>
              </a:spcBef>
              <a:buAutoNum type="arabicPeriod"/>
              <a:tabLst>
                <a:tab pos="44075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12700" marR="6985" indent="283210" algn="just">
              <a:lnSpc>
                <a:spcPct val="959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Програму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«Мерчандайзинг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гостинності»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складено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«Готельно-ресторанне </a:t>
            </a:r>
            <a:r>
              <a:rPr sz="1200" spc="-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туристичний бізнес».</a:t>
            </a:r>
            <a:r>
              <a:rPr sz="1200" dirty="0">
                <a:latin typeface="Times New Roman"/>
                <a:cs typeface="Times New Roman"/>
              </a:rPr>
              <a:t> У ході </a:t>
            </a:r>
            <a:r>
              <a:rPr sz="1200" spc="-5" dirty="0">
                <a:latin typeface="Times New Roman"/>
                <a:cs typeface="Times New Roman"/>
              </a:rPr>
              <a:t>вивчення курсу здобувачі дізнаються </a:t>
            </a:r>
            <a:r>
              <a:rPr sz="1200" dirty="0">
                <a:latin typeface="Times New Roman"/>
                <a:cs typeface="Times New Roman"/>
              </a:rPr>
              <a:t>про </a:t>
            </a:r>
            <a:r>
              <a:rPr sz="1200" spc="-5" dirty="0">
                <a:latin typeface="Times New Roman"/>
                <a:cs typeface="Times New Roman"/>
              </a:rPr>
              <a:t>особливості мерчандайзингових підходів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ведення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 </a:t>
            </a:r>
            <a:r>
              <a:rPr sz="1200" spc="-5" dirty="0">
                <a:latin typeface="Times New Roman"/>
                <a:cs typeface="Times New Roman"/>
              </a:rPr>
              <a:t>сфери гостінності, специфіку організації ефективних продажів послуг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продукції,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базується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комплексі заходів спрямованих на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стимулювання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продажу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через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привертання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уваги</a:t>
            </a:r>
            <a:r>
              <a:rPr sz="1200" spc="-5" dirty="0">
                <a:latin typeface="Times New Roman"/>
                <a:cs typeface="Times New Roman"/>
              </a:rPr>
              <a:t> споживачів</a:t>
            </a:r>
            <a:r>
              <a:rPr sz="1200" dirty="0">
                <a:latin typeface="Times New Roman"/>
                <a:cs typeface="Times New Roman"/>
              </a:rPr>
              <a:t> 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допомогою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вигіднішого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розміщення.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зможуть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опанувати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теоретичні знання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сформувати практичні вміння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компетентності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основі ознайомлення </a:t>
            </a:r>
            <a:r>
              <a:rPr sz="1200" dirty="0">
                <a:latin typeface="Times New Roman"/>
                <a:cs typeface="Times New Roman"/>
              </a:rPr>
              <a:t>із </a:t>
            </a:r>
            <a:r>
              <a:rPr sz="1200" spc="-5" dirty="0">
                <a:latin typeface="Times New Roman"/>
                <a:cs typeface="Times New Roman"/>
              </a:rPr>
              <a:t>методами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підходами </a:t>
            </a:r>
            <a:r>
              <a:rPr sz="1200" dirty="0">
                <a:latin typeface="Times New Roman"/>
                <a:cs typeface="Times New Roman"/>
              </a:rPr>
              <a:t>мерчандайзингу, щодо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обслуговування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споживачів</a:t>
            </a:r>
            <a:r>
              <a:rPr sz="1200" dirty="0">
                <a:latin typeface="Times New Roman"/>
                <a:cs typeface="Times New Roman"/>
              </a:rPr>
              <a:t> 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навчальної</a:t>
            </a:r>
            <a:r>
              <a:rPr sz="1200" dirty="0">
                <a:latin typeface="Times New Roman"/>
                <a:cs typeface="Times New Roman"/>
              </a:rPr>
              <a:t> діяльності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dirty="0">
                <a:latin typeface="Times New Roman"/>
                <a:cs typeface="Times New Roman"/>
              </a:rPr>
              <a:t> 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заняттях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проводиться</a:t>
            </a:r>
            <a:r>
              <a:rPr sz="1200" dirty="0">
                <a:latin typeface="Times New Roman"/>
                <a:cs typeface="Times New Roman"/>
              </a:rPr>
              <a:t> з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урахуванням </a:t>
            </a:r>
            <a:r>
              <a:rPr sz="1200" dirty="0">
                <a:latin typeface="Times New Roman"/>
                <a:cs typeface="Times New Roman"/>
              </a:rPr>
              <a:t>його </a:t>
            </a:r>
            <a:r>
              <a:rPr sz="1200" spc="-5" dirty="0">
                <a:latin typeface="Times New Roman"/>
                <a:cs typeface="Times New Roman"/>
              </a:rPr>
              <a:t>здатностей аналізувати навчальний матеріал, володіти термінологією; проявляти творчий підхід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виконання </a:t>
            </a:r>
            <a:r>
              <a:rPr sz="1200" dirty="0">
                <a:latin typeface="Times New Roman"/>
                <a:cs typeface="Times New Roman"/>
              </a:rPr>
              <a:t>практичних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(презентації,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інтелектуальні</a:t>
            </a:r>
            <a:r>
              <a:rPr sz="1200" dirty="0">
                <a:latin typeface="Times New Roman"/>
                <a:cs typeface="Times New Roman"/>
              </a:rPr>
              <a:t> карти, </a:t>
            </a:r>
            <a:r>
              <a:rPr sz="1200" spc="-5" dirty="0">
                <a:latin typeface="Times New Roman"/>
                <a:cs typeface="Times New Roman"/>
              </a:rPr>
              <a:t>розробки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стратегій</a:t>
            </a:r>
            <a:r>
              <a:rPr sz="1200" dirty="0">
                <a:latin typeface="Times New Roman"/>
                <a:cs typeface="Times New Roman"/>
              </a:rPr>
              <a:t> мерчандайзингу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тощо).</a:t>
            </a:r>
            <a:endParaRPr sz="1200">
              <a:latin typeface="Times New Roman"/>
              <a:cs typeface="Times New Roman"/>
            </a:endParaRPr>
          </a:p>
          <a:p>
            <a:pPr marL="295910" algn="just">
              <a:lnSpc>
                <a:spcPts val="135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Освітній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належить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12700" marR="7620" indent="283210" algn="just">
              <a:lnSpc>
                <a:spcPct val="95900"/>
              </a:lnSpc>
              <a:spcBef>
                <a:spcPts val="30"/>
              </a:spcBef>
            </a:pPr>
            <a:r>
              <a:rPr sz="1200" spc="-5" dirty="0">
                <a:latin typeface="Times New Roman"/>
                <a:cs typeface="Times New Roman"/>
              </a:rPr>
              <a:t>Освітній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 «Мерчандайзинг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гостинності»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спрямований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отримання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майбутніми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фахівцями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готельно-ресторанної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справи фахових компетентностей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5" dirty="0">
                <a:latin typeface="Times New Roman"/>
                <a:cs typeface="Times New Roman"/>
              </a:rPr>
              <a:t>основних положень, </a:t>
            </a:r>
            <a:r>
              <a:rPr sz="1200" dirty="0">
                <a:latin typeface="Times New Roman"/>
                <a:cs typeface="Times New Roman"/>
              </a:rPr>
              <a:t>понять та </a:t>
            </a:r>
            <a:r>
              <a:rPr sz="1200" spc="-5" dirty="0">
                <a:latin typeface="Times New Roman"/>
                <a:cs typeface="Times New Roman"/>
              </a:rPr>
              <a:t>дефініцій,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розкривають зміст, </a:t>
            </a:r>
            <a:r>
              <a:rPr sz="1200" dirty="0">
                <a:latin typeface="Times New Roman"/>
                <a:cs typeface="Times New Roman"/>
              </a:rPr>
              <a:t>характер, </a:t>
            </a:r>
            <a:r>
              <a:rPr sz="1200" spc="-5" dirty="0">
                <a:latin typeface="Times New Roman"/>
                <a:cs typeface="Times New Roman"/>
              </a:rPr>
              <a:t>тенденції, фундаментальні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гостинності.</a:t>
            </a:r>
            <a:endParaRPr sz="1200">
              <a:latin typeface="Times New Roman"/>
              <a:cs typeface="Times New Roman"/>
            </a:endParaRPr>
          </a:p>
          <a:p>
            <a:pPr marL="12700" marR="11430" indent="457200" algn="just">
              <a:lnSpc>
                <a:spcPts val="1380"/>
              </a:lnSpc>
              <a:spcBef>
                <a:spcPts val="35"/>
              </a:spcBef>
            </a:pPr>
            <a:r>
              <a:rPr sz="1200" spc="-5" dirty="0">
                <a:latin typeface="Times New Roman"/>
                <a:cs typeface="Times New Roman"/>
              </a:rPr>
              <a:t>Контроль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видами діяльності здобувачів вищої </a:t>
            </a:r>
            <a:r>
              <a:rPr sz="1200" dirty="0">
                <a:latin typeface="Times New Roman"/>
                <a:cs typeface="Times New Roman"/>
              </a:rPr>
              <a:t>освіти </a:t>
            </a:r>
            <a:r>
              <a:rPr sz="1200" spc="-5" dirty="0">
                <a:latin typeface="Times New Roman"/>
                <a:cs typeface="Times New Roman"/>
              </a:rPr>
              <a:t>здійснюється </a:t>
            </a:r>
            <a:r>
              <a:rPr sz="1200" dirty="0">
                <a:latin typeface="Times New Roman"/>
                <a:cs typeface="Times New Roman"/>
              </a:rPr>
              <a:t>шляхом </a:t>
            </a:r>
            <a:r>
              <a:rPr sz="1200" spc="-5" dirty="0">
                <a:latin typeface="Times New Roman"/>
                <a:cs typeface="Times New Roman"/>
              </a:rPr>
              <a:t>поточного оцінювання знань, періодичним контролем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тестами </a:t>
            </a:r>
            <a:r>
              <a:rPr sz="1200" dirty="0">
                <a:latin typeface="Times New Roman"/>
                <a:cs typeface="Times New Roman"/>
              </a:rPr>
              <a:t>після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ними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кожного з </a:t>
            </a:r>
            <a:r>
              <a:rPr sz="1200" spc="-5" dirty="0">
                <a:latin typeface="Times New Roman"/>
                <a:cs typeface="Times New Roman"/>
              </a:rPr>
              <a:t>модулів.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результатами суми балів, набраних </a:t>
            </a:r>
            <a:r>
              <a:rPr sz="1200" dirty="0">
                <a:latin typeface="Times New Roman"/>
                <a:cs typeface="Times New Roman"/>
              </a:rPr>
              <a:t>за дві </a:t>
            </a:r>
            <a:r>
              <a:rPr sz="1200" b="1" spc="-5" dirty="0">
                <a:latin typeface="Times New Roman"/>
                <a:cs typeface="Times New Roman"/>
              </a:rPr>
              <a:t>(Модуль </a:t>
            </a:r>
            <a:r>
              <a:rPr sz="1200" b="1" dirty="0">
                <a:latin typeface="Times New Roman"/>
                <a:cs typeface="Times New Roman"/>
              </a:rPr>
              <a:t>1, </a:t>
            </a:r>
            <a:r>
              <a:rPr sz="1200" b="1" spc="-5" dirty="0">
                <a:latin typeface="Times New Roman"/>
                <a:cs typeface="Times New Roman"/>
              </a:rPr>
              <a:t>Модуль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періодичні контрольні </a:t>
            </a:r>
            <a:r>
              <a:rPr sz="1200" dirty="0">
                <a:latin typeface="Times New Roman"/>
                <a:cs typeface="Times New Roman"/>
              </a:rPr>
              <a:t>точки, </a:t>
            </a:r>
            <a:r>
              <a:rPr sz="1200" spc="-5" dirty="0">
                <a:latin typeface="Times New Roman"/>
                <a:cs typeface="Times New Roman"/>
              </a:rPr>
              <a:t>виставляється підсумкова </a:t>
            </a:r>
            <a:r>
              <a:rPr sz="1200" dirty="0">
                <a:latin typeface="Times New Roman"/>
                <a:cs typeface="Times New Roman"/>
              </a:rPr>
              <a:t>оцінка за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100-бальною шкалами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2947035" indent="-152400">
              <a:lnSpc>
                <a:spcPts val="1400"/>
              </a:lnSpc>
              <a:buAutoNum type="arabicPeriod" startAt="2"/>
              <a:tabLst>
                <a:tab pos="29470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ЗАВДАННЯ ОСВІТНЬОГО</a:t>
            </a:r>
            <a:r>
              <a:rPr sz="1200" b="1" dirty="0">
                <a:latin typeface="Times New Roman"/>
                <a:cs typeface="Times New Roman"/>
              </a:rPr>
              <a:t> КОМПОНЕНТА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ct val="95900"/>
              </a:lnSpc>
              <a:spcBef>
                <a:spcPts val="15"/>
              </a:spcBef>
            </a:pPr>
            <a:r>
              <a:rPr sz="1200" b="1" spc="-5" dirty="0">
                <a:latin typeface="Times New Roman"/>
                <a:cs typeface="Times New Roman"/>
              </a:rPr>
              <a:t>Метою </a:t>
            </a:r>
            <a:r>
              <a:rPr sz="1200" b="1" dirty="0">
                <a:latin typeface="Times New Roman"/>
                <a:cs typeface="Times New Roman"/>
              </a:rPr>
              <a:t>освітнього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«Мерчандайзинг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сфері </a:t>
            </a:r>
            <a:r>
              <a:rPr sz="1200" dirty="0">
                <a:latin typeface="Times New Roman"/>
                <a:cs typeface="Times New Roman"/>
              </a:rPr>
              <a:t>гостинності»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формування системи </a:t>
            </a:r>
            <a:r>
              <a:rPr sz="1200" dirty="0">
                <a:latin typeface="Times New Roman"/>
                <a:cs typeface="Times New Roman"/>
              </a:rPr>
              <a:t>поглядів та </a:t>
            </a:r>
            <a:r>
              <a:rPr sz="1200" spc="-5" dirty="0">
                <a:latin typeface="Times New Roman"/>
                <a:cs typeface="Times New Roman"/>
              </a:rPr>
              <a:t>спеціальних знань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сфері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</a:t>
            </a:r>
            <a:r>
              <a:rPr sz="1200" dirty="0">
                <a:latin typeface="Times New Roman"/>
                <a:cs typeface="Times New Roman"/>
              </a:rPr>
              <a:t>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навчальної дисципліни полягають</a:t>
            </a:r>
            <a:r>
              <a:rPr sz="1200" dirty="0">
                <a:latin typeface="Times New Roman"/>
                <a:cs typeface="Times New Roman"/>
              </a:rPr>
              <a:t> в </a:t>
            </a:r>
            <a:r>
              <a:rPr sz="1200" spc="-5" dirty="0">
                <a:latin typeface="Times New Roman"/>
                <a:cs typeface="Times New Roman"/>
              </a:rPr>
              <a:t>формуванні знань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розумінь методології застосування мерчандайзингових підходів, заснованих</a:t>
            </a:r>
            <a:r>
              <a:rPr sz="1200" dirty="0">
                <a:latin typeface="Times New Roman"/>
                <a:cs typeface="Times New Roman"/>
              </a:rPr>
              <a:t> на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збалансованому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розподіленні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пізнавальних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споживача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пов’язаних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із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несумісними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етичними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маніпуляціями</a:t>
            </a:r>
            <a:r>
              <a:rPr sz="1200" dirty="0">
                <a:latin typeface="Times New Roman"/>
                <a:cs typeface="Times New Roman"/>
              </a:rPr>
              <a:t> з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поведінкою,</a:t>
            </a:r>
            <a:r>
              <a:rPr sz="1200" dirty="0">
                <a:latin typeface="Times New Roman"/>
                <a:cs typeface="Times New Roman"/>
              </a:rPr>
              <a:t> що </a:t>
            </a:r>
            <a:r>
              <a:rPr sz="1200" spc="-5" dirty="0">
                <a:latin typeface="Times New Roman"/>
                <a:cs typeface="Times New Roman"/>
              </a:rPr>
              <a:t>дозволить підвищити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</a:t>
            </a:r>
            <a:r>
              <a:rPr sz="1200" dirty="0">
                <a:latin typeface="Times New Roman"/>
                <a:cs typeface="Times New Roman"/>
              </a:rPr>
              <a:t> .</a:t>
            </a:r>
            <a:endParaRPr sz="1200">
              <a:latin typeface="Times New Roman"/>
              <a:cs typeface="Times New Roman"/>
            </a:endParaRPr>
          </a:p>
          <a:p>
            <a:pPr marL="372110" algn="just">
              <a:lnSpc>
                <a:spcPts val="1350"/>
              </a:lnSpc>
            </a:pPr>
            <a:r>
              <a:rPr sz="1200" spc="-5" dirty="0">
                <a:latin typeface="Times New Roman"/>
                <a:cs typeface="Times New Roman"/>
              </a:rPr>
              <a:t>Здобувач </a:t>
            </a:r>
            <a:r>
              <a:rPr sz="1200" dirty="0">
                <a:latin typeface="Times New Roman"/>
                <a:cs typeface="Times New Roman"/>
              </a:rPr>
              <a:t>при </a:t>
            </a:r>
            <a:r>
              <a:rPr sz="1200" spc="-5" dirty="0">
                <a:latin typeface="Times New Roman"/>
                <a:cs typeface="Times New Roman"/>
              </a:rPr>
              <a:t>опануванні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освітнього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знати</a:t>
            </a:r>
            <a:r>
              <a:rPr sz="1200" spc="-5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99109" indent="-89535">
              <a:lnSpc>
                <a:spcPts val="1380"/>
              </a:lnSpc>
              <a:buChar char="-"/>
              <a:tabLst>
                <a:tab pos="499745" algn="l"/>
              </a:tabLst>
            </a:pPr>
            <a:r>
              <a:rPr sz="1200" dirty="0">
                <a:latin typeface="Times New Roman"/>
                <a:cs typeface="Times New Roman"/>
              </a:rPr>
              <a:t>цілі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принципи мерчандайзингу;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завдання,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ключові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концепції,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правила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 також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мерчандайзингу;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основоположні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документи,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забезпечують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правила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обслуговування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клієнтів;</a:t>
            </a:r>
            <a:endParaRPr sz="1200">
              <a:latin typeface="Times New Roman"/>
              <a:cs typeface="Times New Roman"/>
            </a:endParaRPr>
          </a:p>
          <a:p>
            <a:pPr marL="499109" indent="-89535">
              <a:lnSpc>
                <a:spcPts val="1380"/>
              </a:lnSpc>
              <a:buChar char="-"/>
              <a:tabLst>
                <a:tab pos="499745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визначальні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положення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компаніях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обслуговування;</a:t>
            </a:r>
            <a:endParaRPr sz="1200">
              <a:latin typeface="Times New Roman"/>
              <a:cs typeface="Times New Roman"/>
            </a:endParaRPr>
          </a:p>
          <a:p>
            <a:pPr marL="410209">
              <a:lnSpc>
                <a:spcPts val="1380"/>
              </a:lnSpc>
            </a:pPr>
            <a:r>
              <a:rPr sz="1200" b="1" i="1" spc="-5" dirty="0">
                <a:latin typeface="Times New Roman"/>
                <a:cs typeface="Times New Roman"/>
              </a:rPr>
              <a:t>вміти</a:t>
            </a:r>
            <a:r>
              <a:rPr sz="1200" spc="-5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знаходити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причинно-наслідкові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зв’язки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між явищами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мерчандайзингу;</a:t>
            </a:r>
            <a:endParaRPr sz="1200">
              <a:latin typeface="Times New Roman"/>
              <a:cs typeface="Times New Roman"/>
            </a:endParaRPr>
          </a:p>
          <a:p>
            <a:pPr marL="12700" marR="15240" indent="359410">
              <a:lnSpc>
                <a:spcPts val="1380"/>
              </a:lnSpc>
              <a:spcBef>
                <a:spcPts val="65"/>
              </a:spcBef>
              <a:buChar char="-"/>
              <a:tabLst>
                <a:tab pos="492125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необхідні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зовнішнього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простору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прилеглої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території,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також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внутрішнього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простору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елементів обслуговування;</a:t>
            </a:r>
            <a:endParaRPr sz="1200">
              <a:latin typeface="Times New Roman"/>
              <a:cs typeface="Times New Roman"/>
            </a:endParaRPr>
          </a:p>
          <a:p>
            <a:pPr marL="12700" marR="13335" indent="397510">
              <a:lnSpc>
                <a:spcPts val="1380"/>
              </a:lnSpc>
              <a:buChar char="-"/>
              <a:tabLst>
                <a:tab pos="523875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інноваційні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підходи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провадження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маркетингової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ринкового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суб’єкта,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гнучко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адаптуватися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змін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маркетингового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середовища;</a:t>
            </a:r>
            <a:endParaRPr sz="1200">
              <a:latin typeface="Times New Roman"/>
              <a:cs typeface="Times New Roman"/>
            </a:endParaRPr>
          </a:p>
          <a:p>
            <a:pPr marL="503555" indent="-132080">
              <a:lnSpc>
                <a:spcPts val="1345"/>
              </a:lnSpc>
              <a:buChar char="-"/>
              <a:tabLst>
                <a:tab pos="50419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3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механізми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3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управлінських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щодо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системи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мерчандайзингу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підприємств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індустрії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1795" cy="6168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гостинності.</a:t>
            </a:r>
            <a:endParaRPr sz="1200">
              <a:latin typeface="Times New Roman"/>
              <a:cs typeface="Times New Roman"/>
            </a:endParaRPr>
          </a:p>
          <a:p>
            <a:pPr marL="12700" marR="5080" indent="397510" algn="just">
              <a:lnSpc>
                <a:spcPct val="95900"/>
              </a:lnSpc>
              <a:spcBef>
                <a:spcPts val="30"/>
              </a:spcBef>
            </a:pPr>
            <a:r>
              <a:rPr sz="1200" spc="-5" dirty="0">
                <a:latin typeface="Times New Roman"/>
                <a:cs typeface="Times New Roman"/>
              </a:rPr>
              <a:t>Освітній компонент розрахований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здобувачів вищої освіти, предметом вивчення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мерчандайзинг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сфері </a:t>
            </a:r>
            <a:r>
              <a:rPr sz="1200" dirty="0">
                <a:latin typeface="Times New Roman"/>
                <a:cs typeface="Times New Roman"/>
              </a:rPr>
              <a:t>гостинності. Відповідно до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освітньо-професійної програми «Готельно-ресторанне господарство та туристичний </a:t>
            </a:r>
            <a:r>
              <a:rPr sz="1200" dirty="0">
                <a:latin typeface="Times New Roman"/>
                <a:cs typeface="Times New Roman"/>
              </a:rPr>
              <a:t>бізнес» </a:t>
            </a:r>
            <a:r>
              <a:rPr sz="1200" spc="-5" dirty="0">
                <a:latin typeface="Times New Roman"/>
                <a:cs typeface="Times New Roman"/>
              </a:rPr>
              <a:t>першого (бакалаврського) </a:t>
            </a:r>
            <a:r>
              <a:rPr sz="1200" dirty="0">
                <a:latin typeface="Times New Roman"/>
                <a:cs typeface="Times New Roman"/>
              </a:rPr>
              <a:t>рівня </a:t>
            </a:r>
            <a:r>
              <a:rPr sz="1200" spc="-5" dirty="0">
                <a:latin typeface="Times New Roman"/>
                <a:cs typeface="Times New Roman"/>
              </a:rPr>
              <a:t>вищої освіти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спеціальністю </a:t>
            </a:r>
            <a:r>
              <a:rPr sz="1200" dirty="0">
                <a:latin typeface="Times New Roman"/>
                <a:cs typeface="Times New Roman"/>
              </a:rPr>
              <a:t>241 </a:t>
            </a:r>
            <a:r>
              <a:rPr sz="1200" spc="-5" dirty="0">
                <a:latin typeface="Times New Roman"/>
                <a:cs typeface="Times New Roman"/>
              </a:rPr>
              <a:t>«Готельно-ресторанна справа» галузі знань </a:t>
            </a:r>
            <a:r>
              <a:rPr sz="1200" dirty="0">
                <a:latin typeface="Times New Roman"/>
                <a:cs typeface="Times New Roman"/>
              </a:rPr>
              <a:t>24 </a:t>
            </a:r>
            <a:r>
              <a:rPr sz="1200" spc="-5" dirty="0">
                <a:latin typeface="Times New Roman"/>
                <a:cs typeface="Times New Roman"/>
              </a:rPr>
              <a:t>«Сфера обслуговування», вивчення дисципліни сприяє формуванню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вищої</a:t>
            </a:r>
            <a:r>
              <a:rPr sz="1200" dirty="0">
                <a:latin typeface="Times New Roman"/>
                <a:cs typeface="Times New Roman"/>
              </a:rPr>
              <a:t> освіти таких</a:t>
            </a:r>
            <a:r>
              <a:rPr sz="1200" spc="-5" dirty="0">
                <a:latin typeface="Times New Roman"/>
                <a:cs typeface="Times New Roman"/>
              </a:rPr>
              <a:t> компетентностей,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наведених нижче.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821690" indent="-153035">
              <a:lnSpc>
                <a:spcPct val="100000"/>
              </a:lnSpc>
              <a:buAutoNum type="arabicPeriod" startAt="3"/>
              <a:tabLst>
                <a:tab pos="82232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НАБУВАЮТЬСЯ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ПІД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ОПАНУВАННЯ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ОСВІТНІМ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КОМПОНЕНТОМ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 startAt="3"/>
            </a:pPr>
            <a:endParaRPr sz="1100">
              <a:latin typeface="Times New Roman"/>
              <a:cs typeface="Times New Roman"/>
            </a:endParaRPr>
          </a:p>
          <a:p>
            <a:pPr marL="823594" algn="just">
              <a:lnSpc>
                <a:spcPts val="1400"/>
              </a:lnSpc>
            </a:pPr>
            <a:r>
              <a:rPr sz="1200" b="1" i="1" spc="-5" dirty="0">
                <a:latin typeface="Times New Roman"/>
                <a:cs typeface="Times New Roman"/>
              </a:rPr>
              <a:t>Інтегральна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компетентність:</a:t>
            </a:r>
            <a:endParaRPr sz="1200">
              <a:latin typeface="Times New Roman"/>
              <a:cs typeface="Times New Roman"/>
            </a:endParaRPr>
          </a:p>
          <a:p>
            <a:pPr marL="442595" marR="936625" indent="342265" algn="just">
              <a:lnSpc>
                <a:spcPct val="95900"/>
              </a:lnSpc>
              <a:spcBef>
                <a:spcPts val="15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спеціалізовані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характеризуються комплексністю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невизначеністю </a:t>
            </a:r>
            <a:r>
              <a:rPr sz="1200" spc="-10" dirty="0">
                <a:latin typeface="Times New Roman"/>
                <a:cs typeface="Times New Roman"/>
              </a:rPr>
              <a:t>умов,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передбачає </a:t>
            </a:r>
            <a:r>
              <a:rPr sz="1200" dirty="0">
                <a:latin typeface="Times New Roman"/>
                <a:cs typeface="Times New Roman"/>
              </a:rPr>
              <a:t>застосування теорій та </a:t>
            </a:r>
            <a:r>
              <a:rPr sz="1200" spc="-5" dirty="0">
                <a:latin typeface="Times New Roman"/>
                <a:cs typeface="Times New Roman"/>
              </a:rPr>
              <a:t>методів економічної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науки.</a:t>
            </a:r>
            <a:endParaRPr sz="1200">
              <a:latin typeface="Times New Roman"/>
              <a:cs typeface="Times New Roman"/>
            </a:endParaRPr>
          </a:p>
          <a:p>
            <a:pPr marL="785495" algn="just">
              <a:lnSpc>
                <a:spcPts val="1360"/>
              </a:lnSpc>
            </a:pPr>
            <a:r>
              <a:rPr sz="1200" b="1" i="1" dirty="0">
                <a:latin typeface="Times New Roman"/>
                <a:cs typeface="Times New Roman"/>
              </a:rPr>
              <a:t>Загальні</a:t>
            </a:r>
            <a:r>
              <a:rPr sz="1200" b="1" i="1" spc="-3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 marR="9525" indent="359410" algn="just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ЗК 02. Здатність діяти </a:t>
            </a:r>
            <a:r>
              <a:rPr sz="1200" spc="-5" dirty="0">
                <a:latin typeface="Times New Roman"/>
                <a:cs typeface="Times New Roman"/>
              </a:rPr>
              <a:t>соціально відповідально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свідомо, реалізувати свої права </a:t>
            </a:r>
            <a:r>
              <a:rPr sz="1200" dirty="0">
                <a:latin typeface="Times New Roman"/>
                <a:cs typeface="Times New Roman"/>
              </a:rPr>
              <a:t>і обов’язки як </a:t>
            </a:r>
            <a:r>
              <a:rPr sz="1200" spc="-5" dirty="0">
                <a:latin typeface="Times New Roman"/>
                <a:cs typeface="Times New Roman"/>
              </a:rPr>
              <a:t>члена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суспільства, усвідомлювати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цінності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громадянського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(вільного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демократичного)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суспільства,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верховенства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свобод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людини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громадянина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Україні.</a:t>
            </a:r>
            <a:endParaRPr sz="1200">
              <a:latin typeface="Times New Roman"/>
              <a:cs typeface="Times New Roman"/>
            </a:endParaRPr>
          </a:p>
          <a:p>
            <a:pPr marL="372110" marR="450977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 07. </a:t>
            </a:r>
            <a:r>
              <a:rPr sz="1200" spc="-5" dirty="0">
                <a:latin typeface="Times New Roman"/>
                <a:cs typeface="Times New Roman"/>
              </a:rPr>
              <a:t>Цінування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повага різноманітності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мультикультурності.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08. </a:t>
            </a:r>
            <a:r>
              <a:rPr sz="1200" spc="-5" dirty="0">
                <a:latin typeface="Times New Roman"/>
                <a:cs typeface="Times New Roman"/>
              </a:rPr>
              <a:t>Навики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безпечної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372110" algn="just">
              <a:lnSpc>
                <a:spcPts val="1325"/>
              </a:lnSpc>
            </a:pPr>
            <a:r>
              <a:rPr sz="1200" dirty="0">
                <a:latin typeface="Times New Roman"/>
                <a:cs typeface="Times New Roman"/>
              </a:rPr>
              <a:t>ЗК 10.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733425" algn="just">
              <a:lnSpc>
                <a:spcPts val="1380"/>
              </a:lnSpc>
            </a:pPr>
            <a:r>
              <a:rPr sz="1200" b="1" i="1" spc="-5" dirty="0">
                <a:latin typeface="Times New Roman"/>
                <a:cs typeface="Times New Roman"/>
              </a:rPr>
              <a:t>Спеціальні</a:t>
            </a:r>
            <a:r>
              <a:rPr sz="1200" b="1" i="1" spc="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(фахові,</a:t>
            </a:r>
            <a:r>
              <a:rPr sz="1200" b="1" i="1" spc="-5" dirty="0">
                <a:latin typeface="Times New Roman"/>
                <a:cs typeface="Times New Roman"/>
              </a:rPr>
              <a:t> предметні)</a:t>
            </a:r>
            <a:r>
              <a:rPr sz="1200" b="1" i="1" spc="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02.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організовувати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сервісно-виробничий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урахуванням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потреб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споживачів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забезпечувати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ефективність.</a:t>
            </a:r>
            <a:endParaRPr sz="12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03.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практиці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основи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діючого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законодавства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відстежувати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зміни.</a:t>
            </a:r>
            <a:endParaRPr sz="1200">
              <a:latin typeface="Times New Roman"/>
              <a:cs typeface="Times New Roman"/>
            </a:endParaRPr>
          </a:p>
          <a:p>
            <a:pPr marL="12700" marR="6985" indent="3594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04.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реалізовувати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зовнішні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внутрішні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комунікації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сфери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туризму, навички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взаємодії</a:t>
            </a:r>
            <a:endParaRPr sz="1200">
              <a:latin typeface="Times New Roman"/>
              <a:cs typeface="Times New Roman"/>
            </a:endParaRPr>
          </a:p>
          <a:p>
            <a:pPr marL="12700" marR="6350" indent="3594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05.Здатність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управляти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підприємством,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господарській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 бізнесу.</a:t>
            </a:r>
            <a:endParaRPr sz="1200">
              <a:latin typeface="Times New Roman"/>
              <a:cs typeface="Times New Roman"/>
            </a:endParaRPr>
          </a:p>
          <a:p>
            <a:pPr marL="12700" marR="5715" indent="3594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технічною,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економічною,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технологічною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іншою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документацією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розрахункові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операції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суб’єктом готельного,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5" dirty="0">
                <a:latin typeface="Times New Roman"/>
                <a:cs typeface="Times New Roman"/>
              </a:rPr>
              <a:t> туристичного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СК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13.Здатність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3946525" indent="-3517900">
              <a:lnSpc>
                <a:spcPts val="1400"/>
              </a:lnSpc>
              <a:buAutoNum type="arabicPeriod" startAt="4"/>
              <a:tabLst>
                <a:tab pos="394716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70"/>
              </a:lnSpc>
            </a:pPr>
            <a:r>
              <a:rPr sz="1200" dirty="0">
                <a:latin typeface="Times New Roman"/>
                <a:cs typeface="Times New Roman"/>
              </a:rPr>
              <a:t>РН 04.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туризму.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Розуміти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принципи,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331723"/>
            <a:ext cx="8866505" cy="21367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РН 06.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інтерпретувати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моделювати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існуючих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наукових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концепцій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сервісні,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виробничі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організаційні</a:t>
            </a:r>
            <a:r>
              <a:rPr sz="1200" spc="5" dirty="0">
                <a:latin typeface="Times New Roman"/>
                <a:cs typeface="Times New Roman"/>
              </a:rPr>
              <a:t> процеси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12700" marR="34734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07.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обслуговування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споживачів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готельних, ресторанних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послуг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інформаційних,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комунікаційних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сервісних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дотримання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норм</a:t>
            </a:r>
            <a:r>
              <a:rPr sz="1200" spc="-5" dirty="0">
                <a:latin typeface="Times New Roman"/>
                <a:cs typeface="Times New Roman"/>
              </a:rPr>
              <a:t> безпеки.</a:t>
            </a:r>
            <a:endParaRPr sz="1200">
              <a:latin typeface="Times New Roman"/>
              <a:cs typeface="Times New Roman"/>
            </a:endParaRPr>
          </a:p>
          <a:p>
            <a:pPr marL="12700" marR="45085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11.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dirty="0">
                <a:latin typeface="Times New Roman"/>
                <a:cs typeface="Times New Roman"/>
              </a:rPr>
              <a:t> роботи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господарства.</a:t>
            </a:r>
            <a:endParaRPr sz="1200">
              <a:latin typeface="Times New Roman"/>
              <a:cs typeface="Times New Roman"/>
            </a:endParaRPr>
          </a:p>
          <a:p>
            <a:pPr marL="12700" marR="26225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13.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організаційну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структуру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підрозділів,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координувати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діяльність,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штатний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розклад,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вимоги</a:t>
            </a:r>
            <a:r>
              <a:rPr sz="1200" dirty="0">
                <a:latin typeface="Times New Roman"/>
                <a:cs typeface="Times New Roman"/>
              </a:rPr>
              <a:t> до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кваліфікації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персоналу.</a:t>
            </a: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Розуміти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ресторанного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туристичного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12700" marR="71564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РН 16.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 завдання,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відповідати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результати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своєї діяльності.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8227" y="3139567"/>
            <a:ext cx="2999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73200" y="3339719"/>
          <a:ext cx="8889365" cy="630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7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0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8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00983" y="4483989"/>
            <a:ext cx="3321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5" dirty="0">
                <a:latin typeface="Times New Roman"/>
                <a:cs typeface="Times New Roman"/>
              </a:rPr>
              <a:t> ПОЛІТИКИ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50772" y="4680274"/>
          <a:ext cx="9086850" cy="1616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3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122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5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Жодні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порушення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академічної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доброчесності.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50"/>
                        </a:lnSpc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практичні,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лабораторні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тижнів.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42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 marR="120650" algn="just">
                        <a:lnSpc>
                          <a:spcPts val="1380"/>
                        </a:lnSpc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(«Положення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бально-накопичувальну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систему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оцінювання результатів навчання здобувачів вищої 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Мелітопольському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державному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педагогічному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Хмельницького»).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59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72720" marR="119380" algn="just">
                        <a:lnSpc>
                          <a:spcPts val="1380"/>
                        </a:lnSpc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Здобувач,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який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навчається стабільно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«відмінні»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оцінки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саме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такі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оцінки має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періодичні контролі,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впродовж вивчення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курсу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90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більше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балів,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має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право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складати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екзамен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даного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 компонента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(«Положення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бально-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накопичувальну систему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оцінювання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результатів навчання здобувачів вищої 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Мелітопольському державному педагогічному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Хмельницького»)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526" y="334771"/>
            <a:ext cx="446278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8795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0" dirty="0">
                <a:latin typeface="Times New Roman"/>
                <a:cs typeface="Times New Roman"/>
              </a:rPr>
              <a:t> СТРУКТУРА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036" y="885698"/>
          <a:ext cx="9558655" cy="5879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204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 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316865" marR="82550" indent="-22415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  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5735" marR="15621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19">
                <a:tc gridSpan="7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81305">
                        <a:lnSpc>
                          <a:spcPts val="1280"/>
                        </a:lnSpc>
                        <a:spcBef>
                          <a:spcPts val="894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Тема1.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 роль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сфері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гостинності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500" marR="31813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994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994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9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879475">
                        <a:lnSpc>
                          <a:spcPts val="126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Теоретичні засади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(2 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72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175895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3. Управління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поведінкою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споживача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технологія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мерчандайзингу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реалізації послуг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9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51130">
                        <a:lnSpc>
                          <a:spcPts val="1270"/>
                        </a:lnSpc>
                        <a:spcBef>
                          <a:spcPts val="90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системі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технологій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700"/>
                        </a:lnSpc>
                        <a:spcBef>
                          <a:spcPts val="10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58655" cy="4528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4405">
                <a:tc gridSpan="7"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БЛОК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100" b="1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ПРАВИЛА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1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r>
                        <a:rPr sz="11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У СФЕРІ ГОСТИННОСТІ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5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88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ct val="96100"/>
                        </a:lnSpc>
                        <a:spcBef>
                          <a:spcPts val="99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Мерчандайзингові підходи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формування концепції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закладом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ресторанного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00" marR="255270">
                        <a:lnSpc>
                          <a:spcPct val="96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 внутрішнього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простору в закладах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готельного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10"/>
                        </a:lnSpc>
                        <a:spcBef>
                          <a:spcPts val="8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(2 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70180" marR="161925" indent="123189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ента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5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255270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 внутрішнього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простору в закладах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 marR="447040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 системі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маркетингових комунікацій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50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835" marR="196215" indent="-1270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Розробити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кейси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ирі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конфліктів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5213984"/>
            <a:ext cx="4751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7. 2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dirty="0">
                <a:latin typeface="Times New Roman"/>
                <a:cs typeface="Times New Roman"/>
              </a:rPr>
              <a:t> ОСВІТНЬОГО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 (ЛЕКЦІЙНИЙ 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589396"/>
          <a:ext cx="9549765" cy="1167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737">
                <a:tc>
                  <a:txBody>
                    <a:bodyPr/>
                    <a:lstStyle/>
                    <a:p>
                      <a:pPr marL="1270"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2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 marR="280035">
                        <a:lnSpc>
                          <a:spcPts val="126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Тема1.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сфері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гостинності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indent="-140335">
                        <a:lnSpc>
                          <a:spcPts val="122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Еволюція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виникнення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5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Основні поняття,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мерчандайзингу.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7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гостинності.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indent="-140335">
                        <a:lnSpc>
                          <a:spcPts val="1275"/>
                        </a:lnSpc>
                        <a:buAutoNum type="arabicPeriod"/>
                        <a:tabLst>
                          <a:tab pos="24384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Основні принципи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прийоми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гостинності.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59">
                <a:tc>
                  <a:txBody>
                    <a:bodyPr/>
                    <a:lstStyle/>
                    <a:p>
                      <a:pPr marL="69850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indent="-140335">
                        <a:lnSpc>
                          <a:spcPts val="121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психологічних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пізнавальних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людини.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7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поведінкою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відвідувачів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технологія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540240" cy="45604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indent="-140335">
                        <a:lnSpc>
                          <a:spcPts val="1215"/>
                        </a:lnSpc>
                        <a:buAutoNum type="arabicPeriod" startAt="3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Мотивація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поведінкою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відвідувачів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основі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сприйнять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відчуттів.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95"/>
                        </a:lnSpc>
                        <a:buAutoNum type="arabicPeriod" startAt="3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мотивації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гостинності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2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9850" marR="130810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3. Управління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поведінкою споживача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технологія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 при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реалізації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послуг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 indent="-108585">
                        <a:lnSpc>
                          <a:spcPts val="1210"/>
                        </a:lnSpc>
                        <a:buSzPct val="90909"/>
                        <a:buAutoNum type="arabicPeriod"/>
                        <a:tabLst>
                          <a:tab pos="17716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споживача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3173095">
                        <a:lnSpc>
                          <a:spcPts val="1270"/>
                        </a:lnSpc>
                        <a:spcBef>
                          <a:spcPts val="55"/>
                        </a:spcBef>
                        <a:buSzPct val="90909"/>
                        <a:buAutoNum type="arabicPeriod"/>
                        <a:tabLst>
                          <a:tab pos="17716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Фактори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впливу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споживачів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3.Фактори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внутрішнього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поведінку споживача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6530" indent="-108585">
                        <a:lnSpc>
                          <a:spcPts val="1200"/>
                        </a:lnSpc>
                        <a:buSzPct val="90909"/>
                        <a:buAutoNum type="arabicPeriod" startAt="4"/>
                        <a:tabLst>
                          <a:tab pos="17716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Процес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рішення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купівлю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товарів(послуг)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індивідуальним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споживачем.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1454" indent="-143510">
                        <a:lnSpc>
                          <a:spcPts val="1270"/>
                        </a:lnSpc>
                        <a:buSzPct val="90909"/>
                        <a:buAutoNum type="arabicPeriod" startAt="4"/>
                        <a:tabLst>
                          <a:tab pos="21209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POS-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матеріалів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місцях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продажу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79">
                <a:tc>
                  <a:txBody>
                    <a:bodyPr/>
                    <a:lstStyle/>
                    <a:p>
                      <a:pPr marL="69850" marR="508000">
                        <a:lnSpc>
                          <a:spcPts val="1260"/>
                        </a:lnSpc>
                        <a:spcBef>
                          <a:spcPts val="6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системі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технологій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indent="-140335">
                        <a:lnSpc>
                          <a:spcPts val="121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Кожному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відвідати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заклади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кулінарії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(на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вибір).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5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Оцінити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роботу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 точки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зору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принципів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840" indent="-140335">
                        <a:lnSpc>
                          <a:spcPts val="1265"/>
                        </a:lnSpc>
                        <a:buAutoNum type="arabicPeriod"/>
                        <a:tabLst>
                          <a:tab pos="243840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Визначити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них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 більш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комфортабельним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споживача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605">
                <a:tc>
                  <a:txBody>
                    <a:bodyPr/>
                    <a:lstStyle/>
                    <a:p>
                      <a:pPr marL="69850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5.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Мерчандайзингові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 marR="600710">
                        <a:lnSpc>
                          <a:spcPct val="959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формування концепції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закладом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ресторанного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закладу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господарства,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складова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3564254">
                        <a:lnSpc>
                          <a:spcPts val="1260"/>
                        </a:lnSpc>
                        <a:spcBef>
                          <a:spcPts val="7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Правила пропонування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страв у ЗРГ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3.Мерчандайзингові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прийоми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обслуговуванні.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21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Мерчандайзингові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до естетики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оформлення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страв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07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9850" marR="123189">
                        <a:lnSpc>
                          <a:spcPct val="959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 внутрішнього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простору в закладах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indent="-140335">
                        <a:lnSpc>
                          <a:spcPts val="122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Інтер’єр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готельного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господарства (історичні етапи)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предметно-просторового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5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Складові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частини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комфорту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внутрішнього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простору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готелів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5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Естетична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7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Освітлення,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колір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меблі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інтер’єрі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готельного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9850" marR="611505">
                        <a:lnSpc>
                          <a:spcPct val="96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 внутрішнього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простору в закладах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 indent="-140335">
                        <a:lnSpc>
                          <a:spcPts val="121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Сучасні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технології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торгівельних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залів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закладах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5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Зонування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розподіл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площі.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5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внутрішнього простору.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08279" indent="-140335">
                        <a:lnSpc>
                          <a:spcPts val="126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Інтер’єр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атмосфера 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закладах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350520">
                        <a:lnSpc>
                          <a:spcPts val="1270"/>
                        </a:lnSpc>
                        <a:buAutoNum type="arabicPeriod"/>
                        <a:tabLst>
                          <a:tab pos="208915" algn="l"/>
                        </a:tabLst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Розробити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концепцію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закладу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«Ресторан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моєї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мрії»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теоретичні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59">
                <a:tc>
                  <a:txBody>
                    <a:bodyPr/>
                    <a:lstStyle/>
                    <a:p>
                      <a:pPr marL="69850" marR="803275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 системі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маркетингових комунікацій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59079">
                        <a:lnSpc>
                          <a:spcPts val="12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Реклама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засіб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поведінкою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людей.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рекламних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засобів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застосування.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семплінгу.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4. Семплінг 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843529" y="5410581"/>
            <a:ext cx="5005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5" dirty="0">
                <a:latin typeface="Times New Roman"/>
                <a:cs typeface="Times New Roman"/>
              </a:rPr>
              <a:t> (ПРАКТИЧНІ 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612638"/>
          <a:ext cx="9242425" cy="11490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43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0843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99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Тема1.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сфері гостинності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8684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95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1905" indent="38100">
                        <a:lnSpc>
                          <a:spcPts val="1200"/>
                        </a:lnSpc>
                        <a:spcBef>
                          <a:spcPts val="5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Використовуючи </a:t>
                      </a:r>
                      <a:r>
                        <a:rPr sz="1000" spc="-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мережу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Internet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ознайомитися із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складом робочого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портфелю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мерчандайзера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9798" y="3741547"/>
            <a:ext cx="68141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30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dirty="0">
                <a:latin typeface="Times New Roman"/>
                <a:cs typeface="Times New Roman"/>
              </a:rPr>
              <a:t> ОСВІТНЬОГО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(ТЕМИ</a:t>
            </a:r>
            <a:r>
              <a:rPr sz="1200" b="1" dirty="0">
                <a:latin typeface="Times New Roman"/>
                <a:cs typeface="Times New Roman"/>
              </a:rPr>
              <a:t> ДЛЯ </a:t>
            </a:r>
            <a:r>
              <a:rPr sz="1200" b="1" spc="-5" dirty="0">
                <a:latin typeface="Times New Roman"/>
                <a:cs typeface="Times New Roman"/>
              </a:rPr>
              <a:t>САМОСТІЙНОГО 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3941699"/>
          <a:ext cx="9261475" cy="2811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63500" marR="222250">
                        <a:lnSpc>
                          <a:spcPts val="1270"/>
                        </a:lnSpc>
                        <a:spcBef>
                          <a:spcPts val="65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Тема1.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сфері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гостинності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173">
                <a:tc>
                  <a:txBody>
                    <a:bodyPr/>
                    <a:lstStyle/>
                    <a:p>
                      <a:pPr marL="63500" marR="166370">
                        <a:lnSpc>
                          <a:spcPct val="96000"/>
                        </a:lnSpc>
                        <a:spcBef>
                          <a:spcPts val="5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3. Управління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поведінкою споживача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технологія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мерчандайзингу при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послуг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153">
                <a:tc>
                  <a:txBody>
                    <a:bodyPr/>
                    <a:lstStyle/>
                    <a:p>
                      <a:pPr marL="63500" marR="449580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системі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технологій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5.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Мерчандайзингові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30"/>
                        </a:spcBef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359664"/>
          <a:ext cx="9261475" cy="3231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025">
                <a:tc>
                  <a:txBody>
                    <a:bodyPr/>
                    <a:lstStyle/>
                    <a:p>
                      <a:pPr marL="63500" marR="1042669">
                        <a:lnSpc>
                          <a:spcPts val="1270"/>
                        </a:lnSpc>
                        <a:spcBef>
                          <a:spcPts val="5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3. Управління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поведінкою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споживача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технологія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 реалізації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послуг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2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953769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системі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технологій маркетингу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1270" algn="just">
                        <a:lnSpc>
                          <a:spcPts val="1200"/>
                        </a:lnSpc>
                        <a:spcBef>
                          <a:spcPts val="5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завдань: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Кожному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студенту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відвідати два заклади кулінарії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(на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вибір). 2.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Оцінити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їх роботу з точки зору основних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правил</a:t>
                      </a:r>
                      <a:r>
                        <a:rPr sz="1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і</a:t>
                      </a:r>
                      <a:r>
                        <a:rPr sz="1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принципів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мерчандайзингу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3.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Визначити</a:t>
                      </a:r>
                      <a:r>
                        <a:rPr sz="1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який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них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є</a:t>
                      </a:r>
                      <a:r>
                        <a:rPr sz="1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більш</a:t>
                      </a:r>
                      <a:r>
                        <a:rPr sz="1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комфортабельним </a:t>
                      </a:r>
                      <a:r>
                        <a:rPr sz="1000" spc="-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споживача.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407">
                <a:tc>
                  <a:txBody>
                    <a:bodyPr/>
                    <a:lstStyle/>
                    <a:p>
                      <a:pPr marL="63500" marR="660400">
                        <a:lnSpc>
                          <a:spcPts val="1270"/>
                        </a:lnSpc>
                        <a:spcBef>
                          <a:spcPts val="107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Мерчандайзингові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підходи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закладом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2540" algn="just">
                        <a:lnSpc>
                          <a:spcPts val="1200"/>
                        </a:lnSpc>
                        <a:spcBef>
                          <a:spcPts val="5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завдань: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Розробити концепцію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та </a:t>
                      </a:r>
                      <a:r>
                        <a:rPr sz="1000" spc="-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план ресторанного закладу «Замовляй та куштуй» використовуючи теоретичні основи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та ПОС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– матеріали.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153">
                <a:tc>
                  <a:txBody>
                    <a:bodyPr/>
                    <a:lstStyle/>
                    <a:p>
                      <a:pPr marL="63500" marR="249554">
                        <a:lnSpc>
                          <a:spcPts val="1280"/>
                        </a:lnSpc>
                        <a:spcBef>
                          <a:spcPts val="5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6.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внутрішнього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простору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закладах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готельного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3810" indent="38100">
                        <a:lnSpc>
                          <a:spcPts val="1200"/>
                        </a:lnSpc>
                        <a:spcBef>
                          <a:spcPts val="5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Розробка</a:t>
                      </a:r>
                      <a:r>
                        <a:rPr sz="10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технологій</a:t>
                      </a:r>
                      <a:r>
                        <a:rPr sz="10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мерчандайзингу</a:t>
                      </a:r>
                      <a:r>
                        <a:rPr sz="10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10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закладах</a:t>
                      </a:r>
                      <a:r>
                        <a:rPr sz="10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готельного </a:t>
                      </a:r>
                      <a:r>
                        <a:rPr sz="1000" spc="-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господарства.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407">
                <a:tc>
                  <a:txBody>
                    <a:bodyPr/>
                    <a:lstStyle/>
                    <a:p>
                      <a:pPr marL="63500" marR="249554">
                        <a:lnSpc>
                          <a:spcPts val="1270"/>
                        </a:lnSpc>
                        <a:spcBef>
                          <a:spcPts val="10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7.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внутрішнього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простору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закладах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2540" algn="just">
                        <a:lnSpc>
                          <a:spcPts val="1200"/>
                        </a:lnSpc>
                        <a:spcBef>
                          <a:spcPts val="5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завдань: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Розробка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технологій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мерчандайзингу у закладах ресторанного господарства. Розробка дизайну та стилю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меню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Мерчандайзинг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маркетингових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комунікацій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261475" cy="2370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046">
                <a:tc>
                  <a:txBody>
                    <a:bodyPr/>
                    <a:lstStyle/>
                    <a:p>
                      <a:pPr marL="63500" marR="539750">
                        <a:lnSpc>
                          <a:spcPct val="96000"/>
                        </a:lnSpc>
                        <a:spcBef>
                          <a:spcPts val="5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концепції 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закладом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ресторанного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30"/>
                        </a:spcBef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791">
                <a:tc>
                  <a:txBody>
                    <a:bodyPr/>
                    <a:lstStyle/>
                    <a:p>
                      <a:pPr marL="63500" marR="554355">
                        <a:lnSpc>
                          <a:spcPct val="95900"/>
                        </a:lnSpc>
                        <a:spcBef>
                          <a:spcPts val="5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 внутрішнього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простору в закладах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готельного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315">
                <a:tc>
                  <a:txBody>
                    <a:bodyPr/>
                    <a:lstStyle/>
                    <a:p>
                      <a:pPr marL="63500" marR="554355">
                        <a:lnSpc>
                          <a:spcPts val="1270"/>
                        </a:lnSpc>
                        <a:spcBef>
                          <a:spcPts val="5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 внутрішнього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зовнішнього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простору в закладах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96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108">
                <a:tc>
                  <a:txBody>
                    <a:bodyPr/>
                    <a:lstStyle/>
                    <a:p>
                      <a:pPr marL="63500" marR="746125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Мерчандайзинг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 системі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маркетингових комунікацій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4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5075" y="3406267"/>
            <a:ext cx="31451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ОЦІНЮВАННЯ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3781678"/>
          <a:ext cx="9258300" cy="2975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9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3025" marR="231775">
                        <a:lnSpc>
                          <a:spcPct val="11000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Загальна система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ню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ання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 algn="just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 algn="just">
                        <a:lnSpc>
                          <a:spcPct val="11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контрольних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точок першої (КТ1)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другої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(КТ2). Результати контрольної точки (КТ)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 сумою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поточного (ПК)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складає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ct val="110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тобто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40 %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 обчислюються як середньозважена оцінок (Хср)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діяльність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здобувача на практичних (семінарських) заняттях, що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входять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число певної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точки.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трансферу середньозваженої оцінки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 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бали,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що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входять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40 %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треба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(ПК)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видів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здійснюється так: ПК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5 = 4.1 * 4 = 16.4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//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(балів).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 здобувачом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отримано 30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Тоді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буде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ПК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= 16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+ 30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 46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(балів).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7310" indent="207010" algn="just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тільки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indent="207010" algn="just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іншого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135" algn="just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виду).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Загальний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рейтинг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 компоненту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(ЗР) складається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суми балів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(Е),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отриманих на екзамені,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підсумкової оцінки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(ПО)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=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Е)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0</TotalTime>
  <Words>4196</Words>
  <Application>Microsoft Office PowerPoint</Application>
  <PresentationFormat>Произвольный</PresentationFormat>
  <Paragraphs>393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Cambria Math</vt:lpstr>
      <vt:lpstr>Franklin Gothic Book</vt:lpstr>
      <vt:lpstr>Symbol</vt:lpstr>
      <vt:lpstr>Times New Roman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2023-11-19T13:22:26Z</dcterms:created>
  <dcterms:modified xsi:type="dcterms:W3CDTF">2023-11-19T13:24:01Z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