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0693400" cy="7562850"/>
  <p:notesSz cx="10693400" cy="756285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1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0694192" cy="756285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595" y="1998083"/>
            <a:ext cx="6208424" cy="1671296"/>
          </a:xfrm>
        </p:spPr>
        <p:txBody>
          <a:bodyPr anchor="b">
            <a:noAutofit/>
          </a:bodyPr>
          <a:lstStyle>
            <a:lvl1pPr algn="ctr">
              <a:defRPr sz="5293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7595" y="3968156"/>
            <a:ext cx="6208424" cy="1519243"/>
          </a:xfrm>
        </p:spPr>
        <p:txBody>
          <a:bodyPr anchor="t">
            <a:normAutofit/>
          </a:bodyPr>
          <a:lstStyle>
            <a:lvl1pPr marL="0" indent="0" algn="ctr">
              <a:buNone/>
              <a:defRPr sz="2206">
                <a:solidFill>
                  <a:schemeClr val="tx1"/>
                </a:solidFill>
              </a:defRPr>
            </a:lvl1pPr>
            <a:lvl2pPr marL="504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1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5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9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3168" y="5574103"/>
            <a:ext cx="787359" cy="308116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47595" y="5574103"/>
            <a:ext cx="4753628" cy="308116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2474" y="5574103"/>
            <a:ext cx="483545" cy="308116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62073" y="3828104"/>
            <a:ext cx="5979467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6993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279" y="5310333"/>
            <a:ext cx="7950742" cy="624986"/>
          </a:xfrm>
        </p:spPr>
        <p:txBody>
          <a:bodyPr anchor="b">
            <a:normAutofit/>
          </a:bodyPr>
          <a:lstStyle>
            <a:lvl1pPr algn="ctr">
              <a:defRPr sz="2647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00154" y="1139096"/>
            <a:ext cx="8293094" cy="3706733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764"/>
            </a:lvl2pPr>
            <a:lvl3pPr marL="1008400" indent="0">
              <a:buNone/>
              <a:defRPr sz="1764"/>
            </a:lvl3pPr>
            <a:lvl4pPr marL="1512600" indent="0">
              <a:buNone/>
              <a:defRPr sz="1764"/>
            </a:lvl4pPr>
            <a:lvl5pPr marL="2016801" indent="0">
              <a:buNone/>
              <a:defRPr sz="1764"/>
            </a:lvl5pPr>
            <a:lvl6pPr marL="2521001" indent="0">
              <a:buNone/>
              <a:defRPr sz="1764"/>
            </a:lvl6pPr>
            <a:lvl7pPr marL="3025201" indent="0">
              <a:buNone/>
              <a:defRPr sz="1764"/>
            </a:lvl7pPr>
            <a:lvl8pPr marL="3529401" indent="0">
              <a:buNone/>
              <a:defRPr sz="1764"/>
            </a:lvl8pPr>
            <a:lvl9pPr marL="4033601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6279" y="5935319"/>
            <a:ext cx="7950742" cy="544455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124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279" y="1000079"/>
            <a:ext cx="7950742" cy="3416251"/>
          </a:xfrm>
        </p:spPr>
        <p:txBody>
          <a:bodyPr anchor="ctr">
            <a:normAutofit/>
          </a:bodyPr>
          <a:lstStyle>
            <a:lvl1pPr algn="ctr">
              <a:defRPr sz="3529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6278" y="4715110"/>
            <a:ext cx="7950744" cy="17646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6">
                <a:solidFill>
                  <a:schemeClr val="tx1"/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95094" y="4565719"/>
            <a:ext cx="7725847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209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0428" y="1083073"/>
            <a:ext cx="7484737" cy="2614320"/>
          </a:xfrm>
        </p:spPr>
        <p:txBody>
          <a:bodyPr anchor="ctr">
            <a:normAutofit/>
          </a:bodyPr>
          <a:lstStyle>
            <a:lvl1pPr algn="ctr">
              <a:defRPr sz="3529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71345" y="3697393"/>
            <a:ext cx="6891300" cy="718937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985"/>
            </a:lvl1pPr>
            <a:lvl2pPr marL="504200" indent="0">
              <a:buFontTx/>
              <a:buNone/>
              <a:defRPr/>
            </a:lvl2pPr>
            <a:lvl3pPr marL="1008400" indent="0">
              <a:buFontTx/>
              <a:buNone/>
              <a:defRPr/>
            </a:lvl3pPr>
            <a:lvl4pPr marL="1512600" indent="0">
              <a:buFontTx/>
              <a:buNone/>
              <a:defRPr/>
            </a:lvl4pPr>
            <a:lvl5pPr marL="2016801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6276" y="4789805"/>
            <a:ext cx="7950746" cy="1689971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6">
                <a:solidFill>
                  <a:schemeClr val="tx1"/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993992" y="998413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794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926958" y="3118512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 algn="r"/>
            <a:r>
              <a:rPr lang="en-US" sz="794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495095" y="4565719"/>
            <a:ext cx="771311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481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283" y="3648630"/>
            <a:ext cx="7950735" cy="1619760"/>
          </a:xfrm>
        </p:spPr>
        <p:txBody>
          <a:bodyPr anchor="b">
            <a:normAutofit/>
          </a:bodyPr>
          <a:lstStyle>
            <a:lvl1pPr algn="l">
              <a:defRPr sz="3529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6282" y="5268390"/>
            <a:ext cx="7950737" cy="948830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tx1"/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7250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8234" y="1083073"/>
            <a:ext cx="7396933" cy="2474267"/>
          </a:xfrm>
        </p:spPr>
        <p:txBody>
          <a:bodyPr anchor="ctr">
            <a:normAutofit/>
          </a:bodyPr>
          <a:lstStyle>
            <a:lvl1pPr algn="ctr">
              <a:defRPr sz="3529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376282" y="4013352"/>
            <a:ext cx="7950737" cy="978129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206">
                <a:solidFill>
                  <a:schemeClr val="tx1"/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6278" y="4995216"/>
            <a:ext cx="7950744" cy="1484559"/>
          </a:xfrm>
        </p:spPr>
        <p:txBody>
          <a:bodyPr anchor="t">
            <a:normAutofit/>
          </a:bodyPr>
          <a:lstStyle>
            <a:lvl1pPr marL="0" indent="0" algn="l">
              <a:buNone/>
              <a:defRPr sz="1764">
                <a:solidFill>
                  <a:schemeClr val="tx1"/>
                </a:solidFill>
              </a:defRPr>
            </a:lvl1pPr>
            <a:lvl2pPr marL="5042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1026843" y="989076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946012" y="2875744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 algn="r"/>
            <a:r>
              <a:rPr lang="en-US" sz="8822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495095" y="3781425"/>
            <a:ext cx="771311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6802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278" y="1083073"/>
            <a:ext cx="7950742" cy="253028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529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376282" y="3932682"/>
            <a:ext cx="7950737" cy="99829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206">
                <a:solidFill>
                  <a:schemeClr val="tx1"/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6279" y="4929858"/>
            <a:ext cx="7950742" cy="1549918"/>
          </a:xfrm>
        </p:spPr>
        <p:txBody>
          <a:bodyPr anchor="t">
            <a:normAutofit/>
          </a:bodyPr>
          <a:lstStyle>
            <a:lvl1pPr marL="0" indent="0" algn="l">
              <a:buNone/>
              <a:defRPr sz="1764">
                <a:solidFill>
                  <a:schemeClr val="tx1"/>
                </a:solidFill>
              </a:defRPr>
            </a:lvl1pPr>
            <a:lvl2pPr marL="5042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95099" y="3781425"/>
            <a:ext cx="772584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081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6278" y="2746066"/>
            <a:ext cx="7950744" cy="3733711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4" name="Straight Connector 13"/>
          <p:cNvCxnSpPr/>
          <p:nvPr/>
        </p:nvCxnSpPr>
        <p:spPr>
          <a:xfrm>
            <a:off x="1495095" y="2596678"/>
            <a:ext cx="7725846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273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3769" y="1000080"/>
            <a:ext cx="1893249" cy="547969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6281" y="1000080"/>
            <a:ext cx="5748415" cy="5479695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4" name="Straight Connector 13"/>
          <p:cNvCxnSpPr/>
          <p:nvPr/>
        </p:nvCxnSpPr>
        <p:spPr>
          <a:xfrm>
            <a:off x="7303779" y="1000080"/>
            <a:ext cx="0" cy="5479695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5948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655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495094" y="2598431"/>
            <a:ext cx="771311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081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094" y="1810114"/>
            <a:ext cx="7713111" cy="2009828"/>
          </a:xfrm>
        </p:spPr>
        <p:txBody>
          <a:bodyPr anchor="b">
            <a:normAutofit/>
          </a:bodyPr>
          <a:lstStyle>
            <a:lvl1pPr algn="ctr">
              <a:defRPr sz="441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5094" y="4118720"/>
            <a:ext cx="7713111" cy="1202044"/>
          </a:xfrm>
        </p:spPr>
        <p:txBody>
          <a:bodyPr anchor="t">
            <a:normAutofit/>
          </a:bodyPr>
          <a:lstStyle>
            <a:lvl1pPr marL="0" indent="0" algn="ctr">
              <a:buNone/>
              <a:defRPr sz="2647">
                <a:solidFill>
                  <a:schemeClr val="tx1"/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95096" y="3969330"/>
            <a:ext cx="7713109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397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495094" y="2598431"/>
            <a:ext cx="771311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279" y="1009414"/>
            <a:ext cx="7950742" cy="143787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6279" y="2742793"/>
            <a:ext cx="3903091" cy="380159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2247" y="2742793"/>
            <a:ext cx="3903091" cy="380159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963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6282" y="2931771"/>
            <a:ext cx="3903091" cy="635489"/>
          </a:xfrm>
        </p:spPr>
        <p:txBody>
          <a:bodyPr anchor="b">
            <a:noAutofit/>
          </a:bodyPr>
          <a:lstStyle>
            <a:lvl1pPr marL="0" indent="0">
              <a:buNone/>
              <a:defRPr sz="2647" b="0">
                <a:solidFill>
                  <a:schemeClr val="accent1"/>
                </a:solidFill>
              </a:defRPr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6282" y="3576598"/>
            <a:ext cx="3903091" cy="2984805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8365" y="2931771"/>
            <a:ext cx="3903091" cy="635489"/>
          </a:xfrm>
        </p:spPr>
        <p:txBody>
          <a:bodyPr anchor="b">
            <a:noAutofit/>
          </a:bodyPr>
          <a:lstStyle>
            <a:lvl1pPr marL="0" indent="0">
              <a:buNone/>
              <a:defRPr sz="2647" b="0">
                <a:solidFill>
                  <a:schemeClr val="accent1"/>
                </a:solidFill>
              </a:defRPr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8365" y="3576598"/>
            <a:ext cx="3903091" cy="2984805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41" name="Straight Connector 40"/>
          <p:cNvCxnSpPr/>
          <p:nvPr/>
        </p:nvCxnSpPr>
        <p:spPr>
          <a:xfrm>
            <a:off x="1495095" y="2596678"/>
            <a:ext cx="771311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084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279" y="1009414"/>
            <a:ext cx="7950743" cy="143787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4" name="Straight Connector 13"/>
          <p:cNvCxnSpPr/>
          <p:nvPr/>
        </p:nvCxnSpPr>
        <p:spPr>
          <a:xfrm>
            <a:off x="1495095" y="2596678"/>
            <a:ext cx="771311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803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407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278" y="1531244"/>
            <a:ext cx="2966644" cy="1512570"/>
          </a:xfrm>
        </p:spPr>
        <p:txBody>
          <a:bodyPr anchor="b">
            <a:normAutofit/>
          </a:bodyPr>
          <a:lstStyle>
            <a:lvl1pPr algn="ctr">
              <a:defRPr sz="2647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8184" y="1083074"/>
            <a:ext cx="4508839" cy="5396702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6278" y="3342591"/>
            <a:ext cx="2966644" cy="2689018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6" name="Straight Connector 15"/>
          <p:cNvCxnSpPr/>
          <p:nvPr/>
        </p:nvCxnSpPr>
        <p:spPr>
          <a:xfrm>
            <a:off x="1495095" y="3211877"/>
            <a:ext cx="2729009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61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278" y="2077448"/>
            <a:ext cx="4247658" cy="1512570"/>
          </a:xfrm>
        </p:spPr>
        <p:txBody>
          <a:bodyPr anchor="b">
            <a:normAutofit/>
          </a:bodyPr>
          <a:lstStyle>
            <a:lvl1pPr algn="ctr">
              <a:defRPr sz="2647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61312" y="1139096"/>
            <a:ext cx="3425844" cy="5284661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764"/>
            </a:lvl2pPr>
            <a:lvl3pPr marL="1008400" indent="0">
              <a:buNone/>
              <a:defRPr sz="1764"/>
            </a:lvl3pPr>
            <a:lvl4pPr marL="1512600" indent="0">
              <a:buNone/>
              <a:defRPr sz="1764"/>
            </a:lvl4pPr>
            <a:lvl5pPr marL="2016801" indent="0">
              <a:buNone/>
              <a:defRPr sz="1764"/>
            </a:lvl5pPr>
            <a:lvl6pPr marL="2521001" indent="0">
              <a:buNone/>
              <a:defRPr sz="1764"/>
            </a:lvl6pPr>
            <a:lvl7pPr marL="3025201" indent="0">
              <a:buNone/>
              <a:defRPr sz="1764"/>
            </a:lvl7pPr>
            <a:lvl8pPr marL="3529401" indent="0">
              <a:buNone/>
              <a:defRPr sz="1764"/>
            </a:lvl8pPr>
            <a:lvl9pPr marL="4033601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6279" y="3590018"/>
            <a:ext cx="4247657" cy="2016760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246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0703302" cy="756285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6279" y="1009414"/>
            <a:ext cx="7950742" cy="143787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6278" y="2746066"/>
            <a:ext cx="7950744" cy="37990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3773" y="6573143"/>
            <a:ext cx="1342853" cy="3081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6279" y="6573143"/>
            <a:ext cx="5969624" cy="3081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64495" y="6573143"/>
            <a:ext cx="462527" cy="3081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996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</p:sldLayoutIdLst>
  <p:txStyles>
    <p:titleStyle>
      <a:lvl1pPr algn="ctr" defTabSz="504200" rtl="0" eaLnBrk="1" latinLnBrk="0" hangingPunct="1">
        <a:spcBef>
          <a:spcPct val="0"/>
        </a:spcBef>
        <a:buNone/>
        <a:defRPr sz="4411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5125" indent="-315125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2647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819325" indent="-315125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2206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323525" indent="-315125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985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701676" indent="-189075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764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205876" indent="-189075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544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773101" indent="-252100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544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3277301" indent="-252100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544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781501" indent="-252100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544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4285701" indent="-252100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544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rgo.place/shcho-take-erhonomichnist-tsili-zavdannia-ta-vymohy-do-robochoho-prostoru-ta-erhonomichnykh-mebliv/" TargetMode="External"/><Relationship Id="rId7" Type="http://schemas.openxmlformats.org/officeDocument/2006/relationships/hyperlink" Target="https://eprints.kname.edu.ua/52912/1/42&#1051;-&#1045;&#1088;&#1075;&#1086;&#1085;&#1086;&#1084;&#1110;&#1082;&#1072;%20&#1074;%20&#1072;&#1088;&#1093;&#1110;&#1090;&#1077;&#1082;&#1090;&#1091;&#1088;&#1110;-&#1064;&#1082;&#1083;&#1103;&#1088;.pdf" TargetMode="External"/><Relationship Id="rId2" Type="http://schemas.openxmlformats.org/officeDocument/2006/relationships/hyperlink" Target="https://dfn.mdpu.org.ua/?redirect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proektum.com.ua/tpost/or3kcar831-ergonomka-v-dizain" TargetMode="External"/><Relationship Id="rId5" Type="http://schemas.openxmlformats.org/officeDocument/2006/relationships/hyperlink" Target="https://nerukhomi.ua/ukr/news/lajfhaki/scho-take-ergonomika-u-dizajni.htm" TargetMode="External"/><Relationship Id="rId4" Type="http://schemas.openxmlformats.org/officeDocument/2006/relationships/hyperlink" Target="https://termin.in.ua/erhonomika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univer.nuczu.edu.ua/tmp_metod/2557/Kurs_lekcij_po_ERM.PDF" TargetMode="External"/><Relationship Id="rId2" Type="http://schemas.openxmlformats.org/officeDocument/2006/relationships/hyperlink" Target="http://lib.kart.edu.ua/bitstream/123456789/2339/1/&#1053;&#1072;&#1074;&#1095;&#1072;&#1083;&#1100;&#1085;&#1080;&#1081;%20&#1087;&#1086;&#1089;&#1110;&#1073;&#1085;&#1080;&#1082;.pdf" TargetMode="Externa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www.youtube.com/watch?v=dFoDv7pJ-J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19145" y="510032"/>
            <a:ext cx="5335270" cy="108521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131570" marR="5080" indent="-983615">
              <a:lnSpc>
                <a:spcPts val="1380"/>
              </a:lnSpc>
              <a:spcBef>
                <a:spcPts val="195"/>
              </a:spcBef>
            </a:pPr>
            <a:r>
              <a:rPr sz="1200" b="1" spc="-5" dirty="0">
                <a:latin typeface="Times New Roman"/>
                <a:cs typeface="Times New Roman"/>
              </a:rPr>
              <a:t>МЕЛІТОПОЛЬСЬКИЙ </a:t>
            </a:r>
            <a:r>
              <a:rPr sz="1200" b="1" dirty="0">
                <a:latin typeface="Times New Roman"/>
                <a:cs typeface="Times New Roman"/>
              </a:rPr>
              <a:t>ДЕРЖАВНИЙ </a:t>
            </a:r>
            <a:r>
              <a:rPr sz="1200" b="1" spc="-5" dirty="0">
                <a:latin typeface="Times New Roman"/>
                <a:cs typeface="Times New Roman"/>
              </a:rPr>
              <a:t>ПЕДАГОГІЧНИЙ УНІВЕРСИТЕТ </a:t>
            </a:r>
            <a:r>
              <a:rPr sz="1200" b="1" spc="-28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ІМЕНІ </a:t>
            </a:r>
            <a:r>
              <a:rPr sz="1200" b="1" dirty="0">
                <a:latin typeface="Times New Roman"/>
                <a:cs typeface="Times New Roman"/>
              </a:rPr>
              <a:t>БОГДАНА </a:t>
            </a:r>
            <a:r>
              <a:rPr sz="1200" b="1" spc="-5" dirty="0">
                <a:latin typeface="Times New Roman"/>
                <a:cs typeface="Times New Roman"/>
              </a:rPr>
              <a:t>ХМЕЛЬНИЦЬКОГО</a:t>
            </a:r>
            <a:endParaRPr sz="1200">
              <a:latin typeface="Times New Roman"/>
              <a:cs typeface="Times New Roman"/>
            </a:endParaRPr>
          </a:p>
          <a:p>
            <a:pPr marL="12700" marR="285115" indent="149225">
              <a:lnSpc>
                <a:spcPts val="2760"/>
              </a:lnSpc>
              <a:spcBef>
                <a:spcPts val="75"/>
              </a:spcBef>
            </a:pPr>
            <a:r>
              <a:rPr sz="1200" b="1" spc="-5" dirty="0">
                <a:latin typeface="Times New Roman"/>
                <a:cs typeface="Times New Roman"/>
              </a:rPr>
              <a:t>ФАКУЛЬТЕТ ІНФОРМАТИКИ, </a:t>
            </a:r>
            <a:r>
              <a:rPr sz="1200" b="1" dirty="0">
                <a:latin typeface="Times New Roman"/>
                <a:cs typeface="Times New Roman"/>
              </a:rPr>
              <a:t>МАТЕМАТИКИ ТА </a:t>
            </a:r>
            <a:r>
              <a:rPr sz="1200" b="1" spc="-5" dirty="0">
                <a:latin typeface="Times New Roman"/>
                <a:cs typeface="Times New Roman"/>
              </a:rPr>
              <a:t>ЕКОНОМІКИ 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КАФЕДРА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ЕКОНОМІКИ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ГОТЕЛЬНО-РЕСТОРАННОГО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БІЗНЕСУ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9327" y="1761998"/>
          <a:ext cx="9221470" cy="37953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8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3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727">
                <a:tc>
                  <a:txBody>
                    <a:bodyPr/>
                    <a:lstStyle/>
                    <a:p>
                      <a:pPr marL="77470">
                        <a:lnSpc>
                          <a:spcPts val="14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Назва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освітнього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компоненту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ts val="1400"/>
                        </a:lnSpc>
                      </a:pP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Нормативний/вибірковий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4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Ергономіка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ts val="14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Вибірковий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844">
                <a:tc>
                  <a:txBody>
                    <a:bodyPr/>
                    <a:lstStyle/>
                    <a:p>
                      <a:pPr marL="77470" marR="505459">
                        <a:lnSpc>
                          <a:spcPts val="1380"/>
                        </a:lnSpc>
                        <a:spcBef>
                          <a:spcPts val="5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Ступінь</a:t>
                      </a:r>
                      <a:r>
                        <a:rPr sz="12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освіти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Бакалавр/магістр/доктор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філософії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ts val="134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Освітня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програма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04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Бакалавр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992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Рік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викладання/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Семестр/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Курс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(рік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навчання)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2024-2025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парний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903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Викладач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235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Профайл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викладача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254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Контактний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тел.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943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E-mail: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0728">
                <a:tc>
                  <a:txBody>
                    <a:bodyPr/>
                    <a:lstStyle/>
                    <a:p>
                      <a:pPr marL="77470" marR="444500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Сторінка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освітнього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компоненту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ЦОДТ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МДПУ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ім. 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Б.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Хмельницького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763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Консультації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Онлайн-консультації:</a:t>
                      </a:r>
                      <a:r>
                        <a:rPr sz="1200" i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через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систему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ЦОДТ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МДПУ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ім.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Богдана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Хмельницького.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9327" y="359664"/>
          <a:ext cx="9441180" cy="530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8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2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9850" marR="62928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15.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Економічні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вигоди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впровадження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рішень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 indent="-153035">
                        <a:lnSpc>
                          <a:spcPts val="1315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економічні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вигоди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впровадження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рішень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528955">
                        <a:lnSpc>
                          <a:spcPts val="1380"/>
                        </a:lnSpc>
                        <a:spcBef>
                          <a:spcPts val="65"/>
                        </a:spcBef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підходів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покращення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фізичного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психологічного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стану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трудового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колективу.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349250">
                        <a:lnSpc>
                          <a:spcPts val="1380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приклади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кейси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підприємств,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які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досягли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вигід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завдяки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впровадженню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рішень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своїй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діяльності.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3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9850" marR="67056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16.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підхід до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роботи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інтернет-сфері.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комфорт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продуктивність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інтернет-сфері.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675005">
                        <a:lnSpc>
                          <a:spcPts val="1380"/>
                        </a:lnSpc>
                        <a:spcBef>
                          <a:spcPts val="65"/>
                        </a:spcBef>
                        <a:buAutoNum type="arabicPeriod" startAt="2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місця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вибір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інструментів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інтернет-сфері.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508634">
                        <a:lnSpc>
                          <a:spcPts val="1370"/>
                        </a:lnSpc>
                        <a:buAutoNum type="arabicPeriod" startAt="2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підходи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покращення комфорту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продуктивності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роботі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інтернет-сфері.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43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9850" marR="370840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17. Ергономіка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 людськими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ресурсами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економіці.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 indent="-153035">
                        <a:lnSpc>
                          <a:spcPts val="1325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принципів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контексті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людськими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ресурсами.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95885">
                        <a:lnSpc>
                          <a:spcPts val="1380"/>
                        </a:lnSpc>
                        <a:spcBef>
                          <a:spcPts val="65"/>
                        </a:spcBef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Впливу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рішень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здоров'я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задоволення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працівників,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їх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мотивацію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продуктивність.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474345">
                        <a:lnSpc>
                          <a:spcPts val="1380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Стратегії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ергономічних підходів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процесі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людськими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ресурсами.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7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51117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18. Ергономіка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фінансова аналітика: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оптимізація робочого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 indent="-153035">
                        <a:lnSpc>
                          <a:spcPts val="1315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фінансовій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аналітиці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ефективність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робочого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777240">
                        <a:lnSpc>
                          <a:spcPts val="1380"/>
                        </a:lnSpc>
                        <a:spcBef>
                          <a:spcPts val="65"/>
                        </a:spcBef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Аналіз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основних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аспектів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дизайну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середовища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для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аналітиків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інструментів.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3520" indent="-154305">
                        <a:lnSpc>
                          <a:spcPts val="1330"/>
                        </a:lnSpc>
                        <a:buAutoNum type="arabicPeriod"/>
                        <a:tabLst>
                          <a:tab pos="224154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Інтеграція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робочі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процеси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сфері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аналітики.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79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850" marR="7810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19. Ергономіка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соціально-економічні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аспекти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роботи в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умовах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глобалізаційних процесів.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346710">
                        <a:lnSpc>
                          <a:spcPts val="1380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Особливості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умовах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глобалізації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соціально-економічні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аспекти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роботи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економістів.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151130">
                        <a:lnSpc>
                          <a:spcPts val="1380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Взаємозв'язок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між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ергономічними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рішеннями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соціально-економічними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викликами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глобалізації.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513715">
                        <a:lnSpc>
                          <a:spcPts val="1380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забезпечення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соціальної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стабільності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економічного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успіху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умовах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глобалізаційних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27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20.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Ергономічний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дизайн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продуктів.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 indent="-153035">
                        <a:lnSpc>
                          <a:spcPts val="1315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принципи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підходи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дизайну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продуктів.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370840">
                        <a:lnSpc>
                          <a:spcPts val="1380"/>
                        </a:lnSpc>
                        <a:spcBef>
                          <a:spcPts val="65"/>
                        </a:spcBef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Впливу ергономічного дизайну на покращення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функціональності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ефективності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продуктів.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673100">
                        <a:lnSpc>
                          <a:spcPts val="1380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дизайну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створення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інноваційних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продуктів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ринку.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756661" y="5813297"/>
            <a:ext cx="51809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7.3</a:t>
            </a:r>
            <a:r>
              <a:rPr sz="1200" b="1" spc="28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СХЕМА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КОМПОНЕНТУ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(СЕМІНАРСЬКІ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ЗАНЯТТЯ)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19327" y="6190234"/>
          <a:ext cx="9444355" cy="364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35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0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993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семінарського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773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Зміст семінарського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9327" y="359664"/>
          <a:ext cx="9444355" cy="64192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35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0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981">
                <a:tc>
                  <a:txBody>
                    <a:bodyPr/>
                    <a:lstStyle/>
                    <a:p>
                      <a:pPr marL="63500" marR="81534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Теоретико-методологічні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засади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ергономіки.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продуктивність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праці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12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28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727">
                <a:tc>
                  <a:txBody>
                    <a:bodyPr/>
                    <a:lstStyle/>
                    <a:p>
                      <a:pPr marL="63500" marR="16192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характеристика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трудової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діяльності.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оптимізація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робочого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середовища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офісах.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043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3.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Ергономічний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дизайн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робочих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місць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ефективність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виробництва.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043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аспекти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організації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робочих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процесів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фінансових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установах.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272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 Психологічна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ергономіка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стрес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робочому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72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Ергономіка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безпека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робочого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місця економіста.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59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9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204">
                <a:tc>
                  <a:txBody>
                    <a:bodyPr/>
                    <a:lstStyle/>
                    <a:p>
                      <a:pPr marL="63500" marR="11874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Ергономічний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дизайн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інтерфейсів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програмного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забезпечення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аналітиків.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16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043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Ергономіка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 ризиками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3568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Ергономіка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інновації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298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10. Ергономіка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розвиток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здорового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робочого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середовища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маркетингу.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044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11. Ергономіка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розробка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ефективних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стратегій.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044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12.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Ергономіка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вплив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прийняття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економічних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рішень.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3567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13.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аспекти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роботи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інформаційними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системами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14. Ергономіка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підвищення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якості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життя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працівників.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2044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15.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Економічні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вигоди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впровадження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рішень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1993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16.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підхід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інтернет-сфері.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53567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17. Ергономіка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людськими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ресурсами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економіці.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9798" y="1718817"/>
            <a:ext cx="681418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7.4</a:t>
            </a:r>
            <a:r>
              <a:rPr sz="1200" b="1" spc="29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СХЕМА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 КОМПОНЕНТУ</a:t>
            </a:r>
            <a:r>
              <a:rPr sz="1200" b="1" spc="-5" dirty="0">
                <a:latin typeface="Times New Roman"/>
                <a:cs typeface="Times New Roman"/>
              </a:rPr>
              <a:t> (ТЕМИ </a:t>
            </a:r>
            <a:r>
              <a:rPr sz="1200" b="1" dirty="0">
                <a:latin typeface="Times New Roman"/>
                <a:cs typeface="Times New Roman"/>
              </a:rPr>
              <a:t>ДЛЯ</a:t>
            </a:r>
            <a:r>
              <a:rPr sz="1200" b="1" spc="-5" dirty="0">
                <a:latin typeface="Times New Roman"/>
                <a:cs typeface="Times New Roman"/>
              </a:rPr>
              <a:t> САМОСТІЙНОГО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ОПРАЦЮВАННЯ)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9327" y="2094230"/>
          <a:ext cx="9441180" cy="46081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8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355">
                <a:tc>
                  <a:txBody>
                    <a:bodyPr/>
                    <a:lstStyle/>
                    <a:p>
                      <a:pPr marL="3175" algn="ctr">
                        <a:lnSpc>
                          <a:spcPts val="133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 для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самостійного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3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7517">
                <a:tc>
                  <a:txBody>
                    <a:bodyPr/>
                    <a:lstStyle/>
                    <a:p>
                      <a:pPr marL="69850" marR="189865">
                        <a:lnSpc>
                          <a:spcPts val="1380"/>
                        </a:lnSpc>
                        <a:spcBef>
                          <a:spcPts val="70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Теоретико-методологічні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засади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продуктивність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праці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економіці.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9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 indent="-152400">
                        <a:lnSpc>
                          <a:spcPts val="1315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Теоретико-методологічні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засади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6220" indent="-152400">
                        <a:lnSpc>
                          <a:spcPts val="1380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продуктивність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праці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економіці.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281940" indent="13335">
                        <a:lnSpc>
                          <a:spcPts val="1380"/>
                        </a:lnSpc>
                        <a:spcBef>
                          <a:spcPts val="15"/>
                        </a:spcBef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підходи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ергономіці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оптимізації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робочого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середовища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збільшення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продуктивності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праці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економіці.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7135">
                <a:tc>
                  <a:txBody>
                    <a:bodyPr/>
                    <a:lstStyle/>
                    <a:p>
                      <a:pPr marL="69850" marR="316230">
                        <a:lnSpc>
                          <a:spcPts val="1380"/>
                        </a:lnSpc>
                        <a:spcBef>
                          <a:spcPts val="6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характеристика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трудової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діяльності.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оптимізація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робочого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середовища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офісах.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 indent="-152400">
                        <a:lnSpc>
                          <a:spcPts val="1315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Поняття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принципи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контексті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трудової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діяльності.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6220" indent="-152400">
                        <a:lnSpc>
                          <a:spcPts val="1380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Ергономічний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аналіз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трудової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офісному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середовищі.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711835" indent="13335">
                        <a:lnSpc>
                          <a:spcPts val="138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Способи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оптимізації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середовища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офісах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допомогою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рекомендацій.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26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9850" marR="28067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Ергономічний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дизайн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робочих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місць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їх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ефективність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виробництва.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 indent="-152400">
                        <a:lnSpc>
                          <a:spcPts val="1315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принципи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концепції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дизайну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місць.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447675" indent="13335">
                        <a:lnSpc>
                          <a:spcPts val="1380"/>
                        </a:lnSpc>
                        <a:spcBef>
                          <a:spcPts val="65"/>
                        </a:spcBef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дизайну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робочих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місць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продуктивність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ефективність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виробництва.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721360" indent="13335">
                        <a:lnSpc>
                          <a:spcPts val="1380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 впровадження ергономічних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рішень у виробничому середовищі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підвищення ефективності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робочих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80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850" marR="23812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4.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аспекти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робочих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процесів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фінансових установах.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761365" indent="13335">
                        <a:lnSpc>
                          <a:spcPts val="1380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принципи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ергономічної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робочих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процесів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установах.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175895" indent="13335">
                        <a:lnSpc>
                          <a:spcPts val="1380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аспектів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ефективність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продуктивність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робочих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процесів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фінансовій сфері.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154305" indent="13335">
                        <a:lnSpc>
                          <a:spcPts val="1380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рекомендації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підходи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оптимізації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робочих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процесів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установах.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70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508634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 Психологічна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стрес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робочому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 indent="-152400">
                        <a:lnSpc>
                          <a:spcPts val="1320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Психологічні аспекти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робочого стресу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їх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працівників.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527050" indent="13335">
                        <a:lnSpc>
                          <a:spcPts val="138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Роль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психологічної ергономіки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зменшенні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стресу та підвищенні комфорту на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робочому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6220" indent="-152400">
                        <a:lnSpc>
                          <a:spcPts val="1330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запобігання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керування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робочим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стресом.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139">
                <a:tc>
                  <a:txBody>
                    <a:bodyPr/>
                    <a:lstStyle/>
                    <a:p>
                      <a:pPr marL="69850" marR="42037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Ергономіка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безпека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робочого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місця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економіста.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 indent="-152400">
                        <a:lnSpc>
                          <a:spcPts val="1325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Аспекти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безпеки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робочого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місця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економіста.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6220" indent="-152400">
                        <a:lnSpc>
                          <a:spcPts val="1395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загрози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ризики,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пов'язані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робочим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середовищем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економістів.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19327" y="359664"/>
          <a:ext cx="9444355" cy="1209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35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0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567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18.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Ергономіка 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фінансова аналітика: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оптимізація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робочого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458">
                <a:tc>
                  <a:txBody>
                    <a:bodyPr/>
                    <a:lstStyle/>
                    <a:p>
                      <a:pPr marL="63500" marR="1063625">
                        <a:lnSpc>
                          <a:spcPts val="1370"/>
                        </a:lnSpc>
                        <a:spcBef>
                          <a:spcPts val="53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19.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Ергономіка 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соціально-економічні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аспекти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роботи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умовах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глобалізаційних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9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568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20.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Ергономічний дизайн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продуктів.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9327" y="359664"/>
          <a:ext cx="9441180" cy="63811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8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3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33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Інструменти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забезпечення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безпеки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місця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економіста.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913">
                <a:tc>
                  <a:txBody>
                    <a:bodyPr/>
                    <a:lstStyle/>
                    <a:p>
                      <a:pPr marL="69850" marR="644525" algn="just">
                        <a:lnSpc>
                          <a:spcPct val="95900"/>
                        </a:lnSpc>
                        <a:spcBef>
                          <a:spcPts val="66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Ергономічний дизайн інтерфейсів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програмного забезпечення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аналітиків.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38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 indent="-152400">
                        <a:lnSpc>
                          <a:spcPts val="1325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Значення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дизайну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інтерфейсів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програмного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забезпечення.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6220" indent="-152400">
                        <a:lnSpc>
                          <a:spcPts val="1380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принципи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вимоги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дизайну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інтерфейсів.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243840" indent="13335">
                        <a:lnSpc>
                          <a:spcPts val="1380"/>
                        </a:lnSpc>
                        <a:spcBef>
                          <a:spcPts val="15"/>
                        </a:spcBef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приклади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кращі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практики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галузі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дизайну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інтерфейсів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програмного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забезпечення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аналітиків.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876">
                <a:tc>
                  <a:txBody>
                    <a:bodyPr/>
                    <a:lstStyle/>
                    <a:p>
                      <a:pPr marL="69850" marR="455930">
                        <a:lnSpc>
                          <a:spcPts val="1380"/>
                        </a:lnSpc>
                        <a:spcBef>
                          <a:spcPts val="68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 Ергономіка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 ризиками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69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 indent="-152400">
                        <a:lnSpc>
                          <a:spcPts val="1315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Роль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зменшенні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ризиків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робочому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6220" indent="-152400">
                        <a:lnSpc>
                          <a:spcPts val="1380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підходи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ризиками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економіці.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6220" indent="-152400">
                        <a:lnSpc>
                          <a:spcPts val="1395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Застосування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зниження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ризиків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економічних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сферах.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27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Ергономіка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інновації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328930" indent="13335">
                        <a:lnSpc>
                          <a:spcPts val="1380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Роль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сприянні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інноваціям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економіці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стимулюванні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креативності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працівників.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7490" indent="-154305">
                        <a:lnSpc>
                          <a:spcPts val="1315"/>
                        </a:lnSpc>
                        <a:buAutoNum type="arabicPeriod"/>
                        <a:tabLst>
                          <a:tab pos="2381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Інноваційні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підходи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технології.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394970" indent="13335">
                        <a:lnSpc>
                          <a:spcPts val="1380"/>
                        </a:lnSpc>
                        <a:spcBef>
                          <a:spcPts val="15"/>
                        </a:spcBef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Впровадження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ергономічних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інновацій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різних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галузях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конкурентоспроможність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результативність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23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69850" marR="59626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Ергономіка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розвиток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здорового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робочого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середовища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маркетингу.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 indent="-152400">
                        <a:lnSpc>
                          <a:spcPts val="1315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здорове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середовище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працівників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галузі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маркетингу.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443865" indent="13335">
                        <a:lnSpc>
                          <a:spcPts val="1380"/>
                        </a:lnSpc>
                        <a:spcBef>
                          <a:spcPts val="65"/>
                        </a:spcBef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принципи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підходи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створення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ергономічних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умов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маркетингових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відділах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робочих просторах.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66675" indent="13335">
                        <a:lnSpc>
                          <a:spcPts val="1380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Розвиток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здорового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робочого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середовища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через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впровадження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рішень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організації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маркетингових заходів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процесів.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130">
                <a:tc>
                  <a:txBody>
                    <a:bodyPr/>
                    <a:lstStyle/>
                    <a:p>
                      <a:pPr marL="69850" marR="482600">
                        <a:lnSpc>
                          <a:spcPts val="1380"/>
                        </a:lnSpc>
                        <a:spcBef>
                          <a:spcPts val="6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11.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Ергономіка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розробка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ефективних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стратегій.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 indent="-153035">
                        <a:lnSpc>
                          <a:spcPts val="1315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Роль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підвищенні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ефективності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розробки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фінансових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стратегій.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2250" indent="-153035">
                        <a:lnSpc>
                          <a:spcPts val="1380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аспекти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у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розробці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впровадженні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стратегій.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2250" indent="-153035">
                        <a:lnSpc>
                          <a:spcPts val="1395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розробці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вдосконаленні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стратегій.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71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58674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12.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Ергономіка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прийняття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економічних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рішень.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 indent="-153035">
                        <a:lnSpc>
                          <a:spcPts val="1315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Взаємозв'язок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між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ергономікою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прийняттям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економічних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рішень.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2250" indent="-153035">
                        <a:lnSpc>
                          <a:spcPts val="1380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Впливу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прийняття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рішень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галузі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931544">
                        <a:lnSpc>
                          <a:spcPts val="1380"/>
                        </a:lnSpc>
                        <a:spcBef>
                          <a:spcPts val="15"/>
                        </a:spcBef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принципів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підвищення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якості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результативності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прийняття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рішень.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27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9850" marR="77914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13.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аспекти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роботи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з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інформаційними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системами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економіці.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84455">
                        <a:lnSpc>
                          <a:spcPts val="1380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принципів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інформаційними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системами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626745">
                        <a:lnSpc>
                          <a:spcPts val="1380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аспекти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дизайну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інформаційних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продуктивність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комфорт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користувачів.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2250" indent="-153035">
                        <a:lnSpc>
                          <a:spcPts val="1330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підходів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роботі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інформаційними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системами.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70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23622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14. Ергономіка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підвищення якості життя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працівників.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 indent="-153035">
                        <a:lnSpc>
                          <a:spcPts val="1315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Взаємозв’язок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підвищення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якості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життя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працівників.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2250" indent="-153035">
                        <a:lnSpc>
                          <a:spcPts val="1380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аспекти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впливу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фізичний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психологічний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стан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працівників.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502284">
                        <a:lnSpc>
                          <a:spcPts val="138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створення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сприятливого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робочого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середовища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підвищення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якості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життя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працівників.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139">
                <a:tc>
                  <a:txBody>
                    <a:bodyPr/>
                    <a:lstStyle/>
                    <a:p>
                      <a:pPr marL="69850" marR="63055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15.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Економічні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вигоди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впровадження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рішень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5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економічні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вигоди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впровадження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рішень 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9327" y="359664"/>
          <a:ext cx="9441180" cy="5127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8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73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516890">
                        <a:lnSpc>
                          <a:spcPts val="1380"/>
                        </a:lnSpc>
                        <a:buAutoNum type="arabicPeriod" startAt="2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ергономічних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підходів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покращення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фізичного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психологічного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стану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трудового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колективу.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348615">
                        <a:lnSpc>
                          <a:spcPts val="1380"/>
                        </a:lnSpc>
                        <a:buAutoNum type="arabicPeriod" startAt="2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приклади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кейси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підприємств,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які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досягли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економічних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вигід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завдяки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впровадженню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рішень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своїй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діяльності.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3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9850" marR="67119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16.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підхід до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інтернет-сфері.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2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комфорт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продуктивність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інтернет-сфері.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675005">
                        <a:lnSpc>
                          <a:spcPts val="1380"/>
                        </a:lnSpc>
                        <a:spcBef>
                          <a:spcPts val="65"/>
                        </a:spcBef>
                        <a:buAutoNum type="arabicPeriod" startAt="2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робочого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місця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вибір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інструментів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інтернет-сфері.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508634">
                        <a:lnSpc>
                          <a:spcPts val="1380"/>
                        </a:lnSpc>
                        <a:buAutoNum type="arabicPeriod" startAt="2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підходи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покращення комфорту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продуктивності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роботі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інтернет-сфері.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43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9850" marR="37084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17. Ергономіка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 людськими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ресурсами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економіці.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 indent="-153035">
                        <a:lnSpc>
                          <a:spcPts val="1325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принципів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контексті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людськими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ресурсами.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97790">
                        <a:lnSpc>
                          <a:spcPts val="1380"/>
                        </a:lnSpc>
                        <a:spcBef>
                          <a:spcPts val="65"/>
                        </a:spcBef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Впливу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рішень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здоров'я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задоволення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працівників,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їх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мотивацію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продуктивність.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474345">
                        <a:lnSpc>
                          <a:spcPts val="1380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Стратегії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ергономічних підходів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процесі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людськими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ресурсами.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71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51117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18. Ергономіка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фінансова аналітика: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оптимізація робочого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 indent="-153035">
                        <a:lnSpc>
                          <a:spcPts val="1315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фінансовій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аналітиці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ефективність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робочого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774700">
                        <a:lnSpc>
                          <a:spcPts val="1380"/>
                        </a:lnSpc>
                        <a:spcBef>
                          <a:spcPts val="65"/>
                        </a:spcBef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Аналіз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аспектів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дизайну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середовища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аналітиків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інструментів.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3520" indent="-154305">
                        <a:lnSpc>
                          <a:spcPts val="1330"/>
                        </a:lnSpc>
                        <a:buAutoNum type="arabicPeriod"/>
                        <a:tabLst>
                          <a:tab pos="224154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Інтеграція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робочі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процеси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сфері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аналітики.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79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850" marR="7810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19. Ергономіка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соціально-економічні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аспекти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роботи в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умовах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глобалізаційних процесів.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346710">
                        <a:lnSpc>
                          <a:spcPts val="1380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Особливості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умовах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глобалізації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її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соціально-економічні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аспекти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роботи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економістів.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151130">
                        <a:lnSpc>
                          <a:spcPts val="1380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Взаємозв'язок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між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ергономічними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рішеннями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соціально-економічними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викликами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глобалізації.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513715">
                        <a:lnSpc>
                          <a:spcPts val="1380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забезпечення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соціальної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стабільності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економічного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успіху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умовах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глобалізаційних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23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20.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Ергономічний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дизайн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продуктів.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 indent="-153035">
                        <a:lnSpc>
                          <a:spcPts val="1315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принципи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підходи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дизайну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продуктів.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370840">
                        <a:lnSpc>
                          <a:spcPts val="1380"/>
                        </a:lnSpc>
                        <a:spcBef>
                          <a:spcPts val="65"/>
                        </a:spcBef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Впливу ергономічного дизайну на покращення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функціональності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ефективності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продуктів.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673100">
                        <a:lnSpc>
                          <a:spcPts val="1380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дизайну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створення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інноваційних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продуктів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ринку.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775075" y="5638038"/>
            <a:ext cx="31445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8.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СИСТЕМА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ОЦІНЮВАННЯ</a:t>
            </a:r>
            <a:r>
              <a:rPr sz="1200" b="1" dirty="0">
                <a:latin typeface="Times New Roman"/>
                <a:cs typeface="Times New Roman"/>
              </a:rPr>
              <a:t> ТА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ВИМОГИ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06780" y="6013450"/>
          <a:ext cx="9258300" cy="713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4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4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7085">
                <a:tc>
                  <a:txBody>
                    <a:bodyPr/>
                    <a:lstStyle/>
                    <a:p>
                      <a:pPr marL="73025" marR="137160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Зага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ь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а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ема 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оцінювання 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освітнього 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компоненту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63500" indent="207010" algn="just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семестр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освітнього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компоненту проводяться два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періодичні контролі (ПКР), результати яких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 складником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результатів контрольних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точок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першої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(КТ1) 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другої (КТ2). Результати контрольної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точки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(КТ)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сумою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поточного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(ПК)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(ПКР):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КТ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ПКР.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Максимальна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(КТ)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складає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50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Максимальна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становить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60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максимальної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кількості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6780" y="359664"/>
          <a:ext cx="9258300" cy="63366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4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4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27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66675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2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(КТ),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тобто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40 %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балів,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тобто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решта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точки,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бали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поточний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контроль,</a:t>
                      </a:r>
                      <a:r>
                        <a:rPr sz="12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саме</a:t>
                      </a:r>
                      <a:r>
                        <a:rPr sz="12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2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2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Результати</a:t>
                      </a:r>
                      <a:r>
                        <a:rPr sz="12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поточного</a:t>
                      </a:r>
                      <a:r>
                        <a:rPr sz="12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2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обчислюються</a:t>
                      </a:r>
                      <a:r>
                        <a:rPr sz="12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2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середньозважена</a:t>
                      </a:r>
                      <a:r>
                        <a:rPr sz="12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оцінок</a:t>
                      </a:r>
                      <a:r>
                        <a:rPr sz="12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(Хср)</a:t>
                      </a:r>
                      <a:r>
                        <a:rPr sz="12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667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діяльність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здобувача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(семінарських)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заняттях,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що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входять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число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певної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точки.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трансферу</a:t>
                      </a:r>
                      <a:r>
                        <a:rPr sz="1200" spc="3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середньозваженої</a:t>
                      </a:r>
                      <a:r>
                        <a:rPr sz="1200" spc="4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4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(Хср)</a:t>
                      </a:r>
                      <a:r>
                        <a:rPr sz="1200" spc="4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4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бали,</a:t>
                      </a:r>
                      <a:r>
                        <a:rPr sz="1200" spc="4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</a:t>
                      </a:r>
                      <a:r>
                        <a:rPr sz="1200" spc="4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входять</a:t>
                      </a:r>
                      <a:r>
                        <a:rPr sz="1200" spc="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1200" spc="4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4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200" spc="4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точки</a:t>
                      </a:r>
                      <a:r>
                        <a:rPr sz="1200" spc="4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(КТ),</a:t>
                      </a:r>
                      <a:r>
                        <a:rPr sz="1200" spc="40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треба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4769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скористатися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формулою: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(Хср)</a:t>
                      </a:r>
                      <a:r>
                        <a:rPr sz="1200" spc="-5" dirty="0">
                          <a:latin typeface="Cambria Math"/>
                          <a:cs typeface="Cambria Math"/>
                        </a:rPr>
                        <a:t>∗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Таким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чином,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якщо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поточний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(ПК)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видів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здобувача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всіх</a:t>
                      </a:r>
                      <a:r>
                        <a:rPr sz="12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заняттях</a:t>
                      </a:r>
                      <a:r>
                        <a:rPr sz="12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Хср</a:t>
                      </a:r>
                      <a:r>
                        <a:rPr sz="12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4.1  бали,</a:t>
                      </a:r>
                      <a:r>
                        <a:rPr sz="12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які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були</a:t>
                      </a:r>
                      <a:r>
                        <a:rPr sz="12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періодичного  контролю</a:t>
                      </a:r>
                      <a:r>
                        <a:rPr sz="1200" spc="3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(ПКР),</a:t>
                      </a:r>
                      <a:r>
                        <a:rPr sz="12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</a:t>
                      </a:r>
                      <a:r>
                        <a:rPr sz="12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2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перерахування</a:t>
                      </a:r>
                      <a:r>
                        <a:rPr sz="12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2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20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4135">
                        <a:lnSpc>
                          <a:spcPts val="1370"/>
                        </a:lnSpc>
                        <a:spcBef>
                          <a:spcPts val="4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здійснюється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так: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200" dirty="0">
                          <a:latin typeface="Cambria Math"/>
                          <a:cs typeface="Cambria Math"/>
                        </a:rPr>
                        <a:t>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16.4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//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16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(балів).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здобувачем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отримано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балів.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Тоді за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(КТ)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буде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отримано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КТ =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ПКР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=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16 +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30 =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46 (балів).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8580" indent="20701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підвищення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результату тільки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одного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(ПКР)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протягом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двох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тижнів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після його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випадку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отримання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незадовільної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indent="207010">
                        <a:lnSpc>
                          <a:spcPts val="131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Підсумковим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контролем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залік,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складання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надається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тестів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(або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задач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4135">
                        <a:lnSpc>
                          <a:spcPts val="1380"/>
                        </a:lnSpc>
                        <a:spcBef>
                          <a:spcPts val="1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іншого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виду).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Загальний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рейтинг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освітнього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компоненту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(ЗР)</a:t>
                      </a:r>
                      <a:r>
                        <a:rPr sz="12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складається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суми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(Е),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отриманих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заліку,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підсумкової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(ПО)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ділиться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навпіл.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=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(ПО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Е) /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7660">
                <a:tc>
                  <a:txBody>
                    <a:bodyPr/>
                    <a:lstStyle/>
                    <a:p>
                      <a:pPr marL="446405" marR="335915" indent="-104139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ні  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64769" indent="207010" algn="just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«5»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повному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обсязі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матеріалом,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аргументовано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його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викладає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усних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виступів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письмових відповідей,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глибоко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всебічно розкриває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зміст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 питань та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використовуючи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нормативну,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обов’язкову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літературу.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Правильно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вирішив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усі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розрахункові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завдання.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Здатен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виділяти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ознаки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вивченого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допомогою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операцій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синтезу, </a:t>
                      </a:r>
                      <a:r>
                        <a:rPr sz="1200" spc="-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аналізу, виявляти причинно-наслідкові зв’язки, формувати висновки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узагальнення, вільно оперувати фактами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відомостями.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6040" indent="207010" algn="just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«4»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достатньо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повно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матеріалом,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обґрунтовано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його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під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усних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виступів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відповідей,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основному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розкриває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питань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завдань,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4769" algn="just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використовуючи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цьому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нормативну та обов’язкову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літературу. Але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викладанні деяких питань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вистачає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достатньої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глибини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аргументації, допускаються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цьому окремі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несуттєві неточності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незначні помилки.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Правильно вирішив більшість розрахункових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тестових завдань. Здобувач здатен виділяти суттєві ознаки вивченого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за допомогою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операцій синтезу, аналізу,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виявляти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причинно-наслідкові зв’язки,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 яких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можуть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бути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окремі несуттєві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помилки,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висновки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оперувати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фактами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відомостями.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0960" indent="207010" algn="just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«3»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здобувач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цілому володіє навчальним матеріалом, викладає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основний зміст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усних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виступів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письмових розрахунків, але без глибокого всебічного аналізу, обґрунтування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аргументації, допускаючи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цьому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неточності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помилки.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половину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розрахункових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тестових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завдань.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Має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7310" algn="just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ускладнення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під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виділення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суттєвих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ознак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вивченого;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під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виявлення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причинно-наслідкових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зв’язків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і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формулювання висновків.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6040" indent="207010" algn="just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«2»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здобувач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 в повному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обсязі володіє навчальним матеріалом. Фрагментарно,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поверхово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(без аргументації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обґрунтування)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його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виступів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розрахунків,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недостатньо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розкриває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зміст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теоретичних питань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практичних завдань, допускаючи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 цьому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суттєві неточності. Правильно вирішив окремі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розрахункові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 завдання. Безсистемно відділяє випадкові ознаки вивченого;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вміє зробити найпростіші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аналізу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синтезу;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робити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висновки.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06780" y="359664"/>
          <a:ext cx="9258300" cy="8902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4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4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4174">
                <a:tc>
                  <a:txBody>
                    <a:bodyPr/>
                    <a:lstStyle/>
                    <a:p>
                      <a:pPr marL="95885" marR="88900" algn="ctr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Умови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допуску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до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підсумкового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45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контролю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marR="6286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Здобувач,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який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навчається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стабільно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«відмінні»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саме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такі</a:t>
                      </a:r>
                      <a:r>
                        <a:rPr sz="12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періодичні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контролі,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накопичує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впродовж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вивчення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освітнього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компоненту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90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більше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балів,</a:t>
                      </a:r>
                      <a:r>
                        <a:rPr sz="12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право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складати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залік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даного</a:t>
                      </a:r>
                      <a:r>
                        <a:rPr sz="12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освітнього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ts val="131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компоненту.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4295" marR="69850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зобов’язаний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відпрацювати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всі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пропущені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семінарські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протягом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двох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тижнів.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Невідпрацьовані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(невиконання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плану)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підставою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недопущення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здобувача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підсумкового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контролю.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706627" y="1400302"/>
            <a:ext cx="9279890" cy="5287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0415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9.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РЕКОМЕНДОВАНА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ЛІТЕРАТУРА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4341495">
              <a:lnSpc>
                <a:spcPts val="1390"/>
              </a:lnSpc>
            </a:pPr>
            <a:r>
              <a:rPr sz="1200" b="1" dirty="0">
                <a:latin typeface="Times New Roman"/>
                <a:cs typeface="Times New Roman"/>
              </a:rPr>
              <a:t>Основна</a:t>
            </a:r>
            <a:endParaRPr sz="1200">
              <a:latin typeface="Times New Roman"/>
              <a:cs typeface="Times New Roman"/>
            </a:endParaRPr>
          </a:p>
          <a:p>
            <a:pPr marL="524510" indent="-153035">
              <a:lnSpc>
                <a:spcPts val="1360"/>
              </a:lnSpc>
              <a:buAutoNum type="arabicPeriod"/>
              <a:tabLst>
                <a:tab pos="525145" algn="l"/>
              </a:tabLst>
            </a:pPr>
            <a:r>
              <a:rPr sz="1200" dirty="0">
                <a:latin typeface="Times New Roman"/>
                <a:cs typeface="Times New Roman"/>
              </a:rPr>
              <a:t>Bradbury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D.</a:t>
            </a:r>
            <a:r>
              <a:rPr sz="1200" dirty="0">
                <a:latin typeface="Times New Roman"/>
                <a:cs typeface="Times New Roman"/>
              </a:rPr>
              <a:t> Mid-Century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Modern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Design:</a:t>
            </a:r>
            <a:r>
              <a:rPr sz="1200" dirty="0">
                <a:latin typeface="Times New Roman"/>
                <a:cs typeface="Times New Roman"/>
              </a:rPr>
              <a:t> 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Complete </a:t>
            </a:r>
            <a:r>
              <a:rPr sz="1200" spc="-5" dirty="0">
                <a:latin typeface="Times New Roman"/>
                <a:cs typeface="Times New Roman"/>
              </a:rPr>
              <a:t>Sourcebook.</a:t>
            </a:r>
            <a:r>
              <a:rPr sz="1200" dirty="0">
                <a:latin typeface="Times New Roman"/>
                <a:cs typeface="Times New Roman"/>
              </a:rPr>
              <a:t> Лондон: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Thames&amp;Hudson, </a:t>
            </a:r>
            <a:r>
              <a:rPr sz="1200" dirty="0">
                <a:latin typeface="Times New Roman"/>
                <a:cs typeface="Times New Roman"/>
              </a:rPr>
              <a:t>2020. 544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524510" indent="-153035">
              <a:lnSpc>
                <a:spcPts val="1380"/>
              </a:lnSpc>
              <a:buAutoNum type="arabicPeriod"/>
              <a:tabLst>
                <a:tab pos="525145" algn="l"/>
              </a:tabLst>
            </a:pPr>
            <a:r>
              <a:rPr sz="1200" spc="-5" dirty="0">
                <a:latin typeface="Times New Roman"/>
                <a:cs typeface="Times New Roman"/>
              </a:rPr>
              <a:t>Ґейнс Джоанна.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Дизайн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простору,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якому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хочеться жити.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Київ: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ArtHuss,</a:t>
            </a:r>
            <a:r>
              <a:rPr sz="1200" dirty="0">
                <a:latin typeface="Times New Roman"/>
                <a:cs typeface="Times New Roman"/>
              </a:rPr>
              <a:t> 2019.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352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524510" indent="-153035">
              <a:lnSpc>
                <a:spcPts val="1380"/>
              </a:lnSpc>
              <a:buAutoNum type="arabicPeriod"/>
              <a:tabLst>
                <a:tab pos="525145" algn="l"/>
              </a:tabLst>
            </a:pPr>
            <a:r>
              <a:rPr sz="1200" spc="-5" dirty="0">
                <a:latin typeface="Times New Roman"/>
                <a:cs typeface="Times New Roman"/>
              </a:rPr>
              <a:t>Джодідіо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Філіпп.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Cabins.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Париж: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Taschen,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2018. 640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524510" indent="-153035">
              <a:lnSpc>
                <a:spcPts val="1380"/>
              </a:lnSpc>
              <a:buAutoNum type="arabicPeriod"/>
              <a:tabLst>
                <a:tab pos="525145" algn="l"/>
              </a:tabLst>
            </a:pPr>
            <a:r>
              <a:rPr sz="1200" spc="-5" dirty="0">
                <a:latin typeface="Times New Roman"/>
                <a:cs typeface="Times New Roman"/>
              </a:rPr>
              <a:t>Етвуд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Ребекка.</a:t>
            </a:r>
            <a:r>
              <a:rPr sz="1200" dirty="0">
                <a:latin typeface="Times New Roman"/>
                <a:cs typeface="Times New Roman"/>
              </a:rPr>
              <a:t> Як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зробити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дім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яскравішим: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натхнення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практичні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поради. </a:t>
            </a:r>
            <a:r>
              <a:rPr sz="1200" spc="-5" dirty="0">
                <a:latin typeface="Times New Roman"/>
                <a:cs typeface="Times New Roman"/>
              </a:rPr>
              <a:t>Київ: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ArtHuss,</a:t>
            </a:r>
            <a:r>
              <a:rPr sz="1200" dirty="0">
                <a:latin typeface="Times New Roman"/>
                <a:cs typeface="Times New Roman"/>
              </a:rPr>
              <a:t> 2020.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272 с.</a:t>
            </a:r>
            <a:endParaRPr sz="1200">
              <a:latin typeface="Times New Roman"/>
              <a:cs typeface="Times New Roman"/>
            </a:endParaRPr>
          </a:p>
          <a:p>
            <a:pPr marL="524510" indent="-153035">
              <a:lnSpc>
                <a:spcPts val="1380"/>
              </a:lnSpc>
              <a:buAutoNum type="arabicPeriod"/>
              <a:tabLst>
                <a:tab pos="525145" algn="l"/>
              </a:tabLst>
            </a:pPr>
            <a:r>
              <a:rPr sz="1200" spc="-5" dirty="0">
                <a:latin typeface="Times New Roman"/>
                <a:cs typeface="Times New Roman"/>
              </a:rPr>
              <a:t>Норман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Дональд.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Емоційний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дизайн.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Чому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любимо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(або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ненавидимо)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речі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довкола </a:t>
            </a:r>
            <a:r>
              <a:rPr sz="1200" spc="-5" dirty="0">
                <a:latin typeface="Times New Roman"/>
                <a:cs typeface="Times New Roman"/>
              </a:rPr>
              <a:t>нас.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Київ: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ArtHuss,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380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524510" indent="-153035">
              <a:lnSpc>
                <a:spcPts val="1380"/>
              </a:lnSpc>
              <a:buAutoNum type="arabicPeriod"/>
              <a:tabLst>
                <a:tab pos="525145" algn="l"/>
              </a:tabLst>
            </a:pPr>
            <a:r>
              <a:rPr sz="1200" spc="-10" dirty="0">
                <a:latin typeface="Times New Roman"/>
                <a:cs typeface="Times New Roman"/>
              </a:rPr>
              <a:t>Лауэр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Дэвид.</a:t>
            </a:r>
            <a:r>
              <a:rPr sz="1200" spc="-5" dirty="0">
                <a:latin typeface="Times New Roman"/>
                <a:cs typeface="Times New Roman"/>
              </a:rPr>
              <a:t> Основи дизайну. </a:t>
            </a:r>
            <a:r>
              <a:rPr sz="1200" dirty="0">
                <a:latin typeface="Times New Roman"/>
                <a:cs typeface="Times New Roman"/>
              </a:rPr>
              <a:t>Київ: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ArtHuss, 2019.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304</a:t>
            </a:r>
            <a:r>
              <a:rPr sz="1200" spc="-5" dirty="0">
                <a:latin typeface="Times New Roman"/>
                <a:cs typeface="Times New Roman"/>
              </a:rPr>
              <a:t> с.</a:t>
            </a:r>
            <a:endParaRPr sz="1200">
              <a:latin typeface="Times New Roman"/>
              <a:cs typeface="Times New Roman"/>
            </a:endParaRPr>
          </a:p>
          <a:p>
            <a:pPr marL="524510" indent="-153035">
              <a:lnSpc>
                <a:spcPts val="1380"/>
              </a:lnSpc>
              <a:buAutoNum type="arabicPeriod"/>
              <a:tabLst>
                <a:tab pos="525145" algn="l"/>
              </a:tabLst>
            </a:pPr>
            <a:r>
              <a:rPr sz="1200" spc="-5" dirty="0">
                <a:latin typeface="Times New Roman"/>
                <a:cs typeface="Times New Roman"/>
              </a:rPr>
              <a:t>Лаптон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Філліпс.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Основи.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Графічний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дизайн </a:t>
            </a:r>
            <a:r>
              <a:rPr sz="1200" dirty="0">
                <a:latin typeface="Times New Roman"/>
                <a:cs typeface="Times New Roman"/>
              </a:rPr>
              <a:t>04. Київ: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ArtHuss,</a:t>
            </a:r>
            <a:r>
              <a:rPr sz="1200" dirty="0">
                <a:latin typeface="Times New Roman"/>
                <a:cs typeface="Times New Roman"/>
              </a:rPr>
              <a:t> 2020.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180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524510" indent="-153035">
              <a:lnSpc>
                <a:spcPts val="1410"/>
              </a:lnSpc>
              <a:buAutoNum type="arabicPeriod"/>
              <a:tabLst>
                <a:tab pos="525145" algn="l"/>
              </a:tabLst>
            </a:pPr>
            <a:r>
              <a:rPr sz="1200" spc="-5" dirty="0">
                <a:latin typeface="Times New Roman"/>
                <a:cs typeface="Times New Roman"/>
              </a:rPr>
              <a:t>Сьомка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С.В.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Ергономіка 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ергодизайн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підручник.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К: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НАКККіМ,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2017.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604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4257675">
              <a:lnSpc>
                <a:spcPts val="1400"/>
              </a:lnSpc>
            </a:pPr>
            <a:r>
              <a:rPr sz="1200" b="1" spc="-5" dirty="0">
                <a:latin typeface="Times New Roman"/>
                <a:cs typeface="Times New Roman"/>
              </a:rPr>
              <a:t>Допоміжна</a:t>
            </a:r>
            <a:endParaRPr sz="1200">
              <a:latin typeface="Times New Roman"/>
              <a:cs typeface="Times New Roman"/>
            </a:endParaRPr>
          </a:p>
          <a:p>
            <a:pPr marL="524510" indent="-153035">
              <a:lnSpc>
                <a:spcPts val="1370"/>
              </a:lnSpc>
              <a:buAutoNum type="arabicPeriod"/>
              <a:tabLst>
                <a:tab pos="525145" algn="l"/>
              </a:tabLst>
            </a:pPr>
            <a:r>
              <a:rPr sz="1200" spc="-5" dirty="0">
                <a:latin typeface="Times New Roman"/>
                <a:cs typeface="Times New Roman"/>
              </a:rPr>
              <a:t>Новосельчук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Н.Є.</a:t>
            </a:r>
            <a:r>
              <a:rPr sz="1200" dirty="0">
                <a:latin typeface="Times New Roman"/>
                <a:cs typeface="Times New Roman"/>
              </a:rPr>
              <a:t> Дизайн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інтер’єру: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посіб.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Полтава: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Національний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університет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імені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Юрія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Кондратюка,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2020.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165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6350" indent="35941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546735" algn="l"/>
              </a:tabLst>
            </a:pPr>
            <a:r>
              <a:rPr sz="1200" spc="-5" dirty="0">
                <a:latin typeface="Times New Roman"/>
                <a:cs typeface="Times New Roman"/>
              </a:rPr>
              <a:t>Олійник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О.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П.,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Гнатюк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Л.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Р.,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Чернявський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Г.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Основи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дизайну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інтер’єру: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навчальний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посібник.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Київ: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Національний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авіаційний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університет, </a:t>
            </a:r>
            <a:r>
              <a:rPr sz="1200" dirty="0">
                <a:latin typeface="Times New Roman"/>
                <a:cs typeface="Times New Roman"/>
              </a:rPr>
              <a:t>2018. 163 с.</a:t>
            </a:r>
            <a:endParaRPr sz="1200">
              <a:latin typeface="Times New Roman"/>
              <a:cs typeface="Times New Roman"/>
            </a:endParaRPr>
          </a:p>
          <a:p>
            <a:pPr marL="524510" indent="-153035">
              <a:lnSpc>
                <a:spcPts val="1315"/>
              </a:lnSpc>
              <a:buAutoNum type="arabicPeriod"/>
              <a:tabLst>
                <a:tab pos="525145" algn="l"/>
              </a:tabLst>
            </a:pPr>
            <a:r>
              <a:rPr sz="1200" spc="-5" dirty="0">
                <a:latin typeface="Times New Roman"/>
                <a:cs typeface="Times New Roman"/>
              </a:rPr>
              <a:t>Папанек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Дизайн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для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реального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світу.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Екологія</a:t>
            </a:r>
            <a:r>
              <a:rPr sz="1200" dirty="0">
                <a:latin typeface="Times New Roman"/>
                <a:cs typeface="Times New Roman"/>
              </a:rPr>
              <a:t> людства 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соціальні </a:t>
            </a:r>
            <a:r>
              <a:rPr sz="1200" dirty="0">
                <a:latin typeface="Times New Roman"/>
                <a:cs typeface="Times New Roman"/>
              </a:rPr>
              <a:t>зміни. Київ: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ArtHuss,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2020.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480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524510" indent="-153035">
              <a:lnSpc>
                <a:spcPts val="1380"/>
              </a:lnSpc>
              <a:buAutoNum type="arabicPeriod"/>
              <a:tabLst>
                <a:tab pos="525145" algn="l"/>
              </a:tabLst>
            </a:pPr>
            <a:r>
              <a:rPr sz="1200" spc="-5" dirty="0">
                <a:latin typeface="Times New Roman"/>
                <a:cs typeface="Times New Roman"/>
              </a:rPr>
              <a:t>Сьомка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дизайну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архітектурного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середовища.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Київ: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Ліра-К., 2019.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215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524510" indent="-153035">
              <a:lnSpc>
                <a:spcPts val="1410"/>
              </a:lnSpc>
              <a:buAutoNum type="arabicPeriod"/>
              <a:tabLst>
                <a:tab pos="525145" algn="l"/>
              </a:tabLst>
            </a:pPr>
            <a:r>
              <a:rPr sz="1200" spc="-5" dirty="0">
                <a:latin typeface="Times New Roman"/>
                <a:cs typeface="Times New Roman"/>
              </a:rPr>
              <a:t>Харпер </a:t>
            </a:r>
            <a:r>
              <a:rPr sz="1200" dirty="0">
                <a:latin typeface="Times New Roman"/>
                <a:cs typeface="Times New Roman"/>
              </a:rPr>
              <a:t>К.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Стилі</a:t>
            </a:r>
            <a:r>
              <a:rPr sz="1200" spc="-5" dirty="0">
                <a:latin typeface="Times New Roman"/>
                <a:cs typeface="Times New Roman"/>
              </a:rPr>
              <a:t> інтер’єру. </a:t>
            </a:r>
            <a:r>
              <a:rPr sz="1200" dirty="0">
                <a:latin typeface="Times New Roman"/>
                <a:cs typeface="Times New Roman"/>
              </a:rPr>
              <a:t>Київ:</a:t>
            </a:r>
            <a:r>
              <a:rPr sz="1200" spc="-5" dirty="0">
                <a:latin typeface="Times New Roman"/>
                <a:cs typeface="Times New Roman"/>
              </a:rPr>
              <a:t> ArtHuss, </a:t>
            </a:r>
            <a:r>
              <a:rPr sz="1200" dirty="0">
                <a:latin typeface="Times New Roman"/>
                <a:cs typeface="Times New Roman"/>
              </a:rPr>
              <a:t>2019. 223</a:t>
            </a:r>
            <a:r>
              <a:rPr sz="1200" spc="-5" dirty="0">
                <a:latin typeface="Times New Roman"/>
                <a:cs typeface="Times New Roman"/>
              </a:rPr>
              <a:t> с.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marL="3500120">
              <a:lnSpc>
                <a:spcPts val="1400"/>
              </a:lnSpc>
            </a:pPr>
            <a:r>
              <a:rPr sz="1200" b="1" spc="-5" dirty="0">
                <a:latin typeface="Times New Roman"/>
                <a:cs typeface="Times New Roman"/>
              </a:rPr>
              <a:t>Інформаційні ресурси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в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Інтернет</a:t>
            </a:r>
            <a:endParaRPr sz="1200">
              <a:latin typeface="Times New Roman"/>
              <a:cs typeface="Times New Roman"/>
            </a:endParaRPr>
          </a:p>
          <a:p>
            <a:pPr marL="12700" marR="9525" indent="359410">
              <a:lnSpc>
                <a:spcPts val="1380"/>
              </a:lnSpc>
              <a:spcBef>
                <a:spcPts val="55"/>
              </a:spcBef>
              <a:buAutoNum type="arabicPeriod"/>
              <a:tabLst>
                <a:tab pos="629920" algn="l"/>
                <a:tab pos="630555" algn="l"/>
                <a:tab pos="1174750" algn="l"/>
                <a:tab pos="1845310" algn="l"/>
                <a:tab pos="2875915" algn="l"/>
                <a:tab pos="3726179" algn="l"/>
                <a:tab pos="5061585" algn="l"/>
                <a:tab pos="6116955" algn="l"/>
                <a:tab pos="7099300" algn="l"/>
                <a:tab pos="7574280" algn="l"/>
                <a:tab pos="8238490" algn="l"/>
              </a:tabLst>
            </a:pPr>
            <a:r>
              <a:rPr sz="1200" spc="-5" dirty="0">
                <a:latin typeface="Times New Roman"/>
                <a:cs typeface="Times New Roman"/>
              </a:rPr>
              <a:t>Ц</a:t>
            </a:r>
            <a:r>
              <a:rPr sz="1200" spc="-10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нтр	о</a:t>
            </a:r>
            <a:r>
              <a:rPr sz="1200" spc="-5" dirty="0">
                <a:latin typeface="Times New Roman"/>
                <a:cs typeface="Times New Roman"/>
              </a:rPr>
              <a:t>світ</a:t>
            </a:r>
            <a:r>
              <a:rPr sz="1200" spc="5" dirty="0">
                <a:latin typeface="Times New Roman"/>
                <a:cs typeface="Times New Roman"/>
              </a:rPr>
              <a:t>н</a:t>
            </a:r>
            <a:r>
              <a:rPr sz="1200" dirty="0">
                <a:latin typeface="Times New Roman"/>
                <a:cs typeface="Times New Roman"/>
              </a:rPr>
              <a:t>іх	</a:t>
            </a:r>
            <a:r>
              <a:rPr sz="1200" spc="-15" dirty="0">
                <a:latin typeface="Times New Roman"/>
                <a:cs typeface="Times New Roman"/>
              </a:rPr>
              <a:t>д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танц</a:t>
            </a:r>
            <a:r>
              <a:rPr sz="1200" spc="-10" dirty="0">
                <a:latin typeface="Times New Roman"/>
                <a:cs typeface="Times New Roman"/>
              </a:rPr>
              <a:t>і</a:t>
            </a:r>
            <a:r>
              <a:rPr sz="1200" spc="15" dirty="0">
                <a:latin typeface="Times New Roman"/>
                <a:cs typeface="Times New Roman"/>
              </a:rPr>
              <a:t>й</a:t>
            </a:r>
            <a:r>
              <a:rPr sz="1200" spc="-10" dirty="0">
                <a:latin typeface="Times New Roman"/>
                <a:cs typeface="Times New Roman"/>
              </a:rPr>
              <a:t>ни</a:t>
            </a:r>
            <a:r>
              <a:rPr sz="1200" dirty="0">
                <a:latin typeface="Times New Roman"/>
                <a:cs typeface="Times New Roman"/>
              </a:rPr>
              <a:t>х	техноло</a:t>
            </a:r>
            <a:r>
              <a:rPr sz="1200" spc="-15" dirty="0">
                <a:latin typeface="Times New Roman"/>
                <a:cs typeface="Times New Roman"/>
              </a:rPr>
              <a:t>г</a:t>
            </a:r>
            <a:r>
              <a:rPr sz="1200" dirty="0">
                <a:latin typeface="Times New Roman"/>
                <a:cs typeface="Times New Roman"/>
              </a:rPr>
              <a:t>ій	</a:t>
            </a:r>
            <a:r>
              <a:rPr sz="1200" spc="-5" dirty="0">
                <a:latin typeface="Times New Roman"/>
                <a:cs typeface="Times New Roman"/>
              </a:rPr>
              <a:t>Ме</a:t>
            </a:r>
            <a:r>
              <a:rPr sz="1200" dirty="0">
                <a:latin typeface="Times New Roman"/>
                <a:cs typeface="Times New Roman"/>
              </a:rPr>
              <a:t>лі</a:t>
            </a:r>
            <a:r>
              <a:rPr sz="1200" spc="5" dirty="0">
                <a:latin typeface="Times New Roman"/>
                <a:cs typeface="Times New Roman"/>
              </a:rPr>
              <a:t>т</a:t>
            </a:r>
            <a:r>
              <a:rPr sz="1200" dirty="0">
                <a:latin typeface="Times New Roman"/>
                <a:cs typeface="Times New Roman"/>
              </a:rPr>
              <a:t>опо</a:t>
            </a:r>
            <a:r>
              <a:rPr sz="1200" spc="-15" dirty="0">
                <a:latin typeface="Times New Roman"/>
                <a:cs typeface="Times New Roman"/>
              </a:rPr>
              <a:t>л</a:t>
            </a:r>
            <a:r>
              <a:rPr sz="1200" dirty="0">
                <a:latin typeface="Times New Roman"/>
                <a:cs typeface="Times New Roman"/>
              </a:rPr>
              <a:t>ь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ького	п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д</a:t>
            </a:r>
            <a:r>
              <a:rPr sz="1200" spc="-5" dirty="0">
                <a:latin typeface="Times New Roman"/>
                <a:cs typeface="Times New Roman"/>
              </a:rPr>
              <a:t>агогіч</a:t>
            </a:r>
            <a:r>
              <a:rPr sz="1200" dirty="0">
                <a:latin typeface="Times New Roman"/>
                <a:cs typeface="Times New Roman"/>
              </a:rPr>
              <a:t>ного	</a:t>
            </a:r>
            <a:r>
              <a:rPr sz="1200" spc="-25" dirty="0">
                <a:latin typeface="Times New Roman"/>
                <a:cs typeface="Times New Roman"/>
              </a:rPr>
              <a:t>у</a:t>
            </a:r>
            <a:r>
              <a:rPr sz="1200" dirty="0">
                <a:latin typeface="Times New Roman"/>
                <a:cs typeface="Times New Roman"/>
              </a:rPr>
              <a:t>нів</a:t>
            </a:r>
            <a:r>
              <a:rPr sz="1200" spc="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р</a:t>
            </a:r>
            <a:r>
              <a:rPr sz="1200" spc="-5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ите</a:t>
            </a:r>
            <a:r>
              <a:rPr sz="1200" spc="10" dirty="0">
                <a:latin typeface="Times New Roman"/>
                <a:cs typeface="Times New Roman"/>
              </a:rPr>
              <a:t>т</a:t>
            </a:r>
            <a:r>
              <a:rPr sz="1200" dirty="0">
                <a:latin typeface="Times New Roman"/>
                <a:cs typeface="Times New Roman"/>
              </a:rPr>
              <a:t>у	ім</a:t>
            </a:r>
            <a:r>
              <a:rPr sz="1200" spc="-10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ні	</a:t>
            </a:r>
            <a:r>
              <a:rPr sz="1200" spc="-10" dirty="0">
                <a:latin typeface="Times New Roman"/>
                <a:cs typeface="Times New Roman"/>
              </a:rPr>
              <a:t>Б</a:t>
            </a:r>
            <a:r>
              <a:rPr sz="1200" dirty="0">
                <a:latin typeface="Times New Roman"/>
                <a:cs typeface="Times New Roman"/>
              </a:rPr>
              <a:t>огд</a:t>
            </a:r>
            <a:r>
              <a:rPr sz="1200" spc="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на	</a:t>
            </a:r>
            <a:r>
              <a:rPr sz="1200" spc="-5" dirty="0">
                <a:latin typeface="Times New Roman"/>
                <a:cs typeface="Times New Roman"/>
              </a:rPr>
              <a:t>Х</a:t>
            </a:r>
            <a:r>
              <a:rPr sz="1200" spc="-10" dirty="0">
                <a:latin typeface="Times New Roman"/>
                <a:cs typeface="Times New Roman"/>
              </a:rPr>
              <a:t>м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льниц</a:t>
            </a:r>
            <a:r>
              <a:rPr sz="1200" spc="-10" dirty="0">
                <a:latin typeface="Times New Roman"/>
                <a:cs typeface="Times New Roman"/>
              </a:rPr>
              <a:t>ь</a:t>
            </a:r>
            <a:r>
              <a:rPr sz="1200" dirty="0">
                <a:latin typeface="Times New Roman"/>
                <a:cs typeface="Times New Roman"/>
              </a:rPr>
              <a:t>кого 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https://dfn.mdpu.org.ua/?redirect=</a:t>
            </a:r>
            <a:r>
              <a:rPr sz="1200" spc="-5" dirty="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  <a:p>
            <a:pPr marL="12700" marR="5080" indent="359410">
              <a:lnSpc>
                <a:spcPts val="1380"/>
              </a:lnSpc>
              <a:buAutoNum type="arabicPeriod"/>
              <a:tabLst>
                <a:tab pos="535940" algn="l"/>
              </a:tabLst>
            </a:pPr>
            <a:r>
              <a:rPr sz="1200" dirty="0">
                <a:latin typeface="Times New Roman"/>
                <a:cs typeface="Times New Roman"/>
              </a:rPr>
              <a:t>Що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таке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ергономічність?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Цілі,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завдання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вимоги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робочого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простору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ергономічних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меблів.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URL:</a:t>
            </a:r>
            <a:r>
              <a:rPr sz="1200" spc="1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https://ergo.place/shcho-take- </a:t>
            </a:r>
            <a:r>
              <a:rPr sz="1200" spc="-28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erhonomichnist-tsili-zavdannia-ta-vymohy-do-robochoho-prostoru-ta-erhonomichnykh-mebliv/</a:t>
            </a:r>
            <a:endParaRPr sz="1200">
              <a:latin typeface="Times New Roman"/>
              <a:cs typeface="Times New Roman"/>
            </a:endParaRPr>
          </a:p>
          <a:p>
            <a:pPr marL="524510" indent="-153035">
              <a:lnSpc>
                <a:spcPts val="1315"/>
              </a:lnSpc>
              <a:buAutoNum type="arabicPeriod"/>
              <a:tabLst>
                <a:tab pos="525145" algn="l"/>
              </a:tabLst>
            </a:pPr>
            <a:r>
              <a:rPr sz="1200" dirty="0">
                <a:latin typeface="Times New Roman"/>
                <a:cs typeface="Times New Roman"/>
              </a:rPr>
              <a:t>Ергономіка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це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таке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простими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словами.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URL:</a:t>
            </a:r>
            <a:r>
              <a:rPr sz="1200" spc="1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https://termin.in.ua/erhonomika/</a:t>
            </a:r>
            <a:endParaRPr sz="1200">
              <a:latin typeface="Times New Roman"/>
              <a:cs typeface="Times New Roman"/>
            </a:endParaRPr>
          </a:p>
          <a:p>
            <a:pPr marL="524510" indent="-153035">
              <a:lnSpc>
                <a:spcPts val="1380"/>
              </a:lnSpc>
              <a:buAutoNum type="arabicPeriod"/>
              <a:tabLst>
                <a:tab pos="525145" algn="l"/>
              </a:tabLst>
            </a:pPr>
            <a:r>
              <a:rPr sz="1200" dirty="0">
                <a:latin typeface="Times New Roman"/>
                <a:cs typeface="Times New Roman"/>
              </a:rPr>
              <a:t>Що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таке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ергономіка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дизайні?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URL:</a:t>
            </a:r>
            <a:r>
              <a:rPr sz="1200" spc="4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/>
              </a:rPr>
              <a:t>https://nerukhomi.ua/ukr/news/lajfhaki/scho-take-ergonomika-u-dizajni.htm</a:t>
            </a:r>
            <a:endParaRPr sz="1200">
              <a:latin typeface="Times New Roman"/>
              <a:cs typeface="Times New Roman"/>
            </a:endParaRPr>
          </a:p>
          <a:p>
            <a:pPr marL="524510" indent="-153035">
              <a:lnSpc>
                <a:spcPts val="1380"/>
              </a:lnSpc>
              <a:buAutoNum type="arabicPeriod"/>
              <a:tabLst>
                <a:tab pos="525145" algn="l"/>
              </a:tabLst>
            </a:pPr>
            <a:r>
              <a:rPr sz="1200" dirty="0">
                <a:latin typeface="Times New Roman"/>
                <a:cs typeface="Times New Roman"/>
              </a:rPr>
              <a:t>Ергономіка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дизайні.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URL:</a:t>
            </a:r>
            <a:r>
              <a:rPr sz="1200" spc="3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6"/>
              </a:rPr>
              <a:t>https://proektum.com.ua/tpost/or3kcar831-ergonomka-v-dizain</a:t>
            </a:r>
            <a:endParaRPr sz="1200">
              <a:latin typeface="Times New Roman"/>
              <a:cs typeface="Times New Roman"/>
            </a:endParaRPr>
          </a:p>
          <a:p>
            <a:pPr marL="12700" marR="5080" indent="359410">
              <a:lnSpc>
                <a:spcPts val="1380"/>
              </a:lnSpc>
              <a:spcBef>
                <a:spcPts val="65"/>
              </a:spcBef>
              <a:buAutoNum type="arabicPeriod"/>
              <a:tabLst>
                <a:tab pos="517525" algn="l"/>
              </a:tabLst>
            </a:pPr>
            <a:r>
              <a:rPr sz="1200" spc="-5" dirty="0">
                <a:latin typeface="Times New Roman"/>
                <a:cs typeface="Times New Roman"/>
              </a:rPr>
              <a:t>Шкляр </a:t>
            </a:r>
            <a:r>
              <a:rPr sz="1200" dirty="0">
                <a:latin typeface="Times New Roman"/>
                <a:cs typeface="Times New Roman"/>
              </a:rPr>
              <a:t>С.П. Ергономіка в </a:t>
            </a:r>
            <a:r>
              <a:rPr sz="1200" spc="-5" dirty="0">
                <a:latin typeface="Times New Roman"/>
                <a:cs typeface="Times New Roman"/>
              </a:rPr>
              <a:t>архітектурі: конспект </a:t>
            </a:r>
            <a:r>
              <a:rPr sz="1200" dirty="0">
                <a:latin typeface="Times New Roman"/>
                <a:cs typeface="Times New Roman"/>
              </a:rPr>
              <a:t>лекцій. </a:t>
            </a:r>
            <a:r>
              <a:rPr sz="1200" spc="-10" dirty="0">
                <a:latin typeface="Times New Roman"/>
                <a:cs typeface="Times New Roman"/>
              </a:rPr>
              <a:t>URL:</a:t>
            </a:r>
            <a:r>
              <a:rPr sz="1200" spc="-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7"/>
              </a:rPr>
              <a:t>https://eprints.kname.edu.ua/52912/1/42Л-Ергономіка%20в%20архітектурі- </a:t>
            </a:r>
            <a:r>
              <a:rPr sz="1200" spc="-29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7"/>
              </a:rPr>
              <a:t>Шкляр.pdf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6596" y="331723"/>
            <a:ext cx="70694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9085" algn="l"/>
                <a:tab pos="1157605" algn="l"/>
                <a:tab pos="1634489" algn="l"/>
                <a:tab pos="2492375" algn="l"/>
                <a:tab pos="2990215" algn="l"/>
                <a:tab pos="3914775" algn="l"/>
                <a:tab pos="4304665" algn="l"/>
                <a:tab pos="5157470" algn="l"/>
                <a:tab pos="5617210" algn="l"/>
                <a:tab pos="6278245" algn="l"/>
              </a:tabLst>
            </a:pPr>
            <a:r>
              <a:rPr sz="1200" dirty="0">
                <a:latin typeface="Times New Roman"/>
                <a:cs typeface="Times New Roman"/>
              </a:rPr>
              <a:t>7.	</a:t>
            </a:r>
            <a:r>
              <a:rPr sz="1200" spc="-10" dirty="0">
                <a:latin typeface="Times New Roman"/>
                <a:cs typeface="Times New Roman"/>
              </a:rPr>
              <a:t>Брусенцов	</a:t>
            </a:r>
            <a:r>
              <a:rPr sz="1200" spc="-5" dirty="0">
                <a:latin typeface="Times New Roman"/>
                <a:cs typeface="Times New Roman"/>
              </a:rPr>
              <a:t>В.Г.,	</a:t>
            </a:r>
            <a:r>
              <a:rPr sz="1200" spc="-10" dirty="0">
                <a:latin typeface="Times New Roman"/>
                <a:cs typeface="Times New Roman"/>
              </a:rPr>
              <a:t>Брусенцов	</a:t>
            </a:r>
            <a:r>
              <a:rPr sz="1200" spc="-5" dirty="0">
                <a:latin typeface="Times New Roman"/>
                <a:cs typeface="Times New Roman"/>
              </a:rPr>
              <a:t>О.В.,	</a:t>
            </a:r>
            <a:r>
              <a:rPr sz="1200" spc="-10" dirty="0">
                <a:latin typeface="Times New Roman"/>
                <a:cs typeface="Times New Roman"/>
              </a:rPr>
              <a:t>Бугайченко	</a:t>
            </a:r>
            <a:r>
              <a:rPr sz="1200" spc="-15" dirty="0">
                <a:latin typeface="Times New Roman"/>
                <a:cs typeface="Times New Roman"/>
              </a:rPr>
              <a:t>І.І.,	</a:t>
            </a:r>
            <a:r>
              <a:rPr sz="1200" spc="-5" dirty="0">
                <a:latin typeface="Times New Roman"/>
                <a:cs typeface="Times New Roman"/>
              </a:rPr>
              <a:t>Кисельова	</a:t>
            </a:r>
            <a:r>
              <a:rPr sz="1200" dirty="0">
                <a:latin typeface="Times New Roman"/>
                <a:cs typeface="Times New Roman"/>
              </a:rPr>
              <a:t>С.О.	</a:t>
            </a:r>
            <a:r>
              <a:rPr sz="1200" spc="-5" dirty="0">
                <a:latin typeface="Times New Roman"/>
                <a:cs typeface="Times New Roman"/>
              </a:rPr>
              <a:t>Основи	ергономіки: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506983"/>
            <a:ext cx="49987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http://lib.kart.edu.ua/bitstream/123456789/2339/1/Навчальний%20посібник.pdf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6596" y="682497"/>
            <a:ext cx="69799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12775" algn="l"/>
                <a:tab pos="1418590" algn="l"/>
                <a:tab pos="2330450" algn="l"/>
                <a:tab pos="3634740" algn="l"/>
                <a:tab pos="4661535" algn="l"/>
                <a:tab pos="5619750" algn="l"/>
                <a:tab pos="6654165" algn="l"/>
              </a:tabLst>
            </a:pPr>
            <a:r>
              <a:rPr sz="1200" dirty="0">
                <a:latin typeface="Times New Roman"/>
                <a:cs typeface="Times New Roman"/>
              </a:rPr>
              <a:t>8.	</a:t>
            </a:r>
            <a:r>
              <a:rPr sz="1200" spc="10" dirty="0">
                <a:latin typeface="Times New Roman"/>
                <a:cs typeface="Times New Roman"/>
              </a:rPr>
              <a:t>К</a:t>
            </a:r>
            <a:r>
              <a:rPr sz="1200" spc="-40" dirty="0">
                <a:latin typeface="Times New Roman"/>
                <a:cs typeface="Times New Roman"/>
              </a:rPr>
              <a:t>у</a:t>
            </a:r>
            <a:r>
              <a:rPr sz="1200" spc="10" dirty="0">
                <a:latin typeface="Times New Roman"/>
                <a:cs typeface="Times New Roman"/>
              </a:rPr>
              <a:t>р</a:t>
            </a:r>
            <a:r>
              <a:rPr sz="1200" dirty="0">
                <a:latin typeface="Times New Roman"/>
                <a:cs typeface="Times New Roman"/>
              </a:rPr>
              <a:t>с	л</a:t>
            </a:r>
            <a:r>
              <a:rPr sz="1200" spc="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кц</a:t>
            </a:r>
            <a:r>
              <a:rPr sz="1200" spc="-10" dirty="0">
                <a:latin typeface="Times New Roman"/>
                <a:cs typeface="Times New Roman"/>
              </a:rPr>
              <a:t>і</a:t>
            </a:r>
            <a:r>
              <a:rPr sz="1200" dirty="0">
                <a:latin typeface="Times New Roman"/>
                <a:cs typeface="Times New Roman"/>
              </a:rPr>
              <a:t>й	</a:t>
            </a:r>
            <a:r>
              <a:rPr sz="1200" spc="-40" dirty="0">
                <a:latin typeface="Times New Roman"/>
                <a:cs typeface="Times New Roman"/>
              </a:rPr>
              <a:t>«</a:t>
            </a:r>
            <a:r>
              <a:rPr sz="1200" dirty="0">
                <a:latin typeface="Times New Roman"/>
                <a:cs typeface="Times New Roman"/>
              </a:rPr>
              <a:t>Ергоно</a:t>
            </a:r>
            <a:r>
              <a:rPr sz="1200" spc="-5" dirty="0">
                <a:latin typeface="Times New Roman"/>
                <a:cs typeface="Times New Roman"/>
              </a:rPr>
              <a:t>м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5" dirty="0">
                <a:latin typeface="Times New Roman"/>
                <a:cs typeface="Times New Roman"/>
              </a:rPr>
              <a:t>к</a:t>
            </a:r>
            <a:r>
              <a:rPr sz="1200" dirty="0">
                <a:latin typeface="Times New Roman"/>
                <a:cs typeface="Times New Roman"/>
              </a:rPr>
              <a:t>а	робочих	</a:t>
            </a:r>
            <a:r>
              <a:rPr sz="1200" spc="-5" dirty="0">
                <a:latin typeface="Times New Roman"/>
                <a:cs typeface="Times New Roman"/>
              </a:rPr>
              <a:t>м</a:t>
            </a:r>
            <a:r>
              <a:rPr sz="1200" dirty="0">
                <a:latin typeface="Times New Roman"/>
                <a:cs typeface="Times New Roman"/>
              </a:rPr>
              <a:t>ісц</a:t>
            </a:r>
            <a:r>
              <a:rPr sz="1200" spc="15" dirty="0">
                <a:latin typeface="Times New Roman"/>
                <a:cs typeface="Times New Roman"/>
              </a:rPr>
              <a:t>ь</a:t>
            </a:r>
            <a:r>
              <a:rPr sz="1200" spc="-20" dirty="0">
                <a:latin typeface="Times New Roman"/>
                <a:cs typeface="Times New Roman"/>
              </a:rPr>
              <a:t>»</a:t>
            </a:r>
            <a:r>
              <a:rPr sz="1200" dirty="0">
                <a:latin typeface="Times New Roman"/>
                <a:cs typeface="Times New Roman"/>
              </a:rPr>
              <a:t>.	</a:t>
            </a:r>
            <a:r>
              <a:rPr sz="1200" spc="10" dirty="0">
                <a:latin typeface="Times New Roman"/>
                <a:cs typeface="Times New Roman"/>
              </a:rPr>
              <a:t>У</a:t>
            </a:r>
            <a:r>
              <a:rPr sz="1200" dirty="0">
                <a:latin typeface="Times New Roman"/>
                <a:cs typeface="Times New Roman"/>
              </a:rPr>
              <a:t>кл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д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ч	</a:t>
            </a:r>
            <a:r>
              <a:rPr sz="1200" spc="-10" dirty="0">
                <a:latin typeface="Times New Roman"/>
                <a:cs typeface="Times New Roman"/>
              </a:rPr>
              <a:t>В</a:t>
            </a:r>
            <a:r>
              <a:rPr sz="1200" dirty="0">
                <a:latin typeface="Times New Roman"/>
                <a:cs typeface="Times New Roman"/>
              </a:rPr>
              <a:t>.М.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81419" y="331723"/>
            <a:ext cx="1704339" cy="559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8640" algn="l"/>
                <a:tab pos="1341755" algn="l"/>
              </a:tabLst>
            </a:pPr>
            <a:r>
              <a:rPr sz="1200" spc="-10" dirty="0">
                <a:latin typeface="Times New Roman"/>
                <a:cs typeface="Times New Roman"/>
              </a:rPr>
              <a:t>Навч.	</a:t>
            </a:r>
            <a:r>
              <a:rPr sz="1200" dirty="0">
                <a:latin typeface="Times New Roman"/>
                <a:cs typeface="Times New Roman"/>
              </a:rPr>
              <a:t>посібник.	</a:t>
            </a:r>
            <a:r>
              <a:rPr sz="1200" spc="-10" dirty="0">
                <a:latin typeface="Times New Roman"/>
                <a:cs typeface="Times New Roman"/>
              </a:rPr>
              <a:t>URL: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marL="239395">
              <a:lnSpc>
                <a:spcPct val="100000"/>
              </a:lnSpc>
              <a:tabLst>
                <a:tab pos="1345565" algn="l"/>
              </a:tabLst>
            </a:pPr>
            <a:r>
              <a:rPr sz="1200" dirty="0">
                <a:latin typeface="Times New Roman"/>
                <a:cs typeface="Times New Roman"/>
              </a:rPr>
              <a:t>Стріл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spc="-10" dirty="0">
                <a:latin typeface="Times New Roman"/>
                <a:cs typeface="Times New Roman"/>
              </a:rPr>
              <a:t>ц</a:t>
            </a:r>
            <a:r>
              <a:rPr sz="1200" spc="15" dirty="0">
                <a:latin typeface="Times New Roman"/>
                <a:cs typeface="Times New Roman"/>
              </a:rPr>
              <a:t>ь</a:t>
            </a:r>
            <a:r>
              <a:rPr sz="1200" dirty="0">
                <a:latin typeface="Times New Roman"/>
                <a:cs typeface="Times New Roman"/>
              </a:rPr>
              <a:t>.	</a:t>
            </a:r>
            <a:r>
              <a:rPr sz="1200" spc="-5" dirty="0">
                <a:latin typeface="Times New Roman"/>
                <a:cs typeface="Times New Roman"/>
              </a:rPr>
              <a:t>U</a:t>
            </a:r>
            <a:r>
              <a:rPr sz="1200" spc="5" dirty="0">
                <a:latin typeface="Times New Roman"/>
                <a:cs typeface="Times New Roman"/>
              </a:rPr>
              <a:t>R</a:t>
            </a:r>
            <a:r>
              <a:rPr sz="1200" spc="-30" dirty="0">
                <a:latin typeface="Times New Roman"/>
                <a:cs typeface="Times New Roman"/>
              </a:rPr>
              <a:t>L</a:t>
            </a:r>
            <a:r>
              <a:rPr sz="1200" dirty="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6627" y="857757"/>
            <a:ext cx="9281160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0"/>
              </a:lnSpc>
              <a:spcBef>
                <a:spcPts val="100"/>
              </a:spcBef>
            </a:pPr>
            <a:r>
              <a:rPr sz="12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http://univer.nuczu.edu.ua/tmp_metod/2557/Kurs_lekcij_po_ERM.PDF</a:t>
            </a:r>
            <a:endParaRPr sz="1200">
              <a:latin typeface="Times New Roman"/>
              <a:cs typeface="Times New Roman"/>
            </a:endParaRPr>
          </a:p>
          <a:p>
            <a:pPr marL="37211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9. Зробити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речі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простішими: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як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виникла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наука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ергономіка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які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основні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принципи.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URL:</a:t>
            </a:r>
            <a:r>
              <a:rPr sz="1200" spc="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2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https://www.youtube.com/watch?v=dFoDv7pJ-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J0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4771"/>
            <a:ext cx="9281795" cy="6165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06900" indent="-15303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407535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АНОТАЦІЯ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marL="12700" marR="6350" indent="449580" algn="just">
              <a:lnSpc>
                <a:spcPts val="1380"/>
              </a:lnSpc>
              <a:spcBef>
                <a:spcPts val="5"/>
              </a:spcBef>
            </a:pPr>
            <a:r>
              <a:rPr sz="1200" spc="-5" dirty="0">
                <a:latin typeface="Times New Roman"/>
                <a:cs typeface="Times New Roman"/>
              </a:rPr>
              <a:t>Освітній компонент належить </a:t>
            </a:r>
            <a:r>
              <a:rPr sz="1200" dirty="0">
                <a:latin typeface="Times New Roman"/>
                <a:cs typeface="Times New Roman"/>
              </a:rPr>
              <a:t>до циклу </a:t>
            </a:r>
            <a:r>
              <a:rPr sz="1200" spc="-5" dirty="0">
                <a:latin typeface="Times New Roman"/>
                <a:cs typeface="Times New Roman"/>
              </a:rPr>
              <a:t>вибіркових. Освітній компонент «Ергономіка» формує вміння організації </a:t>
            </a:r>
            <a:r>
              <a:rPr sz="1200" dirty="0">
                <a:latin typeface="Times New Roman"/>
                <a:cs typeface="Times New Roman"/>
              </a:rPr>
              <a:t>та дизайну робочих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процесів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робочих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місць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метою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забезпечення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оптимальних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умов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праці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продуктивності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працівників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підприємствах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організаціях.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9580" algn="just">
              <a:lnSpc>
                <a:spcPts val="1380"/>
              </a:lnSpc>
            </a:pPr>
            <a:r>
              <a:rPr sz="1200" b="1" spc="-5" dirty="0">
                <a:latin typeface="Times New Roman"/>
                <a:cs typeface="Times New Roman"/>
              </a:rPr>
              <a:t>Актуальність </a:t>
            </a:r>
            <a:r>
              <a:rPr sz="1200" spc="-5" dirty="0">
                <a:latin typeface="Times New Roman"/>
                <a:cs typeface="Times New Roman"/>
              </a:rPr>
              <a:t>вивчення освітнього компоненту </a:t>
            </a:r>
            <a:r>
              <a:rPr sz="1200" b="1" spc="-5" dirty="0">
                <a:latin typeface="Times New Roman"/>
                <a:cs typeface="Times New Roman"/>
              </a:rPr>
              <a:t>«Ергономіка» </a:t>
            </a:r>
            <a:r>
              <a:rPr sz="1200" spc="-5" dirty="0">
                <a:latin typeface="Times New Roman"/>
                <a:cs typeface="Times New Roman"/>
              </a:rPr>
              <a:t>зумовлена </a:t>
            </a:r>
            <a:r>
              <a:rPr sz="1200" dirty="0">
                <a:latin typeface="Times New Roman"/>
                <a:cs typeface="Times New Roman"/>
              </a:rPr>
              <a:t>тим, що сучасний бізнес </a:t>
            </a:r>
            <a:r>
              <a:rPr sz="1200" spc="-5" dirty="0">
                <a:latin typeface="Times New Roman"/>
                <a:cs typeface="Times New Roman"/>
              </a:rPr>
              <a:t>динамічно змінюються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5" dirty="0">
                <a:latin typeface="Times New Roman"/>
                <a:cs typeface="Times New Roman"/>
              </a:rPr>
              <a:t>мають </a:t>
            </a:r>
            <a:r>
              <a:rPr sz="1200" dirty="0">
                <a:latin typeface="Times New Roman"/>
                <a:cs typeface="Times New Roman"/>
              </a:rPr>
              <a:t> надшвидкі </a:t>
            </a:r>
            <a:r>
              <a:rPr sz="1200" spc="-5" dirty="0">
                <a:latin typeface="Times New Roman"/>
                <a:cs typeface="Times New Roman"/>
              </a:rPr>
              <a:t>темпи розвитку, </a:t>
            </a:r>
            <a:r>
              <a:rPr sz="1200" dirty="0">
                <a:latin typeface="Times New Roman"/>
                <a:cs typeface="Times New Roman"/>
              </a:rPr>
              <a:t>а такі </a:t>
            </a:r>
            <a:r>
              <a:rPr sz="1200" spc="-10" dirty="0">
                <a:latin typeface="Times New Roman"/>
                <a:cs typeface="Times New Roman"/>
              </a:rPr>
              <a:t>умови </a:t>
            </a:r>
            <a:r>
              <a:rPr sz="1200" spc="-5" dirty="0">
                <a:latin typeface="Times New Roman"/>
                <a:cs typeface="Times New Roman"/>
              </a:rPr>
              <a:t>вимагають </a:t>
            </a:r>
            <a:r>
              <a:rPr sz="1200" dirty="0">
                <a:latin typeface="Times New Roman"/>
                <a:cs typeface="Times New Roman"/>
              </a:rPr>
              <a:t>покращення </a:t>
            </a:r>
            <a:r>
              <a:rPr sz="1200" spc="-5" dirty="0">
                <a:latin typeface="Times New Roman"/>
                <a:cs typeface="Times New Roman"/>
              </a:rPr>
              <a:t>якості праці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здоров'я </a:t>
            </a:r>
            <a:r>
              <a:rPr sz="1200" dirty="0">
                <a:latin typeface="Times New Roman"/>
                <a:cs typeface="Times New Roman"/>
              </a:rPr>
              <a:t>працівників. </a:t>
            </a:r>
            <a:r>
              <a:rPr sz="1200" spc="-5" dirty="0">
                <a:latin typeface="Times New Roman"/>
                <a:cs typeface="Times New Roman"/>
              </a:rPr>
              <a:t>Саме </a:t>
            </a:r>
            <a:r>
              <a:rPr sz="1200" dirty="0">
                <a:latin typeface="Times New Roman"/>
                <a:cs typeface="Times New Roman"/>
              </a:rPr>
              <a:t>ергономіка </a:t>
            </a:r>
            <a:r>
              <a:rPr sz="1200" spc="-5" dirty="0">
                <a:latin typeface="Times New Roman"/>
                <a:cs typeface="Times New Roman"/>
              </a:rPr>
              <a:t>допомагає створити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оптимальне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середовище</a:t>
            </a:r>
            <a:r>
              <a:rPr sz="1200" dirty="0">
                <a:latin typeface="Times New Roman"/>
                <a:cs typeface="Times New Roman"/>
              </a:rPr>
              <a:t> для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праці,</a:t>
            </a:r>
            <a:r>
              <a:rPr sz="1200" dirty="0">
                <a:latin typeface="Times New Roman"/>
                <a:cs typeface="Times New Roman"/>
              </a:rPr>
              <a:t> яке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буде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сприяти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фізичному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психологічному</a:t>
            </a:r>
            <a:r>
              <a:rPr sz="1200" dirty="0">
                <a:latin typeface="Times New Roman"/>
                <a:cs typeface="Times New Roman"/>
              </a:rPr>
              <a:t> комфорту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працівників,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знизить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ризик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виникнення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професійних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захворювань</a:t>
            </a:r>
            <a:r>
              <a:rPr sz="1200" dirty="0">
                <a:latin typeface="Times New Roman"/>
                <a:cs typeface="Times New Roman"/>
              </a:rPr>
              <a:t> та </a:t>
            </a:r>
            <a:r>
              <a:rPr sz="1200" spc="-5" dirty="0">
                <a:latin typeface="Times New Roman"/>
                <a:cs typeface="Times New Roman"/>
              </a:rPr>
              <a:t>травм,</a:t>
            </a:r>
            <a:r>
              <a:rPr sz="1200" dirty="0">
                <a:latin typeface="Times New Roman"/>
                <a:cs typeface="Times New Roman"/>
              </a:rPr>
              <a:t> а також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покращить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загальний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стан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здоров'я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працівників.</a:t>
            </a:r>
            <a:endParaRPr sz="1200">
              <a:latin typeface="Times New Roman"/>
              <a:cs typeface="Times New Roman"/>
            </a:endParaRPr>
          </a:p>
          <a:p>
            <a:pPr marL="12700" marR="5715" indent="449580" algn="just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Крім того, </a:t>
            </a:r>
            <a:r>
              <a:rPr sz="1200" spc="-5" dirty="0">
                <a:latin typeface="Times New Roman"/>
                <a:cs typeface="Times New Roman"/>
              </a:rPr>
              <a:t>відповідність </a:t>
            </a:r>
            <a:r>
              <a:rPr sz="1200" dirty="0">
                <a:latin typeface="Times New Roman"/>
                <a:cs typeface="Times New Roman"/>
              </a:rPr>
              <a:t>робочого </a:t>
            </a:r>
            <a:r>
              <a:rPr sz="1200" spc="-5" dirty="0">
                <a:latin typeface="Times New Roman"/>
                <a:cs typeface="Times New Roman"/>
              </a:rPr>
              <a:t>середовища </a:t>
            </a:r>
            <a:r>
              <a:rPr sz="1200" dirty="0">
                <a:latin typeface="Times New Roman"/>
                <a:cs typeface="Times New Roman"/>
              </a:rPr>
              <a:t>та робочих </a:t>
            </a:r>
            <a:r>
              <a:rPr sz="1200" spc="-5" dirty="0">
                <a:latin typeface="Times New Roman"/>
                <a:cs typeface="Times New Roman"/>
              </a:rPr>
              <a:t>процесів принципам ергономіки позитивно впливає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продуктивність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працівників,</a:t>
            </a:r>
            <a:r>
              <a:rPr sz="1200" dirty="0">
                <a:latin typeface="Times New Roman"/>
                <a:cs typeface="Times New Roman"/>
              </a:rPr>
              <a:t> 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комфортні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умови</a:t>
            </a:r>
            <a:r>
              <a:rPr sz="1200" spc="-5" dirty="0">
                <a:latin typeface="Times New Roman"/>
                <a:cs typeface="Times New Roman"/>
              </a:rPr>
              <a:t> сприяють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збільшенню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швидкості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якості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виконання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завдань.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Дотримання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ергономічних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стандартів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допомагає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зменшити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витрати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лікування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професійних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захворювань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травм,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уникнути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відсутності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працівників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робочому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місці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через</a:t>
            </a:r>
            <a:endParaRPr sz="1200">
              <a:latin typeface="Times New Roman"/>
              <a:cs typeface="Times New Roman"/>
            </a:endParaRPr>
          </a:p>
          <a:p>
            <a:pPr marL="12700" marR="7620" algn="just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непрацездатність.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Ергономіка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попереджає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виробничі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аварії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інші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надзвичайні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ситуації,</a:t>
            </a:r>
            <a:r>
              <a:rPr sz="1200" dirty="0">
                <a:latin typeface="Times New Roman"/>
                <a:cs typeface="Times New Roman"/>
              </a:rPr>
              <a:t> що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сприяє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збереженню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репутації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зниженню витрат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10" dirty="0">
                <a:latin typeface="Times New Roman"/>
                <a:cs typeface="Times New Roman"/>
              </a:rPr>
              <a:t>відшкодування </a:t>
            </a:r>
            <a:r>
              <a:rPr sz="1200" spc="-5" dirty="0">
                <a:latin typeface="Times New Roman"/>
                <a:cs typeface="Times New Roman"/>
              </a:rPr>
              <a:t>збитків. Ергономічні </a:t>
            </a:r>
            <a:r>
              <a:rPr sz="1200" spc="-10" dirty="0">
                <a:latin typeface="Times New Roman"/>
                <a:cs typeface="Times New Roman"/>
              </a:rPr>
              <a:t>умови </a:t>
            </a:r>
            <a:r>
              <a:rPr sz="1200" spc="-5" dirty="0">
                <a:latin typeface="Times New Roman"/>
                <a:cs typeface="Times New Roman"/>
              </a:rPr>
              <a:t>праці забезпечують задоволеність працівників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5" dirty="0">
                <a:latin typeface="Times New Roman"/>
                <a:cs typeface="Times New Roman"/>
              </a:rPr>
              <a:t>можуть </a:t>
            </a:r>
            <a:r>
              <a:rPr sz="1200" dirty="0">
                <a:latin typeface="Times New Roman"/>
                <a:cs typeface="Times New Roman"/>
              </a:rPr>
              <a:t> допомогти</a:t>
            </a:r>
            <a:r>
              <a:rPr sz="1200" spc="-5" dirty="0">
                <a:latin typeface="Times New Roman"/>
                <a:cs typeface="Times New Roman"/>
              </a:rPr>
              <a:t> підприємству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зберегти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досвідчених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привернути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нових </a:t>
            </a:r>
            <a:r>
              <a:rPr sz="1200" spc="-5" dirty="0">
                <a:latin typeface="Times New Roman"/>
                <a:cs typeface="Times New Roman"/>
              </a:rPr>
              <a:t>талановитих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співробітників.</a:t>
            </a:r>
            <a:endParaRPr sz="1200">
              <a:latin typeface="Times New Roman"/>
              <a:cs typeface="Times New Roman"/>
            </a:endParaRPr>
          </a:p>
          <a:p>
            <a:pPr marL="12700" marR="6350" indent="449580" algn="just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Отже, </a:t>
            </a:r>
            <a:r>
              <a:rPr sz="1200" dirty="0">
                <a:latin typeface="Times New Roman"/>
                <a:cs typeface="Times New Roman"/>
              </a:rPr>
              <a:t>знання з </a:t>
            </a:r>
            <a:r>
              <a:rPr sz="1200" spc="-5" dirty="0">
                <a:latin typeface="Times New Roman"/>
                <a:cs typeface="Times New Roman"/>
              </a:rPr>
              <a:t>освітнього компоненту «Ергономіка» допоможуть випускникам освітньої програми «Економіка </a:t>
            </a:r>
            <a:r>
              <a:rPr sz="1200" dirty="0">
                <a:latin typeface="Times New Roman"/>
                <a:cs typeface="Times New Roman"/>
              </a:rPr>
              <a:t>та бізнес» </a:t>
            </a:r>
            <a:r>
              <a:rPr sz="1200" spc="-5" dirty="0">
                <a:latin typeface="Times New Roman"/>
                <a:cs typeface="Times New Roman"/>
              </a:rPr>
              <a:t>адаптуватися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 </a:t>
            </a:r>
            <a:r>
              <a:rPr sz="1200" spc="-5" dirty="0">
                <a:latin typeface="Times New Roman"/>
                <a:cs typeface="Times New Roman"/>
              </a:rPr>
              <a:t>цих змін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5" dirty="0">
                <a:latin typeface="Times New Roman"/>
                <a:cs typeface="Times New Roman"/>
              </a:rPr>
              <a:t>ефективно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використовувати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новітні </a:t>
            </a:r>
            <a:r>
              <a:rPr sz="1200" spc="-5" dirty="0">
                <a:latin typeface="Times New Roman"/>
                <a:cs typeface="Times New Roman"/>
              </a:rPr>
              <a:t>технології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робочі </a:t>
            </a:r>
            <a:r>
              <a:rPr sz="1200" spc="-5" dirty="0">
                <a:latin typeface="Times New Roman"/>
                <a:cs typeface="Times New Roman"/>
              </a:rPr>
              <a:t>методи.</a:t>
            </a:r>
            <a:endParaRPr sz="1200">
              <a:latin typeface="Times New Roman"/>
              <a:cs typeface="Times New Roman"/>
            </a:endParaRPr>
          </a:p>
          <a:p>
            <a:pPr marL="12700" marR="9525" indent="449580" algn="just">
              <a:lnSpc>
                <a:spcPts val="1380"/>
              </a:lnSpc>
            </a:pPr>
            <a:r>
              <a:rPr sz="1200" b="1" spc="-5" dirty="0">
                <a:latin typeface="Times New Roman"/>
                <a:cs typeface="Times New Roman"/>
              </a:rPr>
              <a:t>Предметом</a:t>
            </a:r>
            <a:r>
              <a:rPr sz="1200" b="1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освітнього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компоненту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«Ергономіка»</a:t>
            </a:r>
            <a:r>
              <a:rPr sz="1200" b="1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є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вивчення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специфічних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принципів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практичних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аспектів,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пов'язаних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із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створенням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комфортного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-5" dirty="0">
                <a:latin typeface="Times New Roman"/>
                <a:cs typeface="Times New Roman"/>
              </a:rPr>
              <a:t> ефективного</a:t>
            </a:r>
            <a:r>
              <a:rPr sz="1200" dirty="0">
                <a:latin typeface="Times New Roman"/>
                <a:cs typeface="Times New Roman"/>
              </a:rPr>
              <a:t> робочого </a:t>
            </a:r>
            <a:r>
              <a:rPr sz="1200" spc="-5" dirty="0">
                <a:latin typeface="Times New Roman"/>
                <a:cs typeface="Times New Roman"/>
              </a:rPr>
              <a:t>середовища </a:t>
            </a:r>
            <a:r>
              <a:rPr sz="1200" dirty="0">
                <a:latin typeface="Times New Roman"/>
                <a:cs typeface="Times New Roman"/>
              </a:rPr>
              <a:t>для </a:t>
            </a:r>
            <a:r>
              <a:rPr sz="1200" spc="-5" dirty="0">
                <a:latin typeface="Times New Roman"/>
                <a:cs typeface="Times New Roman"/>
              </a:rPr>
              <a:t>працівників.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9580" algn="just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Теоретичний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5" dirty="0">
                <a:latin typeface="Times New Roman"/>
                <a:cs typeface="Times New Roman"/>
              </a:rPr>
              <a:t>практичний матеріал, питання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5" dirty="0">
                <a:latin typeface="Times New Roman"/>
                <a:cs typeface="Times New Roman"/>
              </a:rPr>
              <a:t>завдання </a:t>
            </a:r>
            <a:r>
              <a:rPr sz="1200" dirty="0">
                <a:latin typeface="Times New Roman"/>
                <a:cs typeface="Times New Roman"/>
              </a:rPr>
              <a:t>для </a:t>
            </a:r>
            <a:r>
              <a:rPr sz="1200" spc="-5" dirty="0">
                <a:latin typeface="Times New Roman"/>
                <a:cs typeface="Times New Roman"/>
              </a:rPr>
              <a:t>самодіагностики </a:t>
            </a:r>
            <a:r>
              <a:rPr sz="1200" spc="-10" dirty="0">
                <a:latin typeface="Times New Roman"/>
                <a:cs typeface="Times New Roman"/>
              </a:rPr>
              <a:t>допоможуть </a:t>
            </a:r>
            <a:r>
              <a:rPr sz="1200" spc="-5" dirty="0">
                <a:latin typeface="Times New Roman"/>
                <a:cs typeface="Times New Roman"/>
              </a:rPr>
              <a:t>здобувачам засвоїти </a:t>
            </a:r>
            <a:r>
              <a:rPr sz="1200" spc="5" dirty="0">
                <a:latin typeface="Times New Roman"/>
                <a:cs typeface="Times New Roman"/>
              </a:rPr>
              <a:t>матеріал </a:t>
            </a:r>
            <a:r>
              <a:rPr sz="1200" spc="-5" dirty="0">
                <a:latin typeface="Times New Roman"/>
                <a:cs typeface="Times New Roman"/>
              </a:rPr>
              <a:t>освітнього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компонента.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Контроль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видами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діяльності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здобувачів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здійснюється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шляхом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поточного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оцінювання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знань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періодичного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контролю.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endParaRPr sz="1200">
              <a:latin typeface="Times New Roman"/>
              <a:cs typeface="Times New Roman"/>
            </a:endParaRPr>
          </a:p>
          <a:p>
            <a:pPr marL="12700" marR="7620" algn="just">
              <a:lnSpc>
                <a:spcPts val="1380"/>
              </a:lnSpc>
              <a:spcBef>
                <a:spcPts val="5"/>
              </a:spcBef>
            </a:pPr>
            <a:r>
              <a:rPr sz="1200" spc="-5" dirty="0">
                <a:latin typeface="Times New Roman"/>
                <a:cs typeface="Times New Roman"/>
              </a:rPr>
              <a:t>результатами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суми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балів,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набраних</a:t>
            </a:r>
            <a:r>
              <a:rPr sz="1200" dirty="0">
                <a:latin typeface="Times New Roman"/>
                <a:cs typeface="Times New Roman"/>
              </a:rPr>
              <a:t> за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дві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(Модуль</a:t>
            </a:r>
            <a:r>
              <a:rPr sz="1200" b="1" dirty="0">
                <a:latin typeface="Times New Roman"/>
                <a:cs typeface="Times New Roman"/>
              </a:rPr>
              <a:t> 1,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Модуль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5" dirty="0">
                <a:latin typeface="Times New Roman"/>
                <a:cs typeface="Times New Roman"/>
              </a:rPr>
              <a:t>2</a:t>
            </a:r>
            <a:r>
              <a:rPr sz="1200" spc="5" dirty="0">
                <a:latin typeface="Times New Roman"/>
                <a:cs typeface="Times New Roman"/>
              </a:rPr>
              <a:t>)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періодичні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контрольні</a:t>
            </a:r>
            <a:r>
              <a:rPr sz="1200" dirty="0">
                <a:latin typeface="Times New Roman"/>
                <a:cs typeface="Times New Roman"/>
              </a:rPr>
              <a:t> точки,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виставляється</a:t>
            </a:r>
            <a:r>
              <a:rPr sz="1200" dirty="0">
                <a:latin typeface="Times New Roman"/>
                <a:cs typeface="Times New Roman"/>
              </a:rPr>
              <a:t> підсумкова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оцінка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національною, 100-бальною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шкалами</a:t>
            </a:r>
            <a:r>
              <a:rPr sz="1200" dirty="0">
                <a:latin typeface="Times New Roman"/>
                <a:cs typeface="Times New Roman"/>
              </a:rPr>
              <a:t> і ECTS.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>
              <a:latin typeface="Times New Roman"/>
              <a:cs typeface="Times New Roman"/>
            </a:endParaRPr>
          </a:p>
          <a:p>
            <a:pPr marL="2947035" indent="-152400">
              <a:lnSpc>
                <a:spcPct val="100000"/>
              </a:lnSpc>
              <a:buAutoNum type="arabicPeriod" startAt="2"/>
              <a:tabLst>
                <a:tab pos="2947035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МЕТА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5" dirty="0">
                <a:latin typeface="Times New Roman"/>
                <a:cs typeface="Times New Roman"/>
              </a:rPr>
              <a:t> ЗАВДАННЯ ОСВІТНЬОГО</a:t>
            </a:r>
            <a:r>
              <a:rPr sz="1200" b="1" dirty="0">
                <a:latin typeface="Times New Roman"/>
                <a:cs typeface="Times New Roman"/>
              </a:rPr>
              <a:t> КОМПОНЕНТА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8255" indent="449580" algn="just">
              <a:lnSpc>
                <a:spcPts val="1380"/>
              </a:lnSpc>
              <a:spcBef>
                <a:spcPts val="5"/>
              </a:spcBef>
            </a:pPr>
            <a:r>
              <a:rPr sz="1200" b="1" spc="-5" dirty="0">
                <a:latin typeface="Times New Roman"/>
                <a:cs typeface="Times New Roman"/>
              </a:rPr>
              <a:t>Метою </a:t>
            </a:r>
            <a:r>
              <a:rPr sz="1200" spc="-5" dirty="0">
                <a:latin typeface="Times New Roman"/>
                <a:cs typeface="Times New Roman"/>
              </a:rPr>
              <a:t>вивчення освітнього компоненту </a:t>
            </a:r>
            <a:r>
              <a:rPr sz="1200" b="1" spc="-5" dirty="0">
                <a:latin typeface="Times New Roman"/>
                <a:cs typeface="Times New Roman"/>
              </a:rPr>
              <a:t>«Ергономіка» </a:t>
            </a:r>
            <a:r>
              <a:rPr sz="1200" dirty="0">
                <a:latin typeface="Times New Roman"/>
                <a:cs typeface="Times New Roman"/>
              </a:rPr>
              <a:t>є </a:t>
            </a:r>
            <a:r>
              <a:rPr sz="1200" spc="-5" dirty="0">
                <a:latin typeface="Times New Roman"/>
                <a:cs typeface="Times New Roman"/>
              </a:rPr>
              <a:t>забезпечення безпеки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здоров'я працівників, підвищення продуктивності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праці, зменшення витрат </a:t>
            </a:r>
            <a:r>
              <a:rPr sz="1200" dirty="0">
                <a:latin typeface="Times New Roman"/>
                <a:cs typeface="Times New Roman"/>
              </a:rPr>
              <a:t>на охорону </a:t>
            </a:r>
            <a:r>
              <a:rPr sz="1200" spc="-5" dirty="0">
                <a:latin typeface="Times New Roman"/>
                <a:cs typeface="Times New Roman"/>
              </a:rPr>
              <a:t>здоров'я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відсутності </a:t>
            </a:r>
            <a:r>
              <a:rPr sz="1200" dirty="0">
                <a:latin typeface="Times New Roman"/>
                <a:cs typeface="Times New Roman"/>
              </a:rPr>
              <a:t>на роботі, підвищення </a:t>
            </a:r>
            <a:r>
              <a:rPr sz="1200" spc="-5" dirty="0">
                <a:latin typeface="Times New Roman"/>
                <a:cs typeface="Times New Roman"/>
              </a:rPr>
              <a:t>задоволеності працівників, адаптація </a:t>
            </a:r>
            <a:r>
              <a:rPr sz="1200" dirty="0">
                <a:latin typeface="Times New Roman"/>
                <a:cs typeface="Times New Roman"/>
              </a:rPr>
              <a:t>до </a:t>
            </a:r>
            <a:r>
              <a:rPr sz="1200" spc="-5" dirty="0">
                <a:latin typeface="Times New Roman"/>
                <a:cs typeface="Times New Roman"/>
              </a:rPr>
              <a:t>змін </a:t>
            </a:r>
            <a:r>
              <a:rPr sz="1200" dirty="0">
                <a:latin typeface="Times New Roman"/>
                <a:cs typeface="Times New Roman"/>
              </a:rPr>
              <a:t>в робочому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середовищі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-5" dirty="0">
                <a:latin typeface="Times New Roman"/>
                <a:cs typeface="Times New Roman"/>
              </a:rPr>
              <a:t> відповідність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стандартам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5" dirty="0">
                <a:latin typeface="Times New Roman"/>
                <a:cs typeface="Times New Roman"/>
              </a:rPr>
              <a:t>законодавству.</a:t>
            </a:r>
            <a:endParaRPr sz="1200">
              <a:latin typeface="Times New Roman"/>
              <a:cs typeface="Times New Roman"/>
            </a:endParaRPr>
          </a:p>
          <a:p>
            <a:pPr marL="462280" algn="just">
              <a:lnSpc>
                <a:spcPts val="1315"/>
              </a:lnSpc>
            </a:pPr>
            <a:r>
              <a:rPr sz="1200" b="1" dirty="0">
                <a:latin typeface="Times New Roman"/>
                <a:cs typeface="Times New Roman"/>
              </a:rPr>
              <a:t>Основними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завдання </a:t>
            </a:r>
            <a:r>
              <a:rPr sz="1200" spc="-5" dirty="0">
                <a:latin typeface="Times New Roman"/>
                <a:cs typeface="Times New Roman"/>
              </a:rPr>
              <a:t>освітнього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компоненту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«Ергономіка»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є:</a:t>
            </a:r>
            <a:endParaRPr sz="1200">
              <a:latin typeface="Times New Roman"/>
              <a:cs typeface="Times New Roman"/>
            </a:endParaRPr>
          </a:p>
          <a:p>
            <a:pPr marL="550545" indent="-88900" algn="just">
              <a:lnSpc>
                <a:spcPts val="1380"/>
              </a:lnSpc>
              <a:buChar char="-"/>
              <a:tabLst>
                <a:tab pos="551180" algn="l"/>
              </a:tabLst>
            </a:pPr>
            <a:r>
              <a:rPr sz="1200" spc="-5" dirty="0">
                <a:latin typeface="Times New Roman"/>
                <a:cs typeface="Times New Roman"/>
              </a:rPr>
              <a:t>розуміння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робочого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середовища,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включаючи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фізичні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психологічні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аспекти,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впливають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працівників;</a:t>
            </a:r>
            <a:endParaRPr sz="1200">
              <a:latin typeface="Times New Roman"/>
              <a:cs typeface="Times New Roman"/>
            </a:endParaRPr>
          </a:p>
          <a:p>
            <a:pPr marL="12700" marR="10160" indent="449580" algn="just">
              <a:lnSpc>
                <a:spcPts val="1380"/>
              </a:lnSpc>
              <a:spcBef>
                <a:spcPts val="65"/>
              </a:spcBef>
              <a:buChar char="-"/>
              <a:tabLst>
                <a:tab pos="575310" algn="l"/>
              </a:tabLst>
            </a:pPr>
            <a:r>
              <a:rPr sz="1200" spc="-5" dirty="0">
                <a:latin typeface="Times New Roman"/>
                <a:cs typeface="Times New Roman"/>
              </a:rPr>
              <a:t>формування навичок </a:t>
            </a:r>
            <a:r>
              <a:rPr sz="1200" dirty="0">
                <a:latin typeface="Times New Roman"/>
                <a:cs typeface="Times New Roman"/>
              </a:rPr>
              <a:t>дизайну робочих </a:t>
            </a:r>
            <a:r>
              <a:rPr sz="1200" spc="-5" dirty="0">
                <a:latin typeface="Times New Roman"/>
                <a:cs typeface="Times New Roman"/>
              </a:rPr>
              <a:t>місць </a:t>
            </a:r>
            <a:r>
              <a:rPr sz="1200" dirty="0">
                <a:latin typeface="Times New Roman"/>
                <a:cs typeface="Times New Roman"/>
              </a:rPr>
              <a:t>з </a:t>
            </a:r>
            <a:r>
              <a:rPr sz="1200" spc="-5" dirty="0">
                <a:latin typeface="Times New Roman"/>
                <a:cs typeface="Times New Roman"/>
              </a:rPr>
              <a:t>урахуванням ергономічних принципів, </a:t>
            </a:r>
            <a:r>
              <a:rPr sz="1200" dirty="0">
                <a:latin typeface="Times New Roman"/>
                <a:cs typeface="Times New Roman"/>
              </a:rPr>
              <a:t>що </a:t>
            </a:r>
            <a:r>
              <a:rPr sz="1200" spc="-5" dirty="0">
                <a:latin typeface="Times New Roman"/>
                <a:cs typeface="Times New Roman"/>
              </a:rPr>
              <a:t>сприяють </a:t>
            </a:r>
            <a:r>
              <a:rPr sz="1200" dirty="0">
                <a:latin typeface="Times New Roman"/>
                <a:cs typeface="Times New Roman"/>
              </a:rPr>
              <a:t>комфорту та </a:t>
            </a:r>
            <a:r>
              <a:rPr sz="1200" spc="-5" dirty="0">
                <a:latin typeface="Times New Roman"/>
                <a:cs typeface="Times New Roman"/>
              </a:rPr>
              <a:t>продуктивності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працівників;</a:t>
            </a:r>
            <a:endParaRPr sz="1200">
              <a:latin typeface="Times New Roman"/>
              <a:cs typeface="Times New Roman"/>
            </a:endParaRPr>
          </a:p>
          <a:p>
            <a:pPr marL="552450" indent="-90805" algn="just">
              <a:lnSpc>
                <a:spcPts val="1315"/>
              </a:lnSpc>
              <a:buChar char="-"/>
              <a:tabLst>
                <a:tab pos="553085" algn="l"/>
              </a:tabLst>
            </a:pPr>
            <a:r>
              <a:rPr sz="1200" spc="-5" dirty="0">
                <a:latin typeface="Times New Roman"/>
                <a:cs typeface="Times New Roman"/>
              </a:rPr>
              <a:t>уміння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аналізувати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оптимізувати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робочі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процеси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метою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покращення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продуктивності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зменшення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стресу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працівників;</a:t>
            </a:r>
            <a:endParaRPr sz="1200">
              <a:latin typeface="Times New Roman"/>
              <a:cs typeface="Times New Roman"/>
            </a:endParaRPr>
          </a:p>
          <a:p>
            <a:pPr marL="12700" marR="5080" indent="449580" algn="just">
              <a:lnSpc>
                <a:spcPts val="1380"/>
              </a:lnSpc>
              <a:spcBef>
                <a:spcPts val="65"/>
              </a:spcBef>
              <a:buChar char="-"/>
              <a:tabLst>
                <a:tab pos="565150" algn="l"/>
              </a:tabLst>
            </a:pPr>
            <a:r>
              <a:rPr sz="1200" spc="-5" dirty="0">
                <a:latin typeface="Times New Roman"/>
                <a:cs typeface="Times New Roman"/>
              </a:rPr>
              <a:t>вивчення психологічних аспектів праці (як робоче середовище впливає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психологічний стан </a:t>
            </a:r>
            <a:r>
              <a:rPr sz="1200" dirty="0">
                <a:latin typeface="Times New Roman"/>
                <a:cs typeface="Times New Roman"/>
              </a:rPr>
              <a:t>працівників) та </a:t>
            </a:r>
            <a:r>
              <a:rPr sz="1200" spc="-5" dirty="0">
                <a:latin typeface="Times New Roman"/>
                <a:cs typeface="Times New Roman"/>
              </a:rPr>
              <a:t>формування вміння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враховувати</a:t>
            </a:r>
            <a:r>
              <a:rPr sz="1200" dirty="0">
                <a:latin typeface="Times New Roman"/>
                <a:cs typeface="Times New Roman"/>
              </a:rPr>
              <a:t> ці </a:t>
            </a:r>
            <a:r>
              <a:rPr sz="1200" spc="-5" dirty="0">
                <a:latin typeface="Times New Roman"/>
                <a:cs typeface="Times New Roman"/>
              </a:rPr>
              <a:t>аспекти </a:t>
            </a:r>
            <a:r>
              <a:rPr sz="1200" dirty="0">
                <a:latin typeface="Times New Roman"/>
                <a:cs typeface="Times New Roman"/>
              </a:rPr>
              <a:t>при </a:t>
            </a:r>
            <a:r>
              <a:rPr sz="1200" spc="-5" dirty="0">
                <a:latin typeface="Times New Roman"/>
                <a:cs typeface="Times New Roman"/>
              </a:rPr>
              <a:t>проєктуванні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умов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праці;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1723"/>
            <a:ext cx="9281795" cy="634365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indent="449580">
              <a:lnSpc>
                <a:spcPts val="1380"/>
              </a:lnSpc>
              <a:spcBef>
                <a:spcPts val="195"/>
              </a:spcBef>
              <a:buChar char="-"/>
              <a:tabLst>
                <a:tab pos="563245" algn="l"/>
              </a:tabLst>
            </a:pPr>
            <a:r>
              <a:rPr sz="1200" spc="-10" dirty="0">
                <a:latin typeface="Times New Roman"/>
                <a:cs typeface="Times New Roman"/>
              </a:rPr>
              <a:t>уміння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впроваджувати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ергономічні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інструменти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технології,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які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допомагають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полегшити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виконання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роботи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зменшити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фізичне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навантаження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5" dirty="0">
                <a:latin typeface="Times New Roman"/>
                <a:cs typeface="Times New Roman"/>
              </a:rPr>
              <a:t> працівників;</a:t>
            </a:r>
            <a:endParaRPr sz="1200">
              <a:latin typeface="Times New Roman"/>
              <a:cs typeface="Times New Roman"/>
            </a:endParaRPr>
          </a:p>
          <a:p>
            <a:pPr marL="550545" indent="-88900">
              <a:lnSpc>
                <a:spcPts val="1315"/>
              </a:lnSpc>
              <a:buChar char="-"/>
              <a:tabLst>
                <a:tab pos="551180" algn="l"/>
              </a:tabLst>
            </a:pPr>
            <a:r>
              <a:rPr sz="1200" dirty="0">
                <a:latin typeface="Times New Roman"/>
                <a:cs typeface="Times New Roman"/>
              </a:rPr>
              <a:t>знання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основних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стандартів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правових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норми,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які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регулюють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умови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праці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ергономіку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робочого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місця.</a:t>
            </a:r>
            <a:endParaRPr sz="1200">
              <a:latin typeface="Times New Roman"/>
              <a:cs typeface="Times New Roman"/>
            </a:endParaRPr>
          </a:p>
          <a:p>
            <a:pPr marL="550545" indent="-88900">
              <a:lnSpc>
                <a:spcPts val="1410"/>
              </a:lnSpc>
              <a:buChar char="-"/>
              <a:tabLst>
                <a:tab pos="551180" algn="l"/>
              </a:tabLst>
            </a:pPr>
            <a:r>
              <a:rPr sz="1200" dirty="0">
                <a:latin typeface="Times New Roman"/>
                <a:cs typeface="Times New Roman"/>
              </a:rPr>
              <a:t>підвищення </a:t>
            </a:r>
            <a:r>
              <a:rPr sz="1200" spc="-10" dirty="0">
                <a:latin typeface="Times New Roman"/>
                <a:cs typeface="Times New Roman"/>
              </a:rPr>
              <a:t>свідомості</a:t>
            </a:r>
            <a:r>
              <a:rPr sz="1200" dirty="0">
                <a:latin typeface="Times New Roman"/>
                <a:cs typeface="Times New Roman"/>
              </a:rPr>
              <a:t> щодо </a:t>
            </a:r>
            <a:r>
              <a:rPr sz="1200" spc="-5" dirty="0">
                <a:latin typeface="Times New Roman"/>
                <a:cs typeface="Times New Roman"/>
              </a:rPr>
              <a:t>культури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безпеки</a:t>
            </a:r>
            <a:r>
              <a:rPr sz="1200" dirty="0">
                <a:latin typeface="Times New Roman"/>
                <a:cs typeface="Times New Roman"/>
              </a:rPr>
              <a:t> на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робочому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місці.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572135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3.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ПЕРЕЛІК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КОМПЕТЕНТНОСТЕЙ,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ЯКІ НАБУВАЮТЬСЯ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ПІД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ЧАС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ОПАНУВАННЯ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 </a:t>
            </a:r>
            <a:r>
              <a:rPr sz="1200" b="1" spc="-5" dirty="0">
                <a:latin typeface="Times New Roman"/>
                <a:cs typeface="Times New Roman"/>
              </a:rPr>
              <a:t>КОМПОНЕНТА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6985" indent="449580">
              <a:lnSpc>
                <a:spcPts val="1380"/>
              </a:lnSpc>
              <a:spcBef>
                <a:spcPts val="5"/>
              </a:spcBef>
              <a:buAutoNum type="arabicPeriod"/>
              <a:tabLst>
                <a:tab pos="61976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Інтегральна</a:t>
            </a:r>
            <a:r>
              <a:rPr sz="1200" b="1" spc="3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компетентність:</a:t>
            </a:r>
            <a:r>
              <a:rPr sz="1200" b="1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Здатність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розв’язувати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складні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спеціалізовані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задачі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практичні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проблеми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економічній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сфері,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які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характеризуються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комплексністю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невизначеністю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умов,</a:t>
            </a:r>
            <a:r>
              <a:rPr sz="1200" dirty="0">
                <a:latin typeface="Times New Roman"/>
                <a:cs typeface="Times New Roman"/>
              </a:rPr>
              <a:t> що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передбачає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застосування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теорій 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методів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економічної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науки.</a:t>
            </a:r>
            <a:endParaRPr sz="1200">
              <a:latin typeface="Times New Roman"/>
              <a:cs typeface="Times New Roman"/>
            </a:endParaRPr>
          </a:p>
          <a:p>
            <a:pPr marL="614680" indent="-153035">
              <a:lnSpc>
                <a:spcPts val="1325"/>
              </a:lnSpc>
              <a:buAutoNum type="arabicPeriod"/>
              <a:tabLst>
                <a:tab pos="615315" algn="l"/>
              </a:tabLst>
            </a:pPr>
            <a:r>
              <a:rPr sz="1200" b="1" dirty="0">
                <a:latin typeface="Times New Roman"/>
                <a:cs typeface="Times New Roman"/>
              </a:rPr>
              <a:t>Загальні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(фахові)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компетентності:</a:t>
            </a:r>
            <a:endParaRPr sz="1200">
              <a:latin typeface="Times New Roman"/>
              <a:cs typeface="Times New Roman"/>
            </a:endParaRPr>
          </a:p>
          <a:p>
            <a:pPr marL="462280" marR="4806950">
              <a:lnSpc>
                <a:spcPts val="1380"/>
              </a:lnSpc>
              <a:spcBef>
                <a:spcPts val="50"/>
              </a:spcBef>
            </a:pPr>
            <a:r>
              <a:rPr sz="1200" dirty="0">
                <a:latin typeface="Times New Roman"/>
                <a:cs typeface="Times New Roman"/>
              </a:rPr>
              <a:t>ЗК3. Здатність до </a:t>
            </a:r>
            <a:r>
              <a:rPr sz="1200" spc="-5" dirty="0">
                <a:latin typeface="Times New Roman"/>
                <a:cs typeface="Times New Roman"/>
              </a:rPr>
              <a:t>абстрактного мислення, аналізу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синтезу.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ЗК4. Здатність</a:t>
            </a:r>
            <a:r>
              <a:rPr sz="1200" spc="-5" dirty="0">
                <a:latin typeface="Times New Roman"/>
                <a:cs typeface="Times New Roman"/>
              </a:rPr>
              <a:t> застосовувати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знання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практичних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ситуаціях.</a:t>
            </a:r>
            <a:endParaRPr sz="1200">
              <a:latin typeface="Times New Roman"/>
              <a:cs typeface="Times New Roman"/>
            </a:endParaRPr>
          </a:p>
          <a:p>
            <a:pPr marL="462280" marR="3773170">
              <a:lnSpc>
                <a:spcPts val="138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ЗК7. </a:t>
            </a:r>
            <a:r>
              <a:rPr sz="1200" spc="-5" dirty="0">
                <a:latin typeface="Times New Roman"/>
                <a:cs typeface="Times New Roman"/>
              </a:rPr>
              <a:t>Навички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використання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інформаційних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5" dirty="0">
                <a:latin typeface="Times New Roman"/>
                <a:cs typeface="Times New Roman"/>
              </a:rPr>
              <a:t> комунікаційних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технологій. </a:t>
            </a:r>
            <a:r>
              <a:rPr sz="1200" dirty="0">
                <a:latin typeface="Times New Roman"/>
                <a:cs typeface="Times New Roman"/>
              </a:rPr>
              <a:t> ЗК8. Здатність до </a:t>
            </a:r>
            <a:r>
              <a:rPr sz="1200" spc="-5" dirty="0">
                <a:latin typeface="Times New Roman"/>
                <a:cs typeface="Times New Roman"/>
              </a:rPr>
              <a:t>пошуку, </a:t>
            </a:r>
            <a:r>
              <a:rPr sz="1200" dirty="0">
                <a:latin typeface="Times New Roman"/>
                <a:cs typeface="Times New Roman"/>
              </a:rPr>
              <a:t>оброблення та аналізу </a:t>
            </a:r>
            <a:r>
              <a:rPr sz="1200" spc="-5" dirty="0">
                <a:latin typeface="Times New Roman"/>
                <a:cs typeface="Times New Roman"/>
              </a:rPr>
              <a:t>інформації </a:t>
            </a:r>
            <a:r>
              <a:rPr sz="1200" dirty="0">
                <a:latin typeface="Times New Roman"/>
                <a:cs typeface="Times New Roman"/>
              </a:rPr>
              <a:t>з </a:t>
            </a:r>
            <a:r>
              <a:rPr sz="1200" spc="-5" dirty="0">
                <a:latin typeface="Times New Roman"/>
                <a:cs typeface="Times New Roman"/>
              </a:rPr>
              <a:t>різних джерел.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ЗК9. Зд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т</a:t>
            </a:r>
            <a:r>
              <a:rPr sz="1200" spc="5" dirty="0">
                <a:latin typeface="Times New Roman"/>
                <a:cs typeface="Times New Roman"/>
              </a:rPr>
              <a:t>н</a:t>
            </a:r>
            <a:r>
              <a:rPr sz="1200" dirty="0">
                <a:latin typeface="Times New Roman"/>
                <a:cs typeface="Times New Roman"/>
              </a:rPr>
              <a:t>ість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 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д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п</a:t>
            </a:r>
            <a:r>
              <a:rPr sz="1200" spc="-10" dirty="0">
                <a:latin typeface="Times New Roman"/>
                <a:cs typeface="Times New Roman"/>
              </a:rPr>
              <a:t>т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ції</a:t>
            </a:r>
            <a:r>
              <a:rPr sz="1200" spc="-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дій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новій </a:t>
            </a:r>
            <a:r>
              <a:rPr sz="1200" spc="-20" dirty="0">
                <a:latin typeface="Times New Roman"/>
                <a:cs typeface="Times New Roman"/>
              </a:rPr>
              <a:t>с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10" dirty="0">
                <a:latin typeface="Times New Roman"/>
                <a:cs typeface="Times New Roman"/>
              </a:rPr>
              <a:t>т</a:t>
            </a:r>
            <a:r>
              <a:rPr sz="1200" spc="-25" dirty="0">
                <a:latin typeface="Times New Roman"/>
                <a:cs typeface="Times New Roman"/>
              </a:rPr>
              <a:t>у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ції.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ts val="1315"/>
              </a:lnSpc>
            </a:pPr>
            <a:r>
              <a:rPr sz="1200" dirty="0">
                <a:latin typeface="Times New Roman"/>
                <a:cs typeface="Times New Roman"/>
              </a:rPr>
              <a:t>ЗК11.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приймати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обґрунтовані рішення.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ts val="1390"/>
              </a:lnSpc>
            </a:pPr>
            <a:r>
              <a:rPr sz="1200" dirty="0">
                <a:latin typeface="Times New Roman"/>
                <a:cs typeface="Times New Roman"/>
              </a:rPr>
              <a:t>ЗК13.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 </a:t>
            </a:r>
            <a:r>
              <a:rPr sz="1200" spc="-5" dirty="0">
                <a:latin typeface="Times New Roman"/>
                <a:cs typeface="Times New Roman"/>
              </a:rPr>
              <a:t>діяти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 відповідально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" dirty="0">
                <a:latin typeface="Times New Roman"/>
                <a:cs typeface="Times New Roman"/>
              </a:rPr>
              <a:t> свідомо.</a:t>
            </a:r>
            <a:endParaRPr sz="1200">
              <a:latin typeface="Times New Roman"/>
              <a:cs typeface="Times New Roman"/>
            </a:endParaRPr>
          </a:p>
          <a:p>
            <a:pPr marL="614680" indent="-153035">
              <a:lnSpc>
                <a:spcPts val="1380"/>
              </a:lnSpc>
              <a:buAutoNum type="arabicPeriod" startAt="3"/>
              <a:tabLst>
                <a:tab pos="615315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Спеціальні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компетентності:</a:t>
            </a:r>
            <a:endParaRPr sz="1200">
              <a:latin typeface="Times New Roman"/>
              <a:cs typeface="Times New Roman"/>
            </a:endParaRPr>
          </a:p>
          <a:p>
            <a:pPr marL="12700" marR="11430" indent="449580">
              <a:lnSpc>
                <a:spcPts val="1380"/>
              </a:lnSpc>
              <a:spcBef>
                <a:spcPts val="55"/>
              </a:spcBef>
            </a:pPr>
            <a:r>
              <a:rPr sz="1200" dirty="0">
                <a:latin typeface="Times New Roman"/>
                <a:cs typeface="Times New Roman"/>
              </a:rPr>
              <a:t>СК7. Здатність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застосовувати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комп’ютерні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технології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" dirty="0">
                <a:latin typeface="Times New Roman"/>
                <a:cs typeface="Times New Roman"/>
              </a:rPr>
              <a:t> програмне забезпечення </a:t>
            </a:r>
            <a:r>
              <a:rPr sz="1200" dirty="0">
                <a:latin typeface="Times New Roman"/>
                <a:cs typeface="Times New Roman"/>
              </a:rPr>
              <a:t>з </a:t>
            </a:r>
            <a:r>
              <a:rPr sz="1200" spc="-5" dirty="0">
                <a:latin typeface="Times New Roman"/>
                <a:cs typeface="Times New Roman"/>
              </a:rPr>
              <a:t>обробки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даних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вирішення економічних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завдань,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аналізу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інформації</a:t>
            </a:r>
            <a:r>
              <a:rPr sz="1200" dirty="0">
                <a:latin typeface="Times New Roman"/>
                <a:cs typeface="Times New Roman"/>
              </a:rPr>
              <a:t> та підготовки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аналітичних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звітів.</a:t>
            </a:r>
            <a:endParaRPr sz="1200">
              <a:latin typeface="Times New Roman"/>
              <a:cs typeface="Times New Roman"/>
            </a:endParaRPr>
          </a:p>
          <a:p>
            <a:pPr marL="12700" marR="8890" indent="44958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СК12. </a:t>
            </a:r>
            <a:r>
              <a:rPr sz="1200" spc="-5" dirty="0">
                <a:latin typeface="Times New Roman"/>
                <a:cs typeface="Times New Roman"/>
              </a:rPr>
              <a:t>Здатність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самостійно виявляти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проблеми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економічного характеру </a:t>
            </a:r>
            <a:r>
              <a:rPr sz="1200" dirty="0">
                <a:latin typeface="Times New Roman"/>
                <a:cs typeface="Times New Roman"/>
              </a:rPr>
              <a:t>при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конкретних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ситуацій,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пропонувати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способи</a:t>
            </a:r>
            <a:r>
              <a:rPr sz="1200" dirty="0">
                <a:latin typeface="Times New Roman"/>
                <a:cs typeface="Times New Roman"/>
              </a:rPr>
              <a:t> їх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вирішення.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3882390" indent="-229235">
              <a:lnSpc>
                <a:spcPct val="100000"/>
              </a:lnSpc>
              <a:buAutoNum type="arabicPeriod" startAt="4"/>
              <a:tabLst>
                <a:tab pos="3883025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РЕЗУЛЬТАТИ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НАВЧАННЯ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15240" indent="449580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РН5.</a:t>
            </a:r>
            <a:r>
              <a:rPr sz="1200" spc="1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Застосовувати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аналітичний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методичний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інструментарій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обґрунтування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пропозицій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прийняття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управлінських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рішень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різними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економічними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агентами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(індивідуумами,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домогосподарствами,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підприємствами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органами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державної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влади).</a:t>
            </a:r>
            <a:endParaRPr sz="1200">
              <a:latin typeface="Times New Roman"/>
              <a:cs typeface="Times New Roman"/>
            </a:endParaRPr>
          </a:p>
          <a:p>
            <a:pPr marL="12700" marR="8890" indent="449580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РН10.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Проводити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функціонування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суб’єктів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господарювання,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визначати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функціональні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сфери,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розраховувати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відповідні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показники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які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характеризують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результативність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їх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діяльності.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ts val="1315"/>
              </a:lnSpc>
            </a:pPr>
            <a:r>
              <a:rPr sz="1200" spc="-5" dirty="0">
                <a:latin typeface="Times New Roman"/>
                <a:cs typeface="Times New Roman"/>
              </a:rPr>
              <a:t>РН12.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Застосовувати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набуті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теоретичні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знання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розв’язання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практичних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завдань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змістовно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інтерпретувати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отримані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результати.</a:t>
            </a:r>
            <a:endParaRPr sz="1200">
              <a:latin typeface="Times New Roman"/>
              <a:cs typeface="Times New Roman"/>
            </a:endParaRPr>
          </a:p>
          <a:p>
            <a:pPr marL="12700" marR="5715" indent="449580">
              <a:lnSpc>
                <a:spcPts val="1380"/>
              </a:lnSpc>
              <a:spcBef>
                <a:spcPts val="70"/>
              </a:spcBef>
            </a:pPr>
            <a:r>
              <a:rPr sz="1200" spc="-5" dirty="0">
                <a:latin typeface="Times New Roman"/>
                <a:cs typeface="Times New Roman"/>
              </a:rPr>
              <a:t>РН13.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Ідентифікувати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джерела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та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розуміти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методологію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визначення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методи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отримання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соціально-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економічних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даних,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збирати</a:t>
            </a:r>
            <a:r>
              <a:rPr sz="1200" spc="1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аналізувати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необхідну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інформацію, </a:t>
            </a:r>
            <a:r>
              <a:rPr sz="1200" spc="-5" dirty="0">
                <a:latin typeface="Times New Roman"/>
                <a:cs typeface="Times New Roman"/>
              </a:rPr>
              <a:t>розраховувати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економічні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соціальні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показники.</a:t>
            </a:r>
            <a:endParaRPr sz="1200">
              <a:latin typeface="Times New Roman"/>
              <a:cs typeface="Times New Roman"/>
            </a:endParaRPr>
          </a:p>
          <a:p>
            <a:pPr marL="12700" marR="6985" indent="449580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РН21.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Вміти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абстрактно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мислити,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застосовувати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синтез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виявлення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ключових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характеристик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економічних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систем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різного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рівня, а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також </a:t>
            </a:r>
            <a:r>
              <a:rPr sz="1200" spc="-5" dirty="0">
                <a:latin typeface="Times New Roman"/>
                <a:cs typeface="Times New Roman"/>
              </a:rPr>
              <a:t>особливостей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поведінки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їх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суб’єктів.</a:t>
            </a:r>
            <a:endParaRPr sz="1200">
              <a:latin typeface="Times New Roman"/>
              <a:cs typeface="Times New Roman"/>
            </a:endParaRPr>
          </a:p>
          <a:p>
            <a:pPr marL="12700" marR="6350" indent="449580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РН22.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Демонструвати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гнучкість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адаптивність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нових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ситуаціях,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роботі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із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новими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об’єктами,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невизначених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умовах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бізнес-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середовищі.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331723"/>
            <a:ext cx="9273540" cy="1088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2280">
              <a:lnSpc>
                <a:spcPts val="141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РН23.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Показувати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навички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самостійної</a:t>
            </a:r>
            <a:r>
              <a:rPr sz="1200" spc="6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роботи,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демонструвати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критичне,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креативне,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самокритичне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мислення.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1380"/>
              </a:lnSpc>
              <a:spcBef>
                <a:spcPts val="65"/>
              </a:spcBef>
            </a:pPr>
            <a:r>
              <a:rPr sz="1200" spc="-5" dirty="0">
                <a:latin typeface="Times New Roman"/>
                <a:cs typeface="Times New Roman"/>
              </a:rPr>
              <a:t>РН24.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Демонструвати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діяти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відповідально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свідомо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основі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етичних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принципів,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цінувати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поважати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культурне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різноманіття,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індивідуальні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відмінності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людей.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>
              <a:latin typeface="Times New Roman"/>
              <a:cs typeface="Times New Roman"/>
            </a:endParaRPr>
          </a:p>
          <a:p>
            <a:pPr marL="3154045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5.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ОБСЯГ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ОСВІТНЬОГО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КОМПОНЕНТУ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11936" y="1586738"/>
          <a:ext cx="8935720" cy="643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5467"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Вид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Семінарські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робота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годин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156512" y="2380615"/>
            <a:ext cx="8823325" cy="19615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5684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6.</a:t>
            </a:r>
            <a:r>
              <a:rPr sz="1200" b="1" spc="-5" dirty="0">
                <a:latin typeface="Times New Roman"/>
                <a:cs typeface="Times New Roman"/>
              </a:rPr>
              <a:t> ПОЛІТИКИ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ОСВІТНЬОГО КОМПОНЕНТУ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spc="-5" dirty="0">
                <a:latin typeface="Times New Roman"/>
                <a:cs typeface="Times New Roman"/>
              </a:rPr>
              <a:t>Політика академічної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поведінки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етики:</a:t>
            </a:r>
            <a:endParaRPr sz="1200">
              <a:latin typeface="Times New Roman"/>
              <a:cs typeface="Times New Roman"/>
            </a:endParaRPr>
          </a:p>
          <a:p>
            <a:pPr marL="193675" indent="-181610">
              <a:lnSpc>
                <a:spcPts val="1380"/>
              </a:lnSpc>
              <a:buFont typeface="Wingdings"/>
              <a:buChar char=""/>
              <a:tabLst>
                <a:tab pos="194310" algn="l"/>
              </a:tabLst>
            </a:pPr>
            <a:r>
              <a:rPr sz="1200" spc="-5" dirty="0">
                <a:latin typeface="Times New Roman"/>
                <a:cs typeface="Times New Roman"/>
              </a:rPr>
              <a:t>Не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пропускати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 </a:t>
            </a:r>
            <a:r>
              <a:rPr sz="1200" spc="-5" dirty="0">
                <a:latin typeface="Times New Roman"/>
                <a:cs typeface="Times New Roman"/>
              </a:rPr>
              <a:t>запізнюватися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заняття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-5" dirty="0">
                <a:latin typeface="Times New Roman"/>
                <a:cs typeface="Times New Roman"/>
              </a:rPr>
              <a:t>розкладом;</a:t>
            </a:r>
            <a:endParaRPr sz="1200">
              <a:latin typeface="Times New Roman"/>
              <a:cs typeface="Times New Roman"/>
            </a:endParaRPr>
          </a:p>
          <a:p>
            <a:pPr marL="193675" indent="-181610">
              <a:lnSpc>
                <a:spcPts val="1380"/>
              </a:lnSpc>
              <a:buFont typeface="Wingdings"/>
              <a:buChar char=""/>
              <a:tabLst>
                <a:tab pos="194310" algn="l"/>
              </a:tabLst>
            </a:pPr>
            <a:r>
              <a:rPr sz="1200" spc="-5" dirty="0">
                <a:latin typeface="Times New Roman"/>
                <a:cs typeface="Times New Roman"/>
              </a:rPr>
              <a:t>Вчасно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виконувати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семінарів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самостійну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роботу;</a:t>
            </a:r>
            <a:endParaRPr sz="1200">
              <a:latin typeface="Times New Roman"/>
              <a:cs typeface="Times New Roman"/>
            </a:endParaRPr>
          </a:p>
          <a:p>
            <a:pPr marL="193675" indent="-181610">
              <a:lnSpc>
                <a:spcPts val="1380"/>
              </a:lnSpc>
              <a:buFont typeface="Wingdings"/>
              <a:buChar char=""/>
              <a:tabLst>
                <a:tab pos="194310" algn="l"/>
              </a:tabLst>
            </a:pPr>
            <a:r>
              <a:rPr sz="1200" spc="-5" dirty="0">
                <a:latin typeface="Times New Roman"/>
                <a:cs typeface="Times New Roman"/>
              </a:rPr>
              <a:t>Вчасно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самостійно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виконувати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контрольно-модульні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завдання;</a:t>
            </a:r>
            <a:endParaRPr sz="1200">
              <a:latin typeface="Times New Roman"/>
              <a:cs typeface="Times New Roman"/>
            </a:endParaRPr>
          </a:p>
          <a:p>
            <a:pPr marL="193675" marR="5080" indent="-181610">
              <a:lnSpc>
                <a:spcPts val="1380"/>
              </a:lnSpc>
              <a:spcBef>
                <a:spcPts val="65"/>
              </a:spcBef>
              <a:buFont typeface="Wingdings"/>
              <a:buChar char=""/>
              <a:tabLst>
                <a:tab pos="194310" algn="l"/>
              </a:tabLst>
            </a:pPr>
            <a:r>
              <a:rPr sz="1200" spc="-5" dirty="0">
                <a:latin typeface="Times New Roman"/>
                <a:cs typeface="Times New Roman"/>
              </a:rPr>
              <a:t>Під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час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роботи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над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завданнями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допустимо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порушення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академічної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доброчесності: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використанні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інтернет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ресурсів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інших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джерел інформації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здобувач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повинен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вказати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джерело,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використане під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час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виконання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завдання.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2556510">
              <a:lnSpc>
                <a:spcPts val="1410"/>
              </a:lnSpc>
            </a:pPr>
            <a:r>
              <a:rPr sz="1200" b="1" dirty="0">
                <a:latin typeface="Times New Roman"/>
                <a:cs typeface="Times New Roman"/>
              </a:rPr>
              <a:t>7.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СТРУКТУРА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КОМПОНЕНТУ</a:t>
            </a:r>
            <a:endParaRPr sz="1200">
              <a:latin typeface="Times New Roman"/>
              <a:cs typeface="Times New Roman"/>
            </a:endParaRPr>
          </a:p>
          <a:p>
            <a:pPr marL="2048510">
              <a:lnSpc>
                <a:spcPts val="1410"/>
              </a:lnSpc>
            </a:pPr>
            <a:r>
              <a:rPr sz="1200" b="1" dirty="0">
                <a:latin typeface="Times New Roman"/>
                <a:cs typeface="Times New Roman"/>
              </a:rPr>
              <a:t>7.1</a:t>
            </a:r>
            <a:r>
              <a:rPr sz="1200" b="1" spc="-5" dirty="0">
                <a:latin typeface="Times New Roman"/>
                <a:cs typeface="Times New Roman"/>
              </a:rPr>
              <a:t> СТРУКТУРА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ОСВІТНЬОГО</a:t>
            </a:r>
            <a:r>
              <a:rPr sz="1200" b="1" dirty="0">
                <a:latin typeface="Times New Roman"/>
                <a:cs typeface="Times New Roman"/>
              </a:rPr>
              <a:t> КОМПОНЕНТУ</a:t>
            </a:r>
            <a:r>
              <a:rPr sz="1200" b="1" spc="-5" dirty="0">
                <a:latin typeface="Times New Roman"/>
                <a:cs typeface="Times New Roman"/>
              </a:rPr>
              <a:t> (ЗАГАЛЬНА)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69036" y="4508881"/>
          <a:ext cx="9507220" cy="1855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1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7679">
                <a:tc>
                  <a:txBody>
                    <a:bodyPr/>
                    <a:lstStyle/>
                    <a:p>
                      <a:pPr marL="200660" marR="55244" indent="-13716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Кіль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ь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годин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459740" marR="73025" indent="-37846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Форма діяльності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(заняття,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кількість годин)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Література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20066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95885" marR="88900" indent="7302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Вага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оці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Термін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виконання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044">
                <a:tc gridSpan="7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МОДУЛЬ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1.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ВСТУП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ЕРГОНОМІКИ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92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00" marR="8636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Теоретико-методологічні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засади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Вплив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продуктивність праці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8224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Семінарське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(3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1-8;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 marR="95250" indent="-1905" algn="ctr">
                        <a:lnSpc>
                          <a:spcPct val="95900"/>
                        </a:lnSpc>
                        <a:spcBef>
                          <a:spcPts val="45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нтац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ю,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42570">
                        <a:lnSpc>
                          <a:spcPct val="95900"/>
                        </a:lnSpc>
                        <a:spcBef>
                          <a:spcPts val="45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(перший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69036" y="359664"/>
          <a:ext cx="9507220" cy="6065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1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10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84455">
                        <a:lnSpc>
                          <a:spcPct val="95900"/>
                        </a:lnSpc>
                        <a:spcBef>
                          <a:spcPts val="116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характеристика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трудової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діяльності.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Ергономіка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оптимізація робочого </a:t>
                      </a:r>
                      <a:r>
                        <a:rPr sz="1200" spc="-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середовища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офісах.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73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8224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Семінарське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(3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1-8;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 marR="95250" indent="-1905" algn="ctr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нтац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ю,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921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42570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(перший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88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13715">
                        <a:lnSpc>
                          <a:spcPct val="110000"/>
                        </a:lnSpc>
                        <a:spcBef>
                          <a:spcPts val="84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Ергономічний дизайн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робочих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місць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їх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вплив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ефективність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виробництва.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066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8224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Семінарське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(3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1-8;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 marR="95250" indent="-1905" algn="ctr">
                        <a:lnSpc>
                          <a:spcPct val="95600"/>
                        </a:lnSpc>
                        <a:spcBef>
                          <a:spcPts val="4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нтац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ю,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6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921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42570">
                        <a:lnSpc>
                          <a:spcPct val="95600"/>
                        </a:lnSpc>
                        <a:spcBef>
                          <a:spcPts val="4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(перший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6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07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3500" marR="44640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Ергономічні аспекти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організації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робочих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процесів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установах.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82245">
                        <a:lnSpc>
                          <a:spcPts val="1380"/>
                        </a:lnSpc>
                        <a:spcBef>
                          <a:spcPts val="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Семінарське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(3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1-8;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3189" marR="113664" indent="133985">
                        <a:lnSpc>
                          <a:spcPts val="1380"/>
                        </a:lnSpc>
                        <a:spcBef>
                          <a:spcPts val="107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Зробити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нтац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921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42570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(перший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91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 marR="101600">
                        <a:lnSpc>
                          <a:spcPts val="1380"/>
                        </a:lnSpc>
                        <a:spcBef>
                          <a:spcPts val="10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Психологічна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стрес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робочому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місці.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8224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Семінарське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(3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1-8;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3189" marR="113664" indent="133985">
                        <a:lnSpc>
                          <a:spcPts val="1380"/>
                        </a:lnSpc>
                        <a:spcBef>
                          <a:spcPts val="10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Зробити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нтац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921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42570">
                        <a:lnSpc>
                          <a:spcPct val="95900"/>
                        </a:lnSpc>
                        <a:spcBef>
                          <a:spcPts val="45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(перший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04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 marR="474345">
                        <a:lnSpc>
                          <a:spcPts val="1380"/>
                        </a:lnSpc>
                        <a:spcBef>
                          <a:spcPts val="10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Ергономіка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безпека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робочого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місця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економіста.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4414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Семінарське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(3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1-8;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 marR="95250" indent="-1905" algn="ctr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нтац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ю,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921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42570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рший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92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3500" marR="51371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Ергономічний дизайн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інтерфейсів програмного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забезпечення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аналітиків.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4414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Семінарське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(3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15" dirty="0">
                          <a:latin typeface="Times New Roman"/>
                          <a:cs typeface="Times New Roman"/>
                        </a:rPr>
                        <a:t>1-8;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1-5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 marR="95250" indent="-1905" algn="ctr">
                        <a:lnSpc>
                          <a:spcPts val="1380"/>
                        </a:lnSpc>
                        <a:spcBef>
                          <a:spcPts val="4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нтац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ю,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921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42570">
                        <a:lnSpc>
                          <a:spcPts val="1380"/>
                        </a:lnSpc>
                        <a:spcBef>
                          <a:spcPts val="4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рший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69036" y="359664"/>
          <a:ext cx="9507220" cy="61690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1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10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 marR="244475">
                        <a:lnSpc>
                          <a:spcPts val="1380"/>
                        </a:lnSpc>
                        <a:spcBef>
                          <a:spcPts val="108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Ергономіка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ризиками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економіці.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4414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Семінарське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(3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1-8;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3189" marR="113664" indent="133985">
                        <a:lnSpc>
                          <a:spcPts val="1380"/>
                        </a:lnSpc>
                        <a:spcBef>
                          <a:spcPts val="108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Зробити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нтац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921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42570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рший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888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 marR="271780">
                        <a:lnSpc>
                          <a:spcPts val="1380"/>
                        </a:lnSpc>
                        <a:spcBef>
                          <a:spcPts val="10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Ергономіка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інновації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4414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Семінарське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(3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1-8;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 marR="95250" indent="-1905" algn="ctr">
                        <a:lnSpc>
                          <a:spcPct val="95600"/>
                        </a:lnSpc>
                        <a:spcBef>
                          <a:spcPts val="4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нтац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ю,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6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921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42570">
                        <a:lnSpc>
                          <a:spcPct val="95600"/>
                        </a:lnSpc>
                        <a:spcBef>
                          <a:spcPts val="4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рший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6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07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3500" marR="23431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10. Ергономіка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розвиток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здорового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робочого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середовища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маркетингу.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44145">
                        <a:lnSpc>
                          <a:spcPts val="1380"/>
                        </a:lnSpc>
                        <a:spcBef>
                          <a:spcPts val="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Семінарське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(3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1-8;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 marR="95250" indent="-1905" algn="ctr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нтац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ю,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921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42570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рший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151">
                <a:tc gridSpan="7">
                  <a:txBody>
                    <a:bodyPr/>
                    <a:lstStyle/>
                    <a:p>
                      <a:pPr marL="38735" algn="ctr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МОДУЛЬ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2.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ПРАКТИЧНІ АСПЕКТИ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636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91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 marR="217804">
                        <a:lnSpc>
                          <a:spcPts val="1380"/>
                        </a:lnSpc>
                        <a:spcBef>
                          <a:spcPts val="107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11. Ергономіка та розробка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ефективних фінансових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стратегій.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82245">
                        <a:lnSpc>
                          <a:spcPts val="1380"/>
                        </a:lnSpc>
                        <a:spcBef>
                          <a:spcPts val="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Семінарське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(3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1-8;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 marR="95250" indent="-1905" algn="ctr">
                        <a:lnSpc>
                          <a:spcPts val="1380"/>
                        </a:lnSpc>
                        <a:spcBef>
                          <a:spcPts val="4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нтац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ю,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921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42570">
                        <a:lnSpc>
                          <a:spcPts val="1380"/>
                        </a:lnSpc>
                        <a:spcBef>
                          <a:spcPts val="4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(другий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92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 marR="323215">
                        <a:lnSpc>
                          <a:spcPts val="1380"/>
                        </a:lnSpc>
                        <a:spcBef>
                          <a:spcPts val="10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12.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Ергономіка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прийняття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економічних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рішень.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8224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Семінарське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(3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1-8;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 marR="95250" indent="-1905" algn="ctr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нтац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ю,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921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42570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(другий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98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01650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13.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Ергономічні аспекти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роботи з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інформаційними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системами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410"/>
                        </a:lnSpc>
                        <a:spcBef>
                          <a:spcPts val="4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82245">
                        <a:lnSpc>
                          <a:spcPts val="1380"/>
                        </a:lnSpc>
                        <a:spcBef>
                          <a:spcPts val="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Семінарське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(3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1-8;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 marR="95250" indent="-1905" algn="ctr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нтац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ю,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виконати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2921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42570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семестру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(другий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69036" y="359664"/>
          <a:ext cx="9507220" cy="6199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1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4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7490" marR="227965" indent="59055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авд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98805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ріоди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ий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8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 marR="121285">
                        <a:lnSpc>
                          <a:spcPts val="1380"/>
                        </a:lnSpc>
                        <a:spcBef>
                          <a:spcPts val="10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14.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Ергономіка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підвищення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якості життя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працівників.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8224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Семінарське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(3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1-8;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3189" marR="113664" indent="133985">
                        <a:lnSpc>
                          <a:spcPts val="1380"/>
                        </a:lnSpc>
                        <a:spcBef>
                          <a:spcPts val="10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Зробити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нтац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921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42570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(другий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07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3500" marR="86995">
                        <a:lnSpc>
                          <a:spcPct val="959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15.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Економічні вигоди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впровадження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рішень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бізнесі.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8224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Семінарське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(3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1-8;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3189" marR="113664" indent="133985">
                        <a:lnSpc>
                          <a:spcPts val="1370"/>
                        </a:lnSpc>
                        <a:spcBef>
                          <a:spcPts val="109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Зробити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нтац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921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42570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(другий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8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 marR="296545">
                        <a:lnSpc>
                          <a:spcPts val="1380"/>
                        </a:lnSpc>
                        <a:spcBef>
                          <a:spcPts val="10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16.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підхід до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інтернет-галузі.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4414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Семінарське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(3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1-8;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 marR="95250" indent="-1905" algn="ctr">
                        <a:lnSpc>
                          <a:spcPts val="1380"/>
                        </a:lnSpc>
                        <a:spcBef>
                          <a:spcPts val="4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нтац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ю,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921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42570">
                        <a:lnSpc>
                          <a:spcPts val="1380"/>
                        </a:lnSpc>
                        <a:spcBef>
                          <a:spcPts val="49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(другий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0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 marR="165100">
                        <a:lnSpc>
                          <a:spcPts val="1380"/>
                        </a:lnSpc>
                        <a:spcBef>
                          <a:spcPts val="107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17. Ергономіка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людськими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ресурсами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4414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Семінарське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(3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15" dirty="0">
                          <a:latin typeface="Times New Roman"/>
                          <a:cs typeface="Times New Roman"/>
                        </a:rPr>
                        <a:t>1-8;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1-5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 marR="95250" indent="-1905" algn="ctr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нтац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ю,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921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42570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(другий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92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0" marR="239395">
                        <a:lnSpc>
                          <a:spcPct val="959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18.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Ергономіка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аналітика: оптимізація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робочого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4414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Семінарське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(3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1-8;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3189" marR="113664" indent="133985">
                        <a:lnSpc>
                          <a:spcPts val="1380"/>
                        </a:lnSpc>
                        <a:spcBef>
                          <a:spcPts val="107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Зробити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нтац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921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42570">
                        <a:lnSpc>
                          <a:spcPct val="95900"/>
                        </a:lnSpc>
                        <a:spcBef>
                          <a:spcPts val="45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(другий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98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80645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19. Ергономіка та соціально-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економічні аспекти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умовах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глобалізаційних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410"/>
                        </a:lnSpc>
                        <a:spcBef>
                          <a:spcPts val="4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44145">
                        <a:lnSpc>
                          <a:spcPts val="1380"/>
                        </a:lnSpc>
                        <a:spcBef>
                          <a:spcPts val="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Семінарське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(3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14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1-8;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 marR="95250" indent="-1905" algn="ctr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нтац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ю,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виконати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2921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42570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семестру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(другий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69036" y="359664"/>
          <a:ext cx="9507220" cy="1583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21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9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87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7490" marR="227965" indent="59055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авд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598805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ріоди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ий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8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3500" marR="256540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20.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Ергономічний дизайн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продуктів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ринок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товарів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послуг.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4414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Семінарське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(3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14629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1-8;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1-5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3505" marR="95250" indent="-1905" algn="ctr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Подивитись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нтац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ю,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0" marR="242570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другого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(другий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970022" y="2093722"/>
            <a:ext cx="47517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2</a:t>
            </a:r>
            <a:r>
              <a:rPr sz="1200" b="1" spc="-5" dirty="0">
                <a:latin typeface="Times New Roman"/>
                <a:cs typeface="Times New Roman"/>
              </a:rPr>
              <a:t> СХЕМА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КОМПОНЕНТУ</a:t>
            </a:r>
            <a:r>
              <a:rPr sz="1200" b="1" spc="-5" dirty="0">
                <a:latin typeface="Times New Roman"/>
                <a:cs typeface="Times New Roman"/>
              </a:rPr>
              <a:t> (ЛЕКЦІЙНИЙ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БЛОК)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19327" y="2469514"/>
          <a:ext cx="9441180" cy="4251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8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355"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33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marL="69850" marR="189865">
                        <a:lnSpc>
                          <a:spcPts val="1380"/>
                        </a:lnSpc>
                        <a:spcBef>
                          <a:spcPts val="6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Теоретико-методологічні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засади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продуктивність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праці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економіці.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 indent="-152400">
                        <a:lnSpc>
                          <a:spcPts val="1325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Теоретико-методологічні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засади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6220" indent="-152400">
                        <a:lnSpc>
                          <a:spcPts val="1380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продуктивність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праці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економіці.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281940" indent="13335">
                        <a:lnSpc>
                          <a:spcPts val="1380"/>
                        </a:lnSpc>
                        <a:spcBef>
                          <a:spcPts val="15"/>
                        </a:spcBef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підходи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ергономіці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оптимізації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робочого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середовища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збільшення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продуктивності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праці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економіці.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7389">
                <a:tc>
                  <a:txBody>
                    <a:bodyPr/>
                    <a:lstStyle/>
                    <a:p>
                      <a:pPr marL="69850" marR="316230">
                        <a:lnSpc>
                          <a:spcPts val="1380"/>
                        </a:lnSpc>
                        <a:spcBef>
                          <a:spcPts val="68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характеристика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трудової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діяльності.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оптимізація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робочого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середовища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офісах.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63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 indent="-152400">
                        <a:lnSpc>
                          <a:spcPts val="1315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Поняття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принципи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контексті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трудової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діяльності.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6220" indent="-152400">
                        <a:lnSpc>
                          <a:spcPts val="1380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Ергономічний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аналіз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трудової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офісному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середовищі.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711835" indent="13335">
                        <a:lnSpc>
                          <a:spcPts val="1380"/>
                        </a:lnSpc>
                        <a:spcBef>
                          <a:spcPts val="15"/>
                        </a:spcBef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Способи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оптимізації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середовища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офісах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допомогою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рекомендацій.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23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9850" marR="280670">
                        <a:lnSpc>
                          <a:spcPts val="1380"/>
                        </a:lnSpc>
                        <a:spcBef>
                          <a:spcPts val="10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Ергономічний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дизайн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робочих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місць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їх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ефективність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виробництва.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 indent="-152400">
                        <a:lnSpc>
                          <a:spcPts val="1315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принципи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концепції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дизайну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місць.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447675" indent="13335">
                        <a:lnSpc>
                          <a:spcPts val="1380"/>
                        </a:lnSpc>
                        <a:spcBef>
                          <a:spcPts val="65"/>
                        </a:spcBef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дизайну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робочих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місць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продуктивність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ефективність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виробництва.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721360" indent="13335">
                        <a:lnSpc>
                          <a:spcPts val="1380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 впровадження ергономічних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рішень у виробничому середовищі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підвищення ефективності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робочих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80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69850" marR="23812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4.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аспекти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робочих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процесів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фінансових установах.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761365" indent="13335">
                        <a:lnSpc>
                          <a:spcPts val="1380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принципи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ергономічної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робочих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процесів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установах.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175895" indent="13335">
                        <a:lnSpc>
                          <a:spcPts val="1380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аспектів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ефективність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продуктивність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робочих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процесів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фінансовій сфері.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154305" indent="13335">
                        <a:lnSpc>
                          <a:spcPts val="1380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рекомендації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підходи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оптимізації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робочих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процесів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установах.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70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9850" marR="508634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 Психологічна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стрес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робочому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 indent="-152400">
                        <a:lnSpc>
                          <a:spcPts val="1315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Психологічні аспекти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робочого стресу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їх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працівників.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527050" indent="13335">
                        <a:lnSpc>
                          <a:spcPts val="1380"/>
                        </a:lnSpc>
                        <a:spcBef>
                          <a:spcPts val="65"/>
                        </a:spcBef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Роль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психологічної ергономіки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зменшенні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стресу та підвищенні комфорту на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робочому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6220" indent="-152400">
                        <a:lnSpc>
                          <a:spcPts val="1330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запобігання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керування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робочим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стресом.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9327" y="359664"/>
          <a:ext cx="9441180" cy="63900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8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129">
                <a:tc>
                  <a:txBody>
                    <a:bodyPr/>
                    <a:lstStyle/>
                    <a:p>
                      <a:pPr marL="69850" marR="420370">
                        <a:lnSpc>
                          <a:spcPts val="1380"/>
                        </a:lnSpc>
                        <a:spcBef>
                          <a:spcPts val="6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Ергономіка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безпека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місця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економіста.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 indent="-152400">
                        <a:lnSpc>
                          <a:spcPts val="1315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Аспекти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безпеки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робочого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місця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економіста.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6220" indent="-152400">
                        <a:lnSpc>
                          <a:spcPts val="1380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загрози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ризики,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пов'язані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робочим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середовищем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економістів.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7490" indent="-154305">
                        <a:lnSpc>
                          <a:spcPts val="1395"/>
                        </a:lnSpc>
                        <a:buAutoNum type="arabicPeriod"/>
                        <a:tabLst>
                          <a:tab pos="2381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Інструменти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забезпечення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безпеки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місця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економіста.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9850" marR="644525" algn="just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Ергономічний дизайн інтерфейсів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програмного забезпечення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аналітиків.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 indent="-152400">
                        <a:lnSpc>
                          <a:spcPts val="1325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Значення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дизайну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інтерфейсів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програмного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забезпечення.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6220" indent="-152400">
                        <a:lnSpc>
                          <a:spcPts val="1380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принципи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вимоги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дизайну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інтерфейсів.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243840" indent="13335">
                        <a:lnSpc>
                          <a:spcPts val="1380"/>
                        </a:lnSpc>
                        <a:spcBef>
                          <a:spcPts val="65"/>
                        </a:spcBef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приклади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кращі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практики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галузі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дизайну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інтерфейсів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програмного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забезпечення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аналітиків.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876">
                <a:tc>
                  <a:txBody>
                    <a:bodyPr/>
                    <a:lstStyle/>
                    <a:p>
                      <a:pPr marL="69850" marR="455930">
                        <a:lnSpc>
                          <a:spcPts val="1380"/>
                        </a:lnSpc>
                        <a:spcBef>
                          <a:spcPts val="68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 Ергономіка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 ризиками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63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 indent="-152400">
                        <a:lnSpc>
                          <a:spcPts val="1315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Роль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зменшенні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ризиків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робочому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місці.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6220" indent="-152400">
                        <a:lnSpc>
                          <a:spcPts val="1380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підходи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управління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ризиками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економіці.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6220" indent="-152400">
                        <a:lnSpc>
                          <a:spcPts val="1395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Застосування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зниження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ризиків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економічних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сферах.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27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Ергономіка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інновації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329565" indent="13335">
                        <a:lnSpc>
                          <a:spcPts val="1380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Роль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сприянні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інноваціям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економіці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стимулюванні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креативності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працівників.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7490" indent="-154305">
                        <a:lnSpc>
                          <a:spcPts val="1315"/>
                        </a:lnSpc>
                        <a:buAutoNum type="arabicPeriod"/>
                        <a:tabLst>
                          <a:tab pos="2381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Інноваційні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підходи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технології.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394335" indent="13335">
                        <a:lnSpc>
                          <a:spcPts val="1380"/>
                        </a:lnSpc>
                        <a:spcBef>
                          <a:spcPts val="15"/>
                        </a:spcBef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Впровадження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інновацій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різних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галузях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конкурентоспроможність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результативність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23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69850" marR="59626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Ергономіка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розвиток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здорового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робочого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середовища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маркетингу.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6220" indent="-152400">
                        <a:lnSpc>
                          <a:spcPts val="1315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Вплив ергономіки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на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здорове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робоче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середовище працівників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галузі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маркетингу.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443865" indent="13335">
                        <a:lnSpc>
                          <a:spcPts val="1380"/>
                        </a:lnSpc>
                        <a:spcBef>
                          <a:spcPts val="65"/>
                        </a:spcBef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принципи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підходи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створення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ергономічних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умов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маркетингових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відділах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робочих просторах.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66675" indent="13335">
                        <a:lnSpc>
                          <a:spcPts val="1380"/>
                        </a:lnSpc>
                        <a:buAutoNum type="arabicPeriod"/>
                        <a:tabLst>
                          <a:tab pos="23622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Розвиток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здорового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робочого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середовища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через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впровадження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рішень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організації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маркетингових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заходів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процесів.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129">
                <a:tc>
                  <a:txBody>
                    <a:bodyPr/>
                    <a:lstStyle/>
                    <a:p>
                      <a:pPr marL="69850" marR="482600">
                        <a:lnSpc>
                          <a:spcPts val="1380"/>
                        </a:lnSpc>
                        <a:spcBef>
                          <a:spcPts val="6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11.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Ергономіка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розробка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ефективних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стратегій.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 indent="-153035">
                        <a:lnSpc>
                          <a:spcPts val="1315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Роль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підвищенні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ефективності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розробки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стратегій.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2250" indent="-153035">
                        <a:lnSpc>
                          <a:spcPts val="1380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аспекти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у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розробці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впровадженні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стратегій.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2250" indent="-153035">
                        <a:lnSpc>
                          <a:spcPts val="1395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розробці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вдосконаленні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стратегій.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71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58674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12.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Ергономіка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прийняття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економічних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рішень.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 indent="-153035">
                        <a:lnSpc>
                          <a:spcPts val="1315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Взаємозв'язок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між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ергономікою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прийняттям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економічних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рішень.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2250" indent="-153035">
                        <a:lnSpc>
                          <a:spcPts val="1380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Впливу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прийняття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рішень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галузі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931544">
                        <a:lnSpc>
                          <a:spcPts val="138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ергономічних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принципів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підвищення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якості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результативності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прийняття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економічних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рішень.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27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9850" marR="77914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13.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аспекти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роботи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з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інформаційними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системами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економіці.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84455">
                        <a:lnSpc>
                          <a:spcPts val="1380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принципів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процесі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інформаційними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системами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626745">
                        <a:lnSpc>
                          <a:spcPts val="1380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аспекти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дизайну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інформаційних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продуктивність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комфорт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користувачів.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2250" indent="-153035">
                        <a:lnSpc>
                          <a:spcPts val="1330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підходів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роботі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інформаційними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системами.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86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69850" marR="23622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14. Ергономіка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підвищення якості життя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працівників.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2250" indent="-153035">
                        <a:lnSpc>
                          <a:spcPts val="1315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Взаємозв’язок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підвищення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якості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життя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працівників.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2250" indent="-153035">
                        <a:lnSpc>
                          <a:spcPts val="1380"/>
                        </a:lnSpc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ергономічні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аспекти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впливу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фізичний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психологічний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стан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працівників.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501015">
                        <a:lnSpc>
                          <a:spcPts val="1380"/>
                        </a:lnSpc>
                        <a:spcBef>
                          <a:spcPts val="25"/>
                        </a:spcBef>
                        <a:buAutoNum type="arabicPeriod"/>
                        <a:tabLst>
                          <a:tab pos="2228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ергономіки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створення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сприятливого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робочого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середовища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підвищення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якості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життя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працівників.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0</TotalTime>
  <Words>5255</Words>
  <Application>Microsoft Office PowerPoint</Application>
  <PresentationFormat>Произвольный</PresentationFormat>
  <Paragraphs>709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Cambria Math</vt:lpstr>
      <vt:lpstr>Garamond</vt:lpstr>
      <vt:lpstr>Times New Roman</vt:lpstr>
      <vt:lpstr>Wingdings</vt:lpstr>
      <vt:lpstr>Натуральные материалы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Yaroslav</dc:creator>
  <cp:lastModifiedBy>Acer_Laptop</cp:lastModifiedBy>
  <cp:revision>1</cp:revision>
  <dcterms:created xsi:type="dcterms:W3CDTF">2023-11-19T19:31:33Z</dcterms:created>
  <dcterms:modified xsi:type="dcterms:W3CDTF">2023-11-19T19:40:44Z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2023-11-19T00:00:00Z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2023-11-19T00:00:00Z</vt:filetime>
  </property>
</Properties>
</file>