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0694192" cy="756285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595" y="1998083"/>
            <a:ext cx="6208424" cy="1671296"/>
          </a:xfrm>
        </p:spPr>
        <p:txBody>
          <a:bodyPr anchor="b">
            <a:noAutofit/>
          </a:bodyPr>
          <a:lstStyle>
            <a:lvl1pPr algn="ctr">
              <a:defRPr sz="5293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7595" y="3968156"/>
            <a:ext cx="6208424" cy="1519243"/>
          </a:xfrm>
        </p:spPr>
        <p:txBody>
          <a:bodyPr anchor="t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3168" y="5574103"/>
            <a:ext cx="787359" cy="308116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47595" y="5574103"/>
            <a:ext cx="4753628" cy="308116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2474" y="5574103"/>
            <a:ext cx="483545" cy="308116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62073" y="3828104"/>
            <a:ext cx="597946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99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5310333"/>
            <a:ext cx="7950742" cy="624986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0154" y="1139096"/>
            <a:ext cx="8293094" cy="3706733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5935319"/>
            <a:ext cx="7950742" cy="54445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124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0079"/>
            <a:ext cx="7950742" cy="3416251"/>
          </a:xfrm>
        </p:spPr>
        <p:txBody>
          <a:bodyPr anchor="ctr">
            <a:normAutofit/>
          </a:bodyPr>
          <a:lstStyle>
            <a:lvl1pPr algn="ctr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715110"/>
            <a:ext cx="7950744" cy="17646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4" y="4565719"/>
            <a:ext cx="772584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209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428" y="1083073"/>
            <a:ext cx="7484737" cy="2614320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71345" y="3697393"/>
            <a:ext cx="6891300" cy="718937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985"/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6" y="4789805"/>
            <a:ext cx="7950746" cy="16899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993992" y="998413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794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26958" y="3118512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794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5095" y="4565719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481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83" y="3648630"/>
            <a:ext cx="7950735" cy="1619760"/>
          </a:xfrm>
        </p:spPr>
        <p:txBody>
          <a:bodyPr anchor="b">
            <a:normAutofit/>
          </a:bodyPr>
          <a:lstStyle>
            <a:lvl1pPr algn="l">
              <a:defRPr sz="352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5268390"/>
            <a:ext cx="7950737" cy="94883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7250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234" y="1083073"/>
            <a:ext cx="7396933" cy="2474267"/>
          </a:xfrm>
        </p:spPr>
        <p:txBody>
          <a:bodyPr anchor="ctr">
            <a:normAutofit/>
          </a:bodyPr>
          <a:lstStyle>
            <a:lvl1pPr algn="ctr">
              <a:defRPr sz="3529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4013352"/>
            <a:ext cx="7950737" cy="978129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4995216"/>
            <a:ext cx="7950744" cy="1484559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1026843" y="98907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46012" y="2875744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 algn="r"/>
            <a:r>
              <a:rPr lang="en-US" sz="8822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495095" y="3781425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802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083073"/>
            <a:ext cx="7950742" cy="253028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529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376282" y="3932682"/>
            <a:ext cx="7950737" cy="99829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206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9" y="4929858"/>
            <a:ext cx="7950742" cy="1549918"/>
          </a:xfrm>
        </p:spPr>
        <p:txBody>
          <a:bodyPr anchor="t">
            <a:normAutofit/>
          </a:bodyPr>
          <a:lstStyle>
            <a:lvl1pPr marL="0" indent="0" algn="l">
              <a:buNone/>
              <a:defRPr sz="1764">
                <a:solidFill>
                  <a:schemeClr val="tx1"/>
                </a:solidFill>
              </a:defRPr>
            </a:lvl1pPr>
            <a:lvl2pPr marL="5042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95099" y="3781425"/>
            <a:ext cx="772584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081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78" y="2746066"/>
            <a:ext cx="7950744" cy="373371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2584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273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3769" y="1000080"/>
            <a:ext cx="1893249" cy="547969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6281" y="1000080"/>
            <a:ext cx="5748415" cy="547969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7303779" y="1000080"/>
            <a:ext cx="0" cy="547969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594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65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081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094" y="1810114"/>
            <a:ext cx="7713111" cy="2009828"/>
          </a:xfrm>
        </p:spPr>
        <p:txBody>
          <a:bodyPr anchor="b">
            <a:normAutofit/>
          </a:bodyPr>
          <a:lstStyle>
            <a:lvl1pPr algn="ctr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5094" y="4118720"/>
            <a:ext cx="7713111" cy="1202044"/>
          </a:xfrm>
        </p:spPr>
        <p:txBody>
          <a:bodyPr anchor="t">
            <a:normAutofit/>
          </a:bodyPr>
          <a:lstStyle>
            <a:lvl1pPr marL="0" indent="0" algn="ctr">
              <a:buNone/>
              <a:defRPr sz="2647">
                <a:solidFill>
                  <a:schemeClr val="tx1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95096" y="3969330"/>
            <a:ext cx="77131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97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495094" y="2598431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6279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2247" y="2742793"/>
            <a:ext cx="3903091" cy="380159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963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82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282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8365" y="2931771"/>
            <a:ext cx="3903091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>
                <a:solidFill>
                  <a:schemeClr val="accent1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8365" y="3576598"/>
            <a:ext cx="3903091" cy="2984805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41" name="Straight Connector 40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84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3" cy="143787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4" name="Straight Connector 13"/>
          <p:cNvCxnSpPr/>
          <p:nvPr/>
        </p:nvCxnSpPr>
        <p:spPr>
          <a:xfrm>
            <a:off x="1495095" y="2596678"/>
            <a:ext cx="771311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0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407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1531244"/>
            <a:ext cx="2966644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8184" y="1083074"/>
            <a:ext cx="4508839" cy="539670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8" y="3342591"/>
            <a:ext cx="2966644" cy="2689018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>
            <a:off x="1495095" y="3211877"/>
            <a:ext cx="272900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1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278" y="2077448"/>
            <a:ext cx="4247658" cy="1512570"/>
          </a:xfrm>
        </p:spPr>
        <p:txBody>
          <a:bodyPr anchor="b">
            <a:normAutofit/>
          </a:bodyPr>
          <a:lstStyle>
            <a:lvl1pPr algn="ctr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1312" y="1139096"/>
            <a:ext cx="3425844" cy="5284661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279" y="3590018"/>
            <a:ext cx="4247657" cy="2016760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246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0703302" cy="756285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6279" y="1009414"/>
            <a:ext cx="7950742" cy="143787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6278" y="2746066"/>
            <a:ext cx="7950744" cy="37990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3773" y="6573143"/>
            <a:ext cx="1342853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6279" y="6573143"/>
            <a:ext cx="5969624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64495" y="6573143"/>
            <a:ext cx="462527" cy="3081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996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ctr" defTabSz="504200" rtl="0" eaLnBrk="1" latinLnBrk="0" hangingPunct="1">
        <a:spcBef>
          <a:spcPct val="0"/>
        </a:spcBef>
        <a:buNone/>
        <a:defRPr sz="4411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151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647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220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323525" indent="-31512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985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7016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76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205876" indent="-189075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1"/>
        </a:buClr>
        <a:buSzPct val="115000"/>
        <a:buFont typeface="Arial"/>
        <a:buChar char="•"/>
        <a:defRPr sz="154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rgo.place/shcho-take-erhonomichnist-tsili-zavdannia-ta-vymohy-do-robochoho-prostoru-ta-erhonomichnykh-mebliv/" TargetMode="External"/><Relationship Id="rId7" Type="http://schemas.openxmlformats.org/officeDocument/2006/relationships/hyperlink" Target="https://eprints.kname.edu.ua/52912/1/42&#1051;-&#1045;&#1088;&#1075;&#1086;&#1085;&#1086;&#1084;&#1110;&#1082;&#1072;%20&#1074;%20&#1072;&#1088;&#1093;&#1110;&#1090;&#1077;&#1082;&#1090;&#1091;&#1088;&#1110;-&#1064;&#1082;&#1083;&#1103;&#1088;.pdf" TargetMode="External"/><Relationship Id="rId2" Type="http://schemas.openxmlformats.org/officeDocument/2006/relationships/hyperlink" Target="https://dfn.mdpu.org.ua/?redirect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proektum.com.ua/tpost/or3kcar831-ergonomka-v-dizain" TargetMode="External"/><Relationship Id="rId5" Type="http://schemas.openxmlformats.org/officeDocument/2006/relationships/hyperlink" Target="https://nerukhomi.ua/ukr/news/lajfhaki/scho-take-ergonomika-u-dizajni.htm" TargetMode="External"/><Relationship Id="rId4" Type="http://schemas.openxmlformats.org/officeDocument/2006/relationships/hyperlink" Target="https://termin.in.ua/erhonomika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niver.nuczu.edu.ua/tmp_metod/2557/Kurs_lekcij_po_ERM.PDF" TargetMode="External"/><Relationship Id="rId2" Type="http://schemas.openxmlformats.org/officeDocument/2006/relationships/hyperlink" Target="http://lib.kart.edu.ua/bitstream/123456789/2339/1/&#1053;&#1072;&#1074;&#1095;&#1072;&#1083;&#1100;&#1085;&#1080;&#1081;%20&#1087;&#1086;&#1089;&#1110;&#1073;&#1085;&#1080;&#1082;.pdf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youtube.com/watch?v=dFoDv7pJ-J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145" y="510032"/>
            <a:ext cx="5335270" cy="10852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31570" marR="5080" indent="-983615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</a:t>
            </a:r>
            <a:r>
              <a:rPr sz="1200" b="1" dirty="0">
                <a:latin typeface="Times New Roman"/>
                <a:cs typeface="Times New Roman"/>
              </a:rPr>
              <a:t>ДЕРЖАВНИЙ </a:t>
            </a:r>
            <a:r>
              <a:rPr sz="1200" b="1" spc="-5" dirty="0">
                <a:latin typeface="Times New Roman"/>
                <a:cs typeface="Times New Roman"/>
              </a:rPr>
              <a:t>ПЕДАГОГІЧНИЙ 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12700" marR="285115" indent="149225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 ІНФОРМАТИКИ, </a:t>
            </a:r>
            <a:r>
              <a:rPr sz="1200" b="1" dirty="0">
                <a:latin typeface="Times New Roman"/>
                <a:cs typeface="Times New Roman"/>
              </a:rPr>
              <a:t>МАТЕМАТИКИ ТА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1761998"/>
          <a:ext cx="9221470" cy="3795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8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727">
                <a:tc>
                  <a:txBody>
                    <a:bodyPr/>
                    <a:lstStyle/>
                    <a:p>
                      <a:pPr marL="7747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4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44">
                <a:tc>
                  <a:txBody>
                    <a:bodyPr/>
                    <a:lstStyle/>
                    <a:p>
                      <a:pPr marL="77470" marR="505459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992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3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254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94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77470" marR="44450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ЦОДТ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Б.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76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441180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2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62928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15.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2895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підходів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покращення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фізичного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психологічного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стану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349250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приклади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кейси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досягли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завдяки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своїй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67056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підхід до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роботи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комфорт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7500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 startAt="2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08634">
                        <a:lnSpc>
                          <a:spcPts val="1370"/>
                        </a:lnSpc>
                        <a:buAutoNum type="arabicPeriod" startAt="2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покращення комфорту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37084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17.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людськими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2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контексті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9588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здоров'я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задоволення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їх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мотивацію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47434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 підходів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1117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18.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 аналітика: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оптимізація робочого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7724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для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3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Інтеграція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 marR="7810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19.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роботи в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глобалізаційних 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346710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51130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Взаємозв'язок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рішеннями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соціально-економічними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викликами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1371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стабільності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успіху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глобалізаційних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дизайну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37084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 ергономічного дизайну на покращення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функціональності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73100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ринку.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756661" y="5813297"/>
            <a:ext cx="5180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(СЕМІНАРСЬКІ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6190234"/>
          <a:ext cx="9444355" cy="364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5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993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семінарського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7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 семінарського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444355" cy="6419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5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981">
                <a:tc>
                  <a:txBody>
                    <a:bodyPr/>
                    <a:lstStyle/>
                    <a:p>
                      <a:pPr marL="63500" marR="81534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ергономіки.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1619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трудової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середовища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офісах.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3.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272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Психологічна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ергономіка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стрес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72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безпека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місця 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 marL="63500" marR="11874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інтерфейсів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0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ризиками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інновації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29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Ергономіка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маркетингу.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Ергономіка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ефективних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вплив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35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13.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14. Ергономіка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життя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15.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199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підхід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35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17. Ергономіка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9798" y="1718817"/>
            <a:ext cx="68141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 КОМПОНЕНТУ</a:t>
            </a:r>
            <a:r>
              <a:rPr sz="1200" b="1" spc="-5" dirty="0">
                <a:latin typeface="Times New Roman"/>
                <a:cs typeface="Times New Roman"/>
              </a:rPr>
              <a:t> (ТЕМИ </a:t>
            </a:r>
            <a:r>
              <a:rPr sz="1200" b="1" dirty="0">
                <a:latin typeface="Times New Roman"/>
                <a:cs typeface="Times New Roman"/>
              </a:rPr>
              <a:t>ДЛЯ</a:t>
            </a:r>
            <a:r>
              <a:rPr sz="1200" b="1" spc="-5" dirty="0">
                <a:latin typeface="Times New Roman"/>
                <a:cs typeface="Times New Roman"/>
              </a:rPr>
              <a:t> САМОСТІЙНОГО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2094230"/>
          <a:ext cx="9441180" cy="4608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 marL="3175"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517">
                <a:tc>
                  <a:txBody>
                    <a:bodyPr/>
                    <a:lstStyle/>
                    <a:p>
                      <a:pPr marL="69850" marR="189865">
                        <a:lnSpc>
                          <a:spcPts val="1380"/>
                        </a:lnSpc>
                        <a:spcBef>
                          <a:spcPts val="7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засади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9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281940" indent="13335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ергономіці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збільшення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135">
                <a:tc>
                  <a:txBody>
                    <a:bodyPr/>
                    <a:lstStyle/>
                    <a:p>
                      <a:pPr marL="69850" marR="316230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офісах.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контексті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трудової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офісному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11835" indent="13335">
                        <a:lnSpc>
                          <a:spcPts val="1380"/>
                        </a:lnSpc>
                        <a:spcBef>
                          <a:spcPts val="10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Способи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офісах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рекомендацій.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6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28067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ефективність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дизайну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447675" indent="1333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21360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впровадження ергономічних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 у виробничому середовищі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ефективності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80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 marR="23812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6136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7589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фінансовій 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5430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рекомендації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08634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Психологічна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стрес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2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Психологічні аспекти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 стресу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їх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27050" indent="13335">
                        <a:lnSpc>
                          <a:spcPts val="1380"/>
                        </a:lnSpc>
                        <a:spcBef>
                          <a:spcPts val="60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психологічної ергономіки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зменшенні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стресу та підвищенні комфорту 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3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запобігання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керування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робочим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стресом.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139">
                <a:tc>
                  <a:txBody>
                    <a:bodyPr/>
                    <a:lstStyle/>
                    <a:p>
                      <a:pPr marL="69850" marR="42037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безпека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2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безпеки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9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загрози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ризики,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пов'язані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середовищем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359664"/>
          <a:ext cx="9444355" cy="120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5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5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18.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 аналітика: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458">
                <a:tc>
                  <a:txBody>
                    <a:bodyPr/>
                    <a:lstStyle/>
                    <a:p>
                      <a:pPr marL="63500" marR="1063625">
                        <a:lnSpc>
                          <a:spcPts val="1370"/>
                        </a:lnSpc>
                        <a:spcBef>
                          <a:spcPts val="5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19.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глобалізаційних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дизайн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441180" cy="6381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Інструменти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безпеки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913">
                <a:tc>
                  <a:txBody>
                    <a:bodyPr/>
                    <a:lstStyle/>
                    <a:p>
                      <a:pPr marL="69850" marR="644525" algn="just">
                        <a:lnSpc>
                          <a:spcPct val="95900"/>
                        </a:lnSpc>
                        <a:spcBef>
                          <a:spcPts val="6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дизайн інтерфейсів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програмного забезпечення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2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Значення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інтерфейсів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вимоги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інтерфейсів.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243840" indent="13335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приклади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кращі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інтерфейсів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9850" marR="455930">
                        <a:lnSpc>
                          <a:spcPts val="1380"/>
                        </a:lnSpc>
                        <a:spcBef>
                          <a:spcPts val="6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ризиками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69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зменшенні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ризиками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9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Застосування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зниження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7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інновації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328930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сприянні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інноваціям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стимулюванні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креативності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7490" indent="-154305">
                        <a:lnSpc>
                          <a:spcPts val="1315"/>
                        </a:lnSpc>
                        <a:buAutoNum type="arabicPeriod"/>
                        <a:tabLst>
                          <a:tab pos="2381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технології.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394970" indent="13335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різних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галузях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результативність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9850" marR="5962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443865" indent="1333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умов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відділах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 просторах.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667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організації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маркетингових заходів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69850" marR="482600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підвищенні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фінансових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розробці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вдосконаленні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8674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Взаємозв'язок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ергономікою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931544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якості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результативності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77914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445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принципів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2674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комфорт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користувачів.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3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7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2362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14.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якості життя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Взаємозв’язок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підвищення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якості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життя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фізичний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психологічний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02284">
                        <a:lnSpc>
                          <a:spcPts val="1380"/>
                        </a:lnSpc>
                        <a:spcBef>
                          <a:spcPts val="10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сприятливого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життя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139">
                <a:tc>
                  <a:txBody>
                    <a:bodyPr/>
                    <a:lstStyle/>
                    <a:p>
                      <a:pPr marL="69850" marR="63055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15.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5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441180" cy="5127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73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16890">
                        <a:lnSpc>
                          <a:spcPts val="1380"/>
                        </a:lnSpc>
                        <a:buAutoNum type="arabicPeriod" startAt="2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покращення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фізичного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психологічного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колективу.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348615">
                        <a:lnSpc>
                          <a:spcPts val="1380"/>
                        </a:lnSpc>
                        <a:buAutoNum type="arabicPeriod" startAt="2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приклади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кейси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досягли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вигід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завдяки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своїй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67119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підхід 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2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комфорт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7500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 startAt="2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08634">
                        <a:lnSpc>
                          <a:spcPts val="1380"/>
                        </a:lnSpc>
                        <a:buAutoNum type="arabicPeriod" startAt="2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покращення комфорту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37084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17.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людськими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2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контексті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9779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здоров'я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задоволення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їх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мотивацію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47434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 підходів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1117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18.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 аналітика: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оптимізація робочого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7470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3520" indent="-154305">
                        <a:lnSpc>
                          <a:spcPts val="1330"/>
                        </a:lnSpc>
                        <a:buAutoNum type="arabicPeriod"/>
                        <a:tabLst>
                          <a:tab pos="224154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Інтеграція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9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9850" marR="7810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19.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роботи в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глобалізаційних 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346710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51130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Взаємозв'язок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рішеннями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соціально-економічними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викликами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1371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стабільності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успіху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глобалізаційних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3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11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дизайну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370840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 ергономічного дизайну на покращення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функціональності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73100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ринку.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5075" y="5638038"/>
            <a:ext cx="31445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ОЦІНЮВАННЯ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06780" y="6013450"/>
          <a:ext cx="9258300" cy="713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7085">
                <a:tc>
                  <a:txBody>
                    <a:bodyPr/>
                    <a:lstStyle/>
                    <a:p>
                      <a:pPr marL="73025" marR="13716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ема 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оцінювання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3500" indent="2070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компоненту проводяться два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 контролі (ПКР), результати яких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складником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результатів контрольних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другої (КТ2). Результати контрольної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06780" y="359664"/>
          <a:ext cx="9258300" cy="6336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667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40 %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обчислюються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оцінок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67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(семінарських)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заняттях,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що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певної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4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треба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769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  бали,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 контролю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135">
                        <a:lnSpc>
                          <a:spcPts val="137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здобувачем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 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буде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8580" indent="20701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результату тільки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одного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після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indent="207010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залік,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13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виду).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Загальний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(ЗР)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складається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(Е),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отриманих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заліку,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ділиться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(ПО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 /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7660">
                <a:tc>
                  <a:txBody>
                    <a:bodyPr/>
                    <a:lstStyle/>
                    <a:p>
                      <a:pPr marL="446405" marR="335915" indent="-104139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ні 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769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відповідей,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 розкриває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 питань 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обов’язкову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вирішив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синтезу,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 виявляти причинно-наслідкові зв’язки, формувати висновки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 вільно оперувати фактами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04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 та обов’язкову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 деяких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окремі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 неточності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незначні помилки.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 вирішив більшість розрахункових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 завдань. Здобувач здатен виділяти суттєві ознаки вивченого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 допомогою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синтезу, аналізу,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 зв’язки,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яких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можуть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 несуттєві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096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цілому володіє навчальним матеріалом, 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основний 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розрахунків, але без глибокого всебічного аналізу, обґрунтування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7310" algn="just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604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в повному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 володіє навчальним матеріалом. Фрагментарно,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 аргументації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 неточності. Правильно вирішив окремі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завдання. Безсистемно відділяє випадкові ознаки вивченого;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вміє зробити найпростіші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аналізу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робити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06780" y="359664"/>
          <a:ext cx="9258300" cy="8902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4174">
                <a:tc>
                  <a:txBody>
                    <a:bodyPr/>
                    <a:lstStyle/>
                    <a:p>
                      <a:pPr marL="95885" marR="88900" algn="ctr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45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28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впродовж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залік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даного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компоненту.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9850">
                        <a:lnSpc>
                          <a:spcPts val="138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здобувача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1400302"/>
            <a:ext cx="9279890" cy="5287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041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РЕКОМЕНДОВАНА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4341495">
              <a:lnSpc>
                <a:spcPts val="1390"/>
              </a:lnSpc>
            </a:pPr>
            <a:r>
              <a:rPr sz="1200" b="1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60"/>
              </a:lnSpc>
              <a:buAutoNum type="arabicPeriod"/>
              <a:tabLst>
                <a:tab pos="525145" algn="l"/>
              </a:tabLst>
            </a:pPr>
            <a:r>
              <a:rPr sz="1200" dirty="0">
                <a:latin typeface="Times New Roman"/>
                <a:cs typeface="Times New Roman"/>
              </a:rPr>
              <a:t>Bradbury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D.</a:t>
            </a:r>
            <a:r>
              <a:rPr sz="1200" dirty="0">
                <a:latin typeface="Times New Roman"/>
                <a:cs typeface="Times New Roman"/>
              </a:rPr>
              <a:t> Mid-Century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Modern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Design:</a:t>
            </a:r>
            <a:r>
              <a:rPr sz="1200" dirty="0">
                <a:latin typeface="Times New Roman"/>
                <a:cs typeface="Times New Roman"/>
              </a:rPr>
              <a:t>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Complete </a:t>
            </a:r>
            <a:r>
              <a:rPr sz="1200" spc="-5" dirty="0">
                <a:latin typeface="Times New Roman"/>
                <a:cs typeface="Times New Roman"/>
              </a:rPr>
              <a:t>Sourcebook.</a:t>
            </a:r>
            <a:r>
              <a:rPr sz="1200" dirty="0">
                <a:latin typeface="Times New Roman"/>
                <a:cs typeface="Times New Roman"/>
              </a:rPr>
              <a:t> Лондон: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Thames&amp;Hudson, </a:t>
            </a:r>
            <a:r>
              <a:rPr sz="1200" dirty="0">
                <a:latin typeface="Times New Roman"/>
                <a:cs typeface="Times New Roman"/>
              </a:rPr>
              <a:t>2020. 544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Ґейнс Джоанна.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Дизайн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простору,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якому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хочеться жити.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Київ: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ArtHuss,</a:t>
            </a:r>
            <a:r>
              <a:rPr sz="1200" dirty="0">
                <a:latin typeface="Times New Roman"/>
                <a:cs typeface="Times New Roman"/>
              </a:rPr>
              <a:t> 2019.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352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Джодідіо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Філіпп.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Cabins.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Париж: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Taschen,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2018. 640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Етвуд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Ребекка.</a:t>
            </a:r>
            <a:r>
              <a:rPr sz="1200" dirty="0">
                <a:latin typeface="Times New Roman"/>
                <a:cs typeface="Times New Roman"/>
              </a:rPr>
              <a:t> Як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зробити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яскравішим: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натхнення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поради. </a:t>
            </a:r>
            <a:r>
              <a:rPr sz="1200" spc="-5" dirty="0">
                <a:latin typeface="Times New Roman"/>
                <a:cs typeface="Times New Roman"/>
              </a:rPr>
              <a:t>Київ: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ArtHuss,</a:t>
            </a:r>
            <a:r>
              <a:rPr sz="1200" dirty="0">
                <a:latin typeface="Times New Roman"/>
                <a:cs typeface="Times New Roman"/>
              </a:rPr>
              <a:t> 2020.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272 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Норман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Дональд.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Емоційний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дизайн.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Чому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любимо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(або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ненавидимо)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речі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довкола </a:t>
            </a:r>
            <a:r>
              <a:rPr sz="1200" spc="-5" dirty="0">
                <a:latin typeface="Times New Roman"/>
                <a:cs typeface="Times New Roman"/>
              </a:rPr>
              <a:t>нас.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ArtHuss,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380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spc="-10" dirty="0">
                <a:latin typeface="Times New Roman"/>
                <a:cs typeface="Times New Roman"/>
              </a:rPr>
              <a:t>Лауэр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Дэвид.</a:t>
            </a:r>
            <a:r>
              <a:rPr sz="1200" spc="-5" dirty="0">
                <a:latin typeface="Times New Roman"/>
                <a:cs typeface="Times New Roman"/>
              </a:rPr>
              <a:t> Основи дизайну.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ArtHuss, 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304</a:t>
            </a:r>
            <a:r>
              <a:rPr sz="1200" spc="-5" dirty="0">
                <a:latin typeface="Times New Roman"/>
                <a:cs typeface="Times New Roman"/>
              </a:rPr>
              <a:t> 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Лаптон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Філліпс.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Основи.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Графічний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дизайн </a:t>
            </a:r>
            <a:r>
              <a:rPr sz="1200" dirty="0">
                <a:latin typeface="Times New Roman"/>
                <a:cs typeface="Times New Roman"/>
              </a:rPr>
              <a:t>04. 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ArtHuss,</a:t>
            </a:r>
            <a:r>
              <a:rPr sz="1200" dirty="0">
                <a:latin typeface="Times New Roman"/>
                <a:cs typeface="Times New Roman"/>
              </a:rPr>
              <a:t> 2020.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180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41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Сьомка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Ергономіка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ергодизайн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підручник.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НАКККіМ,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2017.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604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4257675">
              <a:lnSpc>
                <a:spcPts val="1400"/>
              </a:lnSpc>
            </a:pPr>
            <a:r>
              <a:rPr sz="1200" b="1" spc="-5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7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Новосельчук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Н.Є.</a:t>
            </a:r>
            <a:r>
              <a:rPr sz="1200" dirty="0">
                <a:latin typeface="Times New Roman"/>
                <a:cs typeface="Times New Roman"/>
              </a:rPr>
              <a:t> Дизайн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інтер’єру: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Полтава: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Національний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університет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імені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Юрія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Кондратюка,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2020.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165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350" indent="35941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546735" algn="l"/>
              </a:tabLst>
            </a:pPr>
            <a:r>
              <a:rPr sz="1200" spc="-5" dirty="0">
                <a:latin typeface="Times New Roman"/>
                <a:cs typeface="Times New Roman"/>
              </a:rPr>
              <a:t>Олійник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П.,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Гнатюк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Р.,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Чернявський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Основи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дизайну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інтер’єру: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посібник.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Національний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авіаційний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університет, </a:t>
            </a:r>
            <a:r>
              <a:rPr sz="1200" dirty="0">
                <a:latin typeface="Times New Roman"/>
                <a:cs typeface="Times New Roman"/>
              </a:rPr>
              <a:t>2018. 163 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15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Папанек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Дизайн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для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реального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світу.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Екологія</a:t>
            </a:r>
            <a:r>
              <a:rPr sz="1200" dirty="0">
                <a:latin typeface="Times New Roman"/>
                <a:cs typeface="Times New Roman"/>
              </a:rPr>
              <a:t> людства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соціальні </a:t>
            </a:r>
            <a:r>
              <a:rPr sz="1200" dirty="0">
                <a:latin typeface="Times New Roman"/>
                <a:cs typeface="Times New Roman"/>
              </a:rPr>
              <a:t>зміни. 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ArtHuss,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480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Сьомка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дизайну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архітектурного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середовища.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Ліра-К., 2019.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215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410"/>
              </a:lnSpc>
              <a:buAutoNum type="arabicPeriod"/>
              <a:tabLst>
                <a:tab pos="525145" algn="l"/>
              </a:tabLst>
            </a:pPr>
            <a:r>
              <a:rPr sz="1200" spc="-5" dirty="0">
                <a:latin typeface="Times New Roman"/>
                <a:cs typeface="Times New Roman"/>
              </a:rPr>
              <a:t>Харпер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Стилі</a:t>
            </a:r>
            <a:r>
              <a:rPr sz="1200" spc="-5" dirty="0">
                <a:latin typeface="Times New Roman"/>
                <a:cs typeface="Times New Roman"/>
              </a:rPr>
              <a:t> інтер’єру.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5" dirty="0">
                <a:latin typeface="Times New Roman"/>
                <a:cs typeface="Times New Roman"/>
              </a:rPr>
              <a:t> ArtHuss, </a:t>
            </a:r>
            <a:r>
              <a:rPr sz="1200" dirty="0">
                <a:latin typeface="Times New Roman"/>
                <a:cs typeface="Times New Roman"/>
              </a:rPr>
              <a:t>2019. 223</a:t>
            </a:r>
            <a:r>
              <a:rPr sz="1200" spc="-5" dirty="0">
                <a:latin typeface="Times New Roman"/>
                <a:cs typeface="Times New Roman"/>
              </a:rPr>
              <a:t> с.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3500120">
              <a:lnSpc>
                <a:spcPts val="1400"/>
              </a:lnSpc>
            </a:pPr>
            <a:r>
              <a:rPr sz="1200" b="1" spc="-5" dirty="0">
                <a:latin typeface="Times New Roman"/>
                <a:cs typeface="Times New Roman"/>
              </a:rPr>
              <a:t>Інформаційні ресурси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Інтернет</a:t>
            </a:r>
            <a:endParaRPr sz="1200">
              <a:latin typeface="Times New Roman"/>
              <a:cs typeface="Times New Roman"/>
            </a:endParaRPr>
          </a:p>
          <a:p>
            <a:pPr marL="12700" marR="9525" indent="359410">
              <a:lnSpc>
                <a:spcPts val="1380"/>
              </a:lnSpc>
              <a:spcBef>
                <a:spcPts val="55"/>
              </a:spcBef>
              <a:buAutoNum type="arabicPeriod"/>
              <a:tabLst>
                <a:tab pos="629920" algn="l"/>
                <a:tab pos="630555" algn="l"/>
                <a:tab pos="1174750" algn="l"/>
                <a:tab pos="1845310" algn="l"/>
                <a:tab pos="2875915" algn="l"/>
                <a:tab pos="3726179" algn="l"/>
                <a:tab pos="5061585" algn="l"/>
                <a:tab pos="6116955" algn="l"/>
                <a:tab pos="7099300" algn="l"/>
                <a:tab pos="7574280" algn="l"/>
                <a:tab pos="8238490" algn="l"/>
              </a:tabLst>
            </a:pPr>
            <a:r>
              <a:rPr sz="1200" spc="-5" dirty="0">
                <a:latin typeface="Times New Roman"/>
                <a:cs typeface="Times New Roman"/>
              </a:rPr>
              <a:t>Ц</a:t>
            </a:r>
            <a:r>
              <a:rPr sz="1200" spc="-10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нтр	о</a:t>
            </a:r>
            <a:r>
              <a:rPr sz="1200" spc="-5" dirty="0">
                <a:latin typeface="Times New Roman"/>
                <a:cs typeface="Times New Roman"/>
              </a:rPr>
              <a:t>світ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іх	</a:t>
            </a:r>
            <a:r>
              <a:rPr sz="1200" spc="-15" dirty="0">
                <a:latin typeface="Times New Roman"/>
                <a:cs typeface="Times New Roman"/>
              </a:rPr>
              <a:t>д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танц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й</a:t>
            </a:r>
            <a:r>
              <a:rPr sz="1200" spc="-10" dirty="0">
                <a:latin typeface="Times New Roman"/>
                <a:cs typeface="Times New Roman"/>
              </a:rPr>
              <a:t>ни</a:t>
            </a:r>
            <a:r>
              <a:rPr sz="1200" dirty="0">
                <a:latin typeface="Times New Roman"/>
                <a:cs typeface="Times New Roman"/>
              </a:rPr>
              <a:t>х	техноло</a:t>
            </a:r>
            <a:r>
              <a:rPr sz="1200" spc="-15" dirty="0">
                <a:latin typeface="Times New Roman"/>
                <a:cs typeface="Times New Roman"/>
              </a:rPr>
              <a:t>г</a:t>
            </a:r>
            <a:r>
              <a:rPr sz="1200" dirty="0">
                <a:latin typeface="Times New Roman"/>
                <a:cs typeface="Times New Roman"/>
              </a:rPr>
              <a:t>ій	</a:t>
            </a:r>
            <a:r>
              <a:rPr sz="1200" spc="-5" dirty="0">
                <a:latin typeface="Times New Roman"/>
                <a:cs typeface="Times New Roman"/>
              </a:rPr>
              <a:t>Ме</a:t>
            </a:r>
            <a:r>
              <a:rPr sz="1200" dirty="0">
                <a:latin typeface="Times New Roman"/>
                <a:cs typeface="Times New Roman"/>
              </a:rPr>
              <a:t>лі</a:t>
            </a:r>
            <a:r>
              <a:rPr sz="1200" spc="5" dirty="0">
                <a:latin typeface="Times New Roman"/>
                <a:cs typeface="Times New Roman"/>
              </a:rPr>
              <a:t>т</a:t>
            </a:r>
            <a:r>
              <a:rPr sz="1200" dirty="0">
                <a:latin typeface="Times New Roman"/>
                <a:cs typeface="Times New Roman"/>
              </a:rPr>
              <a:t>опо</a:t>
            </a:r>
            <a:r>
              <a:rPr sz="1200" spc="-15" dirty="0">
                <a:latin typeface="Times New Roman"/>
                <a:cs typeface="Times New Roman"/>
              </a:rPr>
              <a:t>л</a:t>
            </a:r>
            <a:r>
              <a:rPr sz="1200" dirty="0">
                <a:latin typeface="Times New Roman"/>
                <a:cs typeface="Times New Roman"/>
              </a:rPr>
              <a:t>ь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ького	п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д</a:t>
            </a:r>
            <a:r>
              <a:rPr sz="1200" spc="-5" dirty="0">
                <a:latin typeface="Times New Roman"/>
                <a:cs typeface="Times New Roman"/>
              </a:rPr>
              <a:t>агогіч</a:t>
            </a:r>
            <a:r>
              <a:rPr sz="1200" dirty="0">
                <a:latin typeface="Times New Roman"/>
                <a:cs typeface="Times New Roman"/>
              </a:rPr>
              <a:t>ного	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нів</a:t>
            </a:r>
            <a:r>
              <a:rPr sz="1200" spc="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ите</a:t>
            </a:r>
            <a:r>
              <a:rPr sz="1200" spc="10" dirty="0">
                <a:latin typeface="Times New Roman"/>
                <a:cs typeface="Times New Roman"/>
              </a:rPr>
              <a:t>т</a:t>
            </a:r>
            <a:r>
              <a:rPr sz="1200" dirty="0">
                <a:latin typeface="Times New Roman"/>
                <a:cs typeface="Times New Roman"/>
              </a:rPr>
              <a:t>у	ім</a:t>
            </a:r>
            <a:r>
              <a:rPr sz="1200" spc="-10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ні	</a:t>
            </a:r>
            <a:r>
              <a:rPr sz="1200" spc="-10" dirty="0">
                <a:latin typeface="Times New Roman"/>
                <a:cs typeface="Times New Roman"/>
              </a:rPr>
              <a:t>Б</a:t>
            </a:r>
            <a:r>
              <a:rPr sz="1200" dirty="0">
                <a:latin typeface="Times New Roman"/>
                <a:cs typeface="Times New Roman"/>
              </a:rPr>
              <a:t>огд</a:t>
            </a:r>
            <a:r>
              <a:rPr sz="1200" spc="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на	</a:t>
            </a:r>
            <a:r>
              <a:rPr sz="1200" spc="-5" dirty="0">
                <a:latin typeface="Times New Roman"/>
                <a:cs typeface="Times New Roman"/>
              </a:rPr>
              <a:t>Х</a:t>
            </a:r>
            <a:r>
              <a:rPr sz="1200" spc="-10" dirty="0">
                <a:latin typeface="Times New Roman"/>
                <a:cs typeface="Times New Roman"/>
              </a:rPr>
              <a:t>м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льниц</a:t>
            </a:r>
            <a:r>
              <a:rPr sz="1200" spc="-10" dirty="0">
                <a:latin typeface="Times New Roman"/>
                <a:cs typeface="Times New Roman"/>
              </a:rPr>
              <a:t>ь</a:t>
            </a:r>
            <a:r>
              <a:rPr sz="1200" dirty="0">
                <a:latin typeface="Times New Roman"/>
                <a:cs typeface="Times New Roman"/>
              </a:rPr>
              <a:t>кого 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https://dfn.mdpu.org.ua/?redirect=</a:t>
            </a:r>
            <a:r>
              <a:rPr sz="1200" spc="-5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80"/>
              </a:lnSpc>
              <a:buAutoNum type="arabicPeriod"/>
              <a:tabLst>
                <a:tab pos="535940" algn="l"/>
              </a:tabLst>
            </a:pP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таке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ергономічність?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Цілі,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робочого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простору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ергономічних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меблів.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spc="1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https://ergo.place/shcho-take- </a:t>
            </a:r>
            <a:r>
              <a:rPr sz="1200" spc="-2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erhonomichnist-tsili-zavdannia-ta-vymohy-do-robochoho-prostoru-ta-erhonomichnykh-mebliv/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15"/>
              </a:lnSpc>
              <a:buAutoNum type="arabicPeriod"/>
              <a:tabLst>
                <a:tab pos="525145" algn="l"/>
              </a:tabLst>
            </a:pPr>
            <a:r>
              <a:rPr sz="1200" dirty="0">
                <a:latin typeface="Times New Roman"/>
                <a:cs typeface="Times New Roman"/>
              </a:rPr>
              <a:t>Ергономіка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таке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простими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словами.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https://termin.in.ua/erhonomika/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таке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ергономіка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дизайні?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4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https://nerukhomi.ua/ukr/news/lajfhaki/scho-take-ergonomika-u-dizajni.htm</a:t>
            </a:r>
            <a:endParaRPr sz="1200">
              <a:latin typeface="Times New Roman"/>
              <a:cs typeface="Times New Roman"/>
            </a:endParaRPr>
          </a:p>
          <a:p>
            <a:pPr marL="524510" indent="-153035">
              <a:lnSpc>
                <a:spcPts val="1380"/>
              </a:lnSpc>
              <a:buAutoNum type="arabicPeriod"/>
              <a:tabLst>
                <a:tab pos="525145" algn="l"/>
              </a:tabLst>
            </a:pPr>
            <a:r>
              <a:rPr sz="1200" dirty="0">
                <a:latin typeface="Times New Roman"/>
                <a:cs typeface="Times New Roman"/>
              </a:rPr>
              <a:t>Ергономіка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дизайні.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3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https://proektum.com.ua/tpost/or3kcar831-ergonomka-v-dizain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517525" algn="l"/>
              </a:tabLst>
            </a:pPr>
            <a:r>
              <a:rPr sz="1200" spc="-5" dirty="0">
                <a:latin typeface="Times New Roman"/>
                <a:cs typeface="Times New Roman"/>
              </a:rPr>
              <a:t>Шкляр </a:t>
            </a:r>
            <a:r>
              <a:rPr sz="1200" dirty="0">
                <a:latin typeface="Times New Roman"/>
                <a:cs typeface="Times New Roman"/>
              </a:rPr>
              <a:t>С.П. Ергономіка в </a:t>
            </a:r>
            <a:r>
              <a:rPr sz="1200" spc="-5" dirty="0">
                <a:latin typeface="Times New Roman"/>
                <a:cs typeface="Times New Roman"/>
              </a:rPr>
              <a:t>архітектурі: конспект </a:t>
            </a:r>
            <a:r>
              <a:rPr sz="1200" dirty="0">
                <a:latin typeface="Times New Roman"/>
                <a:cs typeface="Times New Roman"/>
              </a:rPr>
              <a:t>лекцій.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https://eprints.kname.edu.ua/52912/1/42Л-Ергономіка%20в%20архітектурі- </a:t>
            </a:r>
            <a:r>
              <a:rPr sz="1200" spc="-2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Шкляр.pdf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331723"/>
            <a:ext cx="70694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  <a:tab pos="1157605" algn="l"/>
                <a:tab pos="1634489" algn="l"/>
                <a:tab pos="2492375" algn="l"/>
                <a:tab pos="2990215" algn="l"/>
                <a:tab pos="3914775" algn="l"/>
                <a:tab pos="4304665" algn="l"/>
                <a:tab pos="5157470" algn="l"/>
                <a:tab pos="5617210" algn="l"/>
                <a:tab pos="6278245" algn="l"/>
              </a:tabLst>
            </a:pPr>
            <a:r>
              <a:rPr sz="1200" dirty="0">
                <a:latin typeface="Times New Roman"/>
                <a:cs typeface="Times New Roman"/>
              </a:rPr>
              <a:t>7.	</a:t>
            </a:r>
            <a:r>
              <a:rPr sz="1200" spc="-10" dirty="0">
                <a:latin typeface="Times New Roman"/>
                <a:cs typeface="Times New Roman"/>
              </a:rPr>
              <a:t>Брусенцов	</a:t>
            </a:r>
            <a:r>
              <a:rPr sz="1200" spc="-5" dirty="0">
                <a:latin typeface="Times New Roman"/>
                <a:cs typeface="Times New Roman"/>
              </a:rPr>
              <a:t>В.Г.,	</a:t>
            </a:r>
            <a:r>
              <a:rPr sz="1200" spc="-10" dirty="0">
                <a:latin typeface="Times New Roman"/>
                <a:cs typeface="Times New Roman"/>
              </a:rPr>
              <a:t>Брусенцов	</a:t>
            </a:r>
            <a:r>
              <a:rPr sz="1200" spc="-5" dirty="0">
                <a:latin typeface="Times New Roman"/>
                <a:cs typeface="Times New Roman"/>
              </a:rPr>
              <a:t>О.В.,	</a:t>
            </a:r>
            <a:r>
              <a:rPr sz="1200" spc="-10" dirty="0">
                <a:latin typeface="Times New Roman"/>
                <a:cs typeface="Times New Roman"/>
              </a:rPr>
              <a:t>Бугайченко	</a:t>
            </a:r>
            <a:r>
              <a:rPr sz="1200" spc="-15" dirty="0">
                <a:latin typeface="Times New Roman"/>
                <a:cs typeface="Times New Roman"/>
              </a:rPr>
              <a:t>І.І.,	</a:t>
            </a:r>
            <a:r>
              <a:rPr sz="1200" spc="-5" dirty="0">
                <a:latin typeface="Times New Roman"/>
                <a:cs typeface="Times New Roman"/>
              </a:rPr>
              <a:t>Кисельова	</a:t>
            </a:r>
            <a:r>
              <a:rPr sz="1200" dirty="0">
                <a:latin typeface="Times New Roman"/>
                <a:cs typeface="Times New Roman"/>
              </a:rPr>
              <a:t>С.О.	</a:t>
            </a:r>
            <a:r>
              <a:rPr sz="1200" spc="-5" dirty="0">
                <a:latin typeface="Times New Roman"/>
                <a:cs typeface="Times New Roman"/>
              </a:rPr>
              <a:t>Основи	ергономіки: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506983"/>
            <a:ext cx="4998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http://lib.kart.edu.ua/bitstream/123456789/2339/1/Навчальний%20посібник.pdf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682497"/>
            <a:ext cx="6979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2775" algn="l"/>
                <a:tab pos="1418590" algn="l"/>
                <a:tab pos="2330450" algn="l"/>
                <a:tab pos="3634740" algn="l"/>
                <a:tab pos="4661535" algn="l"/>
                <a:tab pos="5619750" algn="l"/>
                <a:tab pos="6654165" algn="l"/>
              </a:tabLst>
            </a:pPr>
            <a:r>
              <a:rPr sz="1200" dirty="0">
                <a:latin typeface="Times New Roman"/>
                <a:cs typeface="Times New Roman"/>
              </a:rPr>
              <a:t>8.	</a:t>
            </a:r>
            <a:r>
              <a:rPr sz="1200" spc="10" dirty="0">
                <a:latin typeface="Times New Roman"/>
                <a:cs typeface="Times New Roman"/>
              </a:rPr>
              <a:t>К</a:t>
            </a:r>
            <a:r>
              <a:rPr sz="1200" spc="-40" dirty="0">
                <a:latin typeface="Times New Roman"/>
                <a:cs typeface="Times New Roman"/>
              </a:rPr>
              <a:t>у</a:t>
            </a:r>
            <a:r>
              <a:rPr sz="1200" spc="10" dirty="0">
                <a:latin typeface="Times New Roman"/>
                <a:cs typeface="Times New Roman"/>
              </a:rPr>
              <a:t>р</a:t>
            </a:r>
            <a:r>
              <a:rPr sz="1200" dirty="0">
                <a:latin typeface="Times New Roman"/>
                <a:cs typeface="Times New Roman"/>
              </a:rPr>
              <a:t>с	л</a:t>
            </a:r>
            <a:r>
              <a:rPr sz="1200" spc="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кц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й	</a:t>
            </a:r>
            <a:r>
              <a:rPr sz="1200" spc="-40" dirty="0">
                <a:latin typeface="Times New Roman"/>
                <a:cs typeface="Times New Roman"/>
              </a:rPr>
              <a:t>«</a:t>
            </a:r>
            <a:r>
              <a:rPr sz="1200" dirty="0">
                <a:latin typeface="Times New Roman"/>
                <a:cs typeface="Times New Roman"/>
              </a:rPr>
              <a:t>Ергоно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а	робочих	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ісц</a:t>
            </a:r>
            <a:r>
              <a:rPr sz="1200" spc="15" dirty="0">
                <a:latin typeface="Times New Roman"/>
                <a:cs typeface="Times New Roman"/>
              </a:rPr>
              <a:t>ь</a:t>
            </a:r>
            <a:r>
              <a:rPr sz="1200" spc="-20" dirty="0">
                <a:latin typeface="Times New Roman"/>
                <a:cs typeface="Times New Roman"/>
              </a:rPr>
              <a:t>»</a:t>
            </a:r>
            <a:r>
              <a:rPr sz="1200" dirty="0">
                <a:latin typeface="Times New Roman"/>
                <a:cs typeface="Times New Roman"/>
              </a:rPr>
              <a:t>.	</a:t>
            </a:r>
            <a:r>
              <a:rPr sz="1200" spc="10" dirty="0">
                <a:latin typeface="Times New Roman"/>
                <a:cs typeface="Times New Roman"/>
              </a:rPr>
              <a:t>У</a:t>
            </a:r>
            <a:r>
              <a:rPr sz="1200" dirty="0">
                <a:latin typeface="Times New Roman"/>
                <a:cs typeface="Times New Roman"/>
              </a:rPr>
              <a:t>кл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д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ч	</a:t>
            </a:r>
            <a:r>
              <a:rPr sz="1200" spc="-10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.М.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81419" y="331723"/>
            <a:ext cx="1704339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8640" algn="l"/>
                <a:tab pos="1341755" algn="l"/>
              </a:tabLst>
            </a:pPr>
            <a:r>
              <a:rPr sz="1200" spc="-10" dirty="0">
                <a:latin typeface="Times New Roman"/>
                <a:cs typeface="Times New Roman"/>
              </a:rPr>
              <a:t>Навч.	</a:t>
            </a:r>
            <a:r>
              <a:rPr sz="1200" dirty="0">
                <a:latin typeface="Times New Roman"/>
                <a:cs typeface="Times New Roman"/>
              </a:rPr>
              <a:t>посібник.	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tabLst>
                <a:tab pos="1345565" algn="l"/>
              </a:tabLst>
            </a:pPr>
            <a:r>
              <a:rPr sz="1200" dirty="0">
                <a:latin typeface="Times New Roman"/>
                <a:cs typeface="Times New Roman"/>
              </a:rPr>
              <a:t>Стріл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spc="-10" dirty="0">
                <a:latin typeface="Times New Roman"/>
                <a:cs typeface="Times New Roman"/>
              </a:rPr>
              <a:t>ц</a:t>
            </a:r>
            <a:r>
              <a:rPr sz="1200" spc="15" dirty="0">
                <a:latin typeface="Times New Roman"/>
                <a:cs typeface="Times New Roman"/>
              </a:rPr>
              <a:t>ь</a:t>
            </a:r>
            <a:r>
              <a:rPr sz="1200" dirty="0">
                <a:latin typeface="Times New Roman"/>
                <a:cs typeface="Times New Roman"/>
              </a:rPr>
              <a:t>.	</a:t>
            </a:r>
            <a:r>
              <a:rPr sz="1200" spc="-5" dirty="0">
                <a:latin typeface="Times New Roman"/>
                <a:cs typeface="Times New Roman"/>
              </a:rPr>
              <a:t>U</a:t>
            </a:r>
            <a:r>
              <a:rPr sz="1200" spc="5" dirty="0">
                <a:latin typeface="Times New Roman"/>
                <a:cs typeface="Times New Roman"/>
              </a:rPr>
              <a:t>R</a:t>
            </a:r>
            <a:r>
              <a:rPr sz="1200" spc="-30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627" y="857757"/>
            <a:ext cx="928116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http://univer.nuczu.edu.ua/tmp_metod/2557/Kurs_lekcij_po_ERM.PDF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9. Зробити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речі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простішими: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виникла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ергономіка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принципи.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https://www.youtube.com/watch?v=dFoDv7pJ-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J0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1795" cy="616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303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4075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12700" marR="6350" indent="449580" algn="just">
              <a:lnSpc>
                <a:spcPts val="138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Освітній компонент належить </a:t>
            </a:r>
            <a:r>
              <a:rPr sz="1200" dirty="0">
                <a:latin typeface="Times New Roman"/>
                <a:cs typeface="Times New Roman"/>
              </a:rPr>
              <a:t>до циклу </a:t>
            </a:r>
            <a:r>
              <a:rPr sz="1200" spc="-5" dirty="0">
                <a:latin typeface="Times New Roman"/>
                <a:cs typeface="Times New Roman"/>
              </a:rPr>
              <a:t>вибіркових. Освітній компонент «Ергономіка» формує вміння організації </a:t>
            </a:r>
            <a:r>
              <a:rPr sz="1200" dirty="0">
                <a:latin typeface="Times New Roman"/>
                <a:cs typeface="Times New Roman"/>
              </a:rPr>
              <a:t>та дизайну робочих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робочих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оптимальних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умов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продуктивності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працівників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організаціях.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Актуальність </a:t>
            </a:r>
            <a:r>
              <a:rPr sz="1200" spc="-5" dirty="0">
                <a:latin typeface="Times New Roman"/>
                <a:cs typeface="Times New Roman"/>
              </a:rPr>
              <a:t>вивчення освітнього компоненту </a:t>
            </a:r>
            <a:r>
              <a:rPr sz="1200" b="1" spc="-5" dirty="0">
                <a:latin typeface="Times New Roman"/>
                <a:cs typeface="Times New Roman"/>
              </a:rPr>
              <a:t>«Ергономіка» </a:t>
            </a:r>
            <a:r>
              <a:rPr sz="1200" spc="-5" dirty="0">
                <a:latin typeface="Times New Roman"/>
                <a:cs typeface="Times New Roman"/>
              </a:rPr>
              <a:t>зумовлена </a:t>
            </a:r>
            <a:r>
              <a:rPr sz="1200" dirty="0">
                <a:latin typeface="Times New Roman"/>
                <a:cs typeface="Times New Roman"/>
              </a:rPr>
              <a:t>тим, що сучасний бізнес </a:t>
            </a:r>
            <a:r>
              <a:rPr sz="1200" spc="-5" dirty="0">
                <a:latin typeface="Times New Roman"/>
                <a:cs typeface="Times New Roman"/>
              </a:rPr>
              <a:t>динамічно змінюються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мають </a:t>
            </a:r>
            <a:r>
              <a:rPr sz="1200" dirty="0">
                <a:latin typeface="Times New Roman"/>
                <a:cs typeface="Times New Roman"/>
              </a:rPr>
              <a:t> надшвидкі </a:t>
            </a:r>
            <a:r>
              <a:rPr sz="1200" spc="-5" dirty="0">
                <a:latin typeface="Times New Roman"/>
                <a:cs typeface="Times New Roman"/>
              </a:rPr>
              <a:t>темпи розвитку, </a:t>
            </a:r>
            <a:r>
              <a:rPr sz="1200" dirty="0">
                <a:latin typeface="Times New Roman"/>
                <a:cs typeface="Times New Roman"/>
              </a:rPr>
              <a:t>а такі </a:t>
            </a:r>
            <a:r>
              <a:rPr sz="1200" spc="-10" dirty="0">
                <a:latin typeface="Times New Roman"/>
                <a:cs typeface="Times New Roman"/>
              </a:rPr>
              <a:t>умови </a:t>
            </a:r>
            <a:r>
              <a:rPr sz="1200" spc="-5" dirty="0">
                <a:latin typeface="Times New Roman"/>
                <a:cs typeface="Times New Roman"/>
              </a:rPr>
              <a:t>вимагають </a:t>
            </a:r>
            <a:r>
              <a:rPr sz="1200" dirty="0">
                <a:latin typeface="Times New Roman"/>
                <a:cs typeface="Times New Roman"/>
              </a:rPr>
              <a:t>покращення </a:t>
            </a:r>
            <a:r>
              <a:rPr sz="1200" spc="-5" dirty="0">
                <a:latin typeface="Times New Roman"/>
                <a:cs typeface="Times New Roman"/>
              </a:rPr>
              <a:t>якості праці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здоров'я </a:t>
            </a:r>
            <a:r>
              <a:rPr sz="1200" dirty="0">
                <a:latin typeface="Times New Roman"/>
                <a:cs typeface="Times New Roman"/>
              </a:rPr>
              <a:t>працівників. </a:t>
            </a:r>
            <a:r>
              <a:rPr sz="1200" spc="-5" dirty="0">
                <a:latin typeface="Times New Roman"/>
                <a:cs typeface="Times New Roman"/>
              </a:rPr>
              <a:t>Саме </a:t>
            </a:r>
            <a:r>
              <a:rPr sz="1200" dirty="0">
                <a:latin typeface="Times New Roman"/>
                <a:cs typeface="Times New Roman"/>
              </a:rPr>
              <a:t>ергономіка </a:t>
            </a:r>
            <a:r>
              <a:rPr sz="1200" spc="-5" dirty="0">
                <a:latin typeface="Times New Roman"/>
                <a:cs typeface="Times New Roman"/>
              </a:rPr>
              <a:t>допомагає створити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оптимальне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середовище</a:t>
            </a:r>
            <a:r>
              <a:rPr sz="1200" dirty="0">
                <a:latin typeface="Times New Roman"/>
                <a:cs typeface="Times New Roman"/>
              </a:rPr>
              <a:t> для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праці,</a:t>
            </a:r>
            <a:r>
              <a:rPr sz="1200" dirty="0">
                <a:latin typeface="Times New Roman"/>
                <a:cs typeface="Times New Roman"/>
              </a:rPr>
              <a:t> яке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буде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сприяти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фізичному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психологічному</a:t>
            </a:r>
            <a:r>
              <a:rPr sz="1200" dirty="0">
                <a:latin typeface="Times New Roman"/>
                <a:cs typeface="Times New Roman"/>
              </a:rPr>
              <a:t> комфорту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працівників,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знизить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виникнення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захворювань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травм,</a:t>
            </a:r>
            <a:r>
              <a:rPr sz="1200" dirty="0">
                <a:latin typeface="Times New Roman"/>
                <a:cs typeface="Times New Roman"/>
              </a:rPr>
              <a:t> а також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покращить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загальний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здоров'я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працівників.</a:t>
            </a:r>
            <a:endParaRPr sz="1200">
              <a:latin typeface="Times New Roman"/>
              <a:cs typeface="Times New Roman"/>
            </a:endParaRPr>
          </a:p>
          <a:p>
            <a:pPr marL="12700" marR="5715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Крім того, </a:t>
            </a:r>
            <a:r>
              <a:rPr sz="1200" spc="-5" dirty="0">
                <a:latin typeface="Times New Roman"/>
                <a:cs typeface="Times New Roman"/>
              </a:rPr>
              <a:t>відповідність </a:t>
            </a:r>
            <a:r>
              <a:rPr sz="1200" dirty="0">
                <a:latin typeface="Times New Roman"/>
                <a:cs typeface="Times New Roman"/>
              </a:rPr>
              <a:t>робочого </a:t>
            </a:r>
            <a:r>
              <a:rPr sz="1200" spc="-5" dirty="0">
                <a:latin typeface="Times New Roman"/>
                <a:cs typeface="Times New Roman"/>
              </a:rPr>
              <a:t>середовища </a:t>
            </a:r>
            <a:r>
              <a:rPr sz="1200" dirty="0">
                <a:latin typeface="Times New Roman"/>
                <a:cs typeface="Times New Roman"/>
              </a:rPr>
              <a:t>та робочих </a:t>
            </a:r>
            <a:r>
              <a:rPr sz="1200" spc="-5" dirty="0">
                <a:latin typeface="Times New Roman"/>
                <a:cs typeface="Times New Roman"/>
              </a:rPr>
              <a:t>процесів принципам ергономіки позитивно впливає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продуктивність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працівників,</a:t>
            </a:r>
            <a:r>
              <a:rPr sz="1200" dirty="0">
                <a:latin typeface="Times New Roman"/>
                <a:cs typeface="Times New Roman"/>
              </a:rPr>
              <a:t> 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комфортні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умови</a:t>
            </a:r>
            <a:r>
              <a:rPr sz="1200" spc="-5" dirty="0">
                <a:latin typeface="Times New Roman"/>
                <a:cs typeface="Times New Roman"/>
              </a:rPr>
              <a:t> сприяють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збільшенню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швидкості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якості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Дотримання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ергономічних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стандартів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допомагає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зменшити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витрати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лікування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захворювань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травм,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уникнути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відсутності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працівників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робочому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через</a:t>
            </a:r>
            <a:endParaRPr sz="1200">
              <a:latin typeface="Times New Roman"/>
              <a:cs typeface="Times New Roman"/>
            </a:endParaRPr>
          </a:p>
          <a:p>
            <a:pPr marL="12700" marR="762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непрацездатність.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Ергономіка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попереджає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виробничі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аварії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інші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надзвичайні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ситуації,</a:t>
            </a:r>
            <a:r>
              <a:rPr sz="1200" dirty="0">
                <a:latin typeface="Times New Roman"/>
                <a:cs typeface="Times New Roman"/>
              </a:rPr>
              <a:t> що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сприяє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збереженню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репутації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зниженню витрат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10" dirty="0">
                <a:latin typeface="Times New Roman"/>
                <a:cs typeface="Times New Roman"/>
              </a:rPr>
              <a:t>відшкодування </a:t>
            </a:r>
            <a:r>
              <a:rPr sz="1200" spc="-5" dirty="0">
                <a:latin typeface="Times New Roman"/>
                <a:cs typeface="Times New Roman"/>
              </a:rPr>
              <a:t>збитків. Ергономічні </a:t>
            </a:r>
            <a:r>
              <a:rPr sz="1200" spc="-10" dirty="0">
                <a:latin typeface="Times New Roman"/>
                <a:cs typeface="Times New Roman"/>
              </a:rPr>
              <a:t>умови </a:t>
            </a:r>
            <a:r>
              <a:rPr sz="1200" spc="-5" dirty="0">
                <a:latin typeface="Times New Roman"/>
                <a:cs typeface="Times New Roman"/>
              </a:rPr>
              <a:t>праці забезпечують задоволеність працівників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можуть </a:t>
            </a:r>
            <a:r>
              <a:rPr sz="1200" dirty="0">
                <a:latin typeface="Times New Roman"/>
                <a:cs typeface="Times New Roman"/>
              </a:rPr>
              <a:t> допомогти</a:t>
            </a:r>
            <a:r>
              <a:rPr sz="1200" spc="-5" dirty="0">
                <a:latin typeface="Times New Roman"/>
                <a:cs typeface="Times New Roman"/>
              </a:rPr>
              <a:t> підприємству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зберегти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досвідчених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привернути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нових </a:t>
            </a:r>
            <a:r>
              <a:rPr sz="1200" spc="-5" dirty="0">
                <a:latin typeface="Times New Roman"/>
                <a:cs typeface="Times New Roman"/>
              </a:rPr>
              <a:t>талановитих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співробітників.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Отже, </a:t>
            </a:r>
            <a:r>
              <a:rPr sz="1200" dirty="0">
                <a:latin typeface="Times New Roman"/>
                <a:cs typeface="Times New Roman"/>
              </a:rPr>
              <a:t>знання з </a:t>
            </a:r>
            <a:r>
              <a:rPr sz="1200" spc="-5" dirty="0">
                <a:latin typeface="Times New Roman"/>
                <a:cs typeface="Times New Roman"/>
              </a:rPr>
              <a:t>освітнього компоненту «Ергономіка» допоможуть випускникам освітньої програми «Економіка </a:t>
            </a:r>
            <a:r>
              <a:rPr sz="1200" dirty="0">
                <a:latin typeface="Times New Roman"/>
                <a:cs typeface="Times New Roman"/>
              </a:rPr>
              <a:t>та бізнес» </a:t>
            </a:r>
            <a:r>
              <a:rPr sz="1200" spc="-5" dirty="0">
                <a:latin typeface="Times New Roman"/>
                <a:cs typeface="Times New Roman"/>
              </a:rPr>
              <a:t>адаптуватися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цих змін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ефективно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новітні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робочі </a:t>
            </a:r>
            <a:r>
              <a:rPr sz="1200" spc="-5" dirty="0">
                <a:latin typeface="Times New Roman"/>
                <a:cs typeface="Times New Roman"/>
              </a:rPr>
              <a:t>методи.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Предметом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освітнього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компоненту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«Ергономіка»</a:t>
            </a:r>
            <a:r>
              <a:rPr sz="1200" b="1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специфічних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принципів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аспектів,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пов'язаних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створенням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комфортного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5" dirty="0">
                <a:latin typeface="Times New Roman"/>
                <a:cs typeface="Times New Roman"/>
              </a:rPr>
              <a:t> ефективного</a:t>
            </a:r>
            <a:r>
              <a:rPr sz="1200" dirty="0">
                <a:latin typeface="Times New Roman"/>
                <a:cs typeface="Times New Roman"/>
              </a:rPr>
              <a:t> робочого </a:t>
            </a:r>
            <a:r>
              <a:rPr sz="1200" spc="-5" dirty="0">
                <a:latin typeface="Times New Roman"/>
                <a:cs typeface="Times New Roman"/>
              </a:rPr>
              <a:t>середовища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працівників.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Теоретичний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практичний матеріал, питання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завдання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самодіагностики </a:t>
            </a:r>
            <a:r>
              <a:rPr sz="1200" spc="-10" dirty="0">
                <a:latin typeface="Times New Roman"/>
                <a:cs typeface="Times New Roman"/>
              </a:rPr>
              <a:t>допоможуть </a:t>
            </a:r>
            <a:r>
              <a:rPr sz="1200" spc="-5" dirty="0">
                <a:latin typeface="Times New Roman"/>
                <a:cs typeface="Times New Roman"/>
              </a:rPr>
              <a:t>здобувачам засвоїти </a:t>
            </a:r>
            <a:r>
              <a:rPr sz="1200" spc="5" dirty="0">
                <a:latin typeface="Times New Roman"/>
                <a:cs typeface="Times New Roman"/>
              </a:rPr>
              <a:t>матеріал </a:t>
            </a:r>
            <a:r>
              <a:rPr sz="1200" spc="-5" dirty="0">
                <a:latin typeface="Times New Roman"/>
                <a:cs typeface="Times New Roman"/>
              </a:rPr>
              <a:t>освітнього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компонента.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видами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здійснюється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поточного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оцінювання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періодичного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контролю.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endParaRPr sz="1200">
              <a:latin typeface="Times New Roman"/>
              <a:cs typeface="Times New Roman"/>
            </a:endParaRPr>
          </a:p>
          <a:p>
            <a:pPr marL="12700" marR="7620" algn="just">
              <a:lnSpc>
                <a:spcPts val="1380"/>
              </a:lnSpc>
              <a:spcBef>
                <a:spcPts val="5"/>
              </a:spcBef>
            </a:pPr>
            <a:r>
              <a:rPr sz="1200" spc="-5" dirty="0">
                <a:latin typeface="Times New Roman"/>
                <a:cs typeface="Times New Roman"/>
              </a:rPr>
              <a:t>результатами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набраних</a:t>
            </a:r>
            <a:r>
              <a:rPr sz="1200" dirty="0">
                <a:latin typeface="Times New Roman"/>
                <a:cs typeface="Times New Roman"/>
              </a:rPr>
              <a:t> 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(Модуль</a:t>
            </a:r>
            <a:r>
              <a:rPr sz="1200" b="1" dirty="0">
                <a:latin typeface="Times New Roman"/>
                <a:cs typeface="Times New Roman"/>
              </a:rPr>
              <a:t> 1,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Модуль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2</a:t>
            </a:r>
            <a:r>
              <a:rPr sz="1200" spc="5" dirty="0">
                <a:latin typeface="Times New Roman"/>
                <a:cs typeface="Times New Roman"/>
              </a:rPr>
              <a:t>)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контрольні</a:t>
            </a:r>
            <a:r>
              <a:rPr sz="1200" dirty="0">
                <a:latin typeface="Times New Roman"/>
                <a:cs typeface="Times New Roman"/>
              </a:rPr>
              <a:t> точки,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виставляється</a:t>
            </a:r>
            <a:r>
              <a:rPr sz="1200" dirty="0">
                <a:latin typeface="Times New Roman"/>
                <a:cs typeface="Times New Roman"/>
              </a:rPr>
              <a:t> підсумкова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 100-бальною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шкалами</a:t>
            </a:r>
            <a:r>
              <a:rPr sz="1200" dirty="0">
                <a:latin typeface="Times New Roman"/>
                <a:cs typeface="Times New Roman"/>
              </a:rPr>
              <a:t> і 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2947035" indent="-152400">
              <a:lnSpc>
                <a:spcPct val="100000"/>
              </a:lnSpc>
              <a:buAutoNum type="arabicPeriod" startAt="2"/>
              <a:tabLst>
                <a:tab pos="29470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ЗАВДАННЯ ОСВІТНЬОГО</a:t>
            </a:r>
            <a:r>
              <a:rPr sz="1200" b="1" dirty="0">
                <a:latin typeface="Times New Roman"/>
                <a:cs typeface="Times New Roman"/>
              </a:rPr>
              <a:t> КОМПОНЕНТА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8255" indent="449580" algn="just">
              <a:lnSpc>
                <a:spcPts val="1380"/>
              </a:lnSpc>
              <a:spcBef>
                <a:spcPts val="5"/>
              </a:spcBef>
            </a:pPr>
            <a:r>
              <a:rPr sz="1200" b="1" spc="-5" dirty="0">
                <a:latin typeface="Times New Roman"/>
                <a:cs typeface="Times New Roman"/>
              </a:rPr>
              <a:t>Метою </a:t>
            </a:r>
            <a:r>
              <a:rPr sz="1200" spc="-5" dirty="0">
                <a:latin typeface="Times New Roman"/>
                <a:cs typeface="Times New Roman"/>
              </a:rPr>
              <a:t>вивчення освітнього компоненту </a:t>
            </a:r>
            <a:r>
              <a:rPr sz="1200" b="1" spc="-5" dirty="0">
                <a:latin typeface="Times New Roman"/>
                <a:cs typeface="Times New Roman"/>
              </a:rPr>
              <a:t>«Ергономіка»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забезпечення безпеки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здоров'я працівників, підвищення продуктивності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праці, зменшення витрат </a:t>
            </a:r>
            <a:r>
              <a:rPr sz="1200" dirty="0">
                <a:latin typeface="Times New Roman"/>
                <a:cs typeface="Times New Roman"/>
              </a:rPr>
              <a:t>на охорону </a:t>
            </a:r>
            <a:r>
              <a:rPr sz="1200" spc="-5" dirty="0">
                <a:latin typeface="Times New Roman"/>
                <a:cs typeface="Times New Roman"/>
              </a:rPr>
              <a:t>здоров'я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відсутності </a:t>
            </a:r>
            <a:r>
              <a:rPr sz="1200" dirty="0">
                <a:latin typeface="Times New Roman"/>
                <a:cs typeface="Times New Roman"/>
              </a:rPr>
              <a:t>на роботі, підвищення </a:t>
            </a:r>
            <a:r>
              <a:rPr sz="1200" spc="-5" dirty="0">
                <a:latin typeface="Times New Roman"/>
                <a:cs typeface="Times New Roman"/>
              </a:rPr>
              <a:t>задоволеності працівників, адаптація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змін </a:t>
            </a:r>
            <a:r>
              <a:rPr sz="1200" dirty="0">
                <a:latin typeface="Times New Roman"/>
                <a:cs typeface="Times New Roman"/>
              </a:rPr>
              <a:t>в робочому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середовищі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5" dirty="0">
                <a:latin typeface="Times New Roman"/>
                <a:cs typeface="Times New Roman"/>
              </a:rPr>
              <a:t> відповідність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стандартам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законодавству.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15"/>
              </a:lnSpc>
            </a:pPr>
            <a:r>
              <a:rPr sz="1200" b="1" dirty="0">
                <a:latin typeface="Times New Roman"/>
                <a:cs typeface="Times New Roman"/>
              </a:rPr>
              <a:t>Основними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завдання </a:t>
            </a:r>
            <a:r>
              <a:rPr sz="1200" spc="-5" dirty="0">
                <a:latin typeface="Times New Roman"/>
                <a:cs typeface="Times New Roman"/>
              </a:rPr>
              <a:t>освітнього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компоненту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«Ергономіка»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є:</a:t>
            </a:r>
            <a:endParaRPr sz="1200">
              <a:latin typeface="Times New Roman"/>
              <a:cs typeface="Times New Roman"/>
            </a:endParaRPr>
          </a:p>
          <a:p>
            <a:pPr marL="550545" indent="-88900" algn="just">
              <a:lnSpc>
                <a:spcPts val="1380"/>
              </a:lnSpc>
              <a:buChar char="-"/>
              <a:tabLst>
                <a:tab pos="551180" algn="l"/>
              </a:tabLst>
            </a:pPr>
            <a:r>
              <a:rPr sz="1200" spc="-5" dirty="0">
                <a:latin typeface="Times New Roman"/>
                <a:cs typeface="Times New Roman"/>
              </a:rPr>
              <a:t>розуміння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середовища,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включаючи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фізичні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психологічні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аспекти,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впливають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працівників;</a:t>
            </a:r>
            <a:endParaRPr sz="1200">
              <a:latin typeface="Times New Roman"/>
              <a:cs typeface="Times New Roman"/>
            </a:endParaRPr>
          </a:p>
          <a:p>
            <a:pPr marL="12700" marR="10160" indent="449580" algn="just">
              <a:lnSpc>
                <a:spcPts val="1380"/>
              </a:lnSpc>
              <a:spcBef>
                <a:spcPts val="65"/>
              </a:spcBef>
              <a:buChar char="-"/>
              <a:tabLst>
                <a:tab pos="575310" algn="l"/>
              </a:tabLst>
            </a:pPr>
            <a:r>
              <a:rPr sz="1200" spc="-5" dirty="0">
                <a:latin typeface="Times New Roman"/>
                <a:cs typeface="Times New Roman"/>
              </a:rPr>
              <a:t>формування навичок </a:t>
            </a:r>
            <a:r>
              <a:rPr sz="1200" dirty="0">
                <a:latin typeface="Times New Roman"/>
                <a:cs typeface="Times New Roman"/>
              </a:rPr>
              <a:t>дизайну робочих </a:t>
            </a:r>
            <a:r>
              <a:rPr sz="1200" spc="-5" dirty="0">
                <a:latin typeface="Times New Roman"/>
                <a:cs typeface="Times New Roman"/>
              </a:rPr>
              <a:t>місць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5" dirty="0">
                <a:latin typeface="Times New Roman"/>
                <a:cs typeface="Times New Roman"/>
              </a:rPr>
              <a:t>урахуванням ергономічних принципів,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сприяють </a:t>
            </a:r>
            <a:r>
              <a:rPr sz="1200" dirty="0">
                <a:latin typeface="Times New Roman"/>
                <a:cs typeface="Times New Roman"/>
              </a:rPr>
              <a:t>комфорту та </a:t>
            </a:r>
            <a:r>
              <a:rPr sz="1200" spc="-5" dirty="0">
                <a:latin typeface="Times New Roman"/>
                <a:cs typeface="Times New Roman"/>
              </a:rPr>
              <a:t>продуктивності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працівників;</a:t>
            </a:r>
            <a:endParaRPr sz="1200">
              <a:latin typeface="Times New Roman"/>
              <a:cs typeface="Times New Roman"/>
            </a:endParaRPr>
          </a:p>
          <a:p>
            <a:pPr marL="552450" indent="-90805" algn="just">
              <a:lnSpc>
                <a:spcPts val="1315"/>
              </a:lnSpc>
              <a:buChar char="-"/>
              <a:tabLst>
                <a:tab pos="553085" algn="l"/>
              </a:tabLst>
            </a:pPr>
            <a:r>
              <a:rPr sz="1200" spc="-5" dirty="0">
                <a:latin typeface="Times New Roman"/>
                <a:cs typeface="Times New Roman"/>
              </a:rPr>
              <a:t>уміння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оптимізувати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покращення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продуктивності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зменшення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стресу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працівників;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spcBef>
                <a:spcPts val="65"/>
              </a:spcBef>
              <a:buChar char="-"/>
              <a:tabLst>
                <a:tab pos="56515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вивчення психологічних аспектів праці (як робоче середовище впливає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психологічний стан </a:t>
            </a:r>
            <a:r>
              <a:rPr sz="1200" dirty="0">
                <a:latin typeface="Times New Roman"/>
                <a:cs typeface="Times New Roman"/>
              </a:rPr>
              <a:t>працівників) та </a:t>
            </a:r>
            <a:r>
              <a:rPr sz="1200" spc="-5" dirty="0">
                <a:latin typeface="Times New Roman"/>
                <a:cs typeface="Times New Roman"/>
              </a:rPr>
              <a:t>формування вміння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враховувати</a:t>
            </a:r>
            <a:r>
              <a:rPr sz="1200" dirty="0">
                <a:latin typeface="Times New Roman"/>
                <a:cs typeface="Times New Roman"/>
              </a:rPr>
              <a:t> ці </a:t>
            </a:r>
            <a:r>
              <a:rPr sz="1200" spc="-5" dirty="0">
                <a:latin typeface="Times New Roman"/>
                <a:cs typeface="Times New Roman"/>
              </a:rPr>
              <a:t>аспекти </a:t>
            </a:r>
            <a:r>
              <a:rPr sz="1200" dirty="0">
                <a:latin typeface="Times New Roman"/>
                <a:cs typeface="Times New Roman"/>
              </a:rPr>
              <a:t>при </a:t>
            </a:r>
            <a:r>
              <a:rPr sz="1200" spc="-5" dirty="0">
                <a:latin typeface="Times New Roman"/>
                <a:cs typeface="Times New Roman"/>
              </a:rPr>
              <a:t>проєктуванні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праці;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1795" cy="63436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449580">
              <a:lnSpc>
                <a:spcPts val="1380"/>
              </a:lnSpc>
              <a:spcBef>
                <a:spcPts val="195"/>
              </a:spcBef>
              <a:buChar char="-"/>
              <a:tabLst>
                <a:tab pos="563245" algn="l"/>
              </a:tabLst>
            </a:pPr>
            <a:r>
              <a:rPr sz="1200" spc="-10" dirty="0">
                <a:latin typeface="Times New Roman"/>
                <a:cs typeface="Times New Roman"/>
              </a:rPr>
              <a:t>уміння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впроваджувати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ергономічні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інструменти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технології,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допомагають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полегшити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зменшити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фізичне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навантаження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працівників;</a:t>
            </a:r>
            <a:endParaRPr sz="1200">
              <a:latin typeface="Times New Roman"/>
              <a:cs typeface="Times New Roman"/>
            </a:endParaRPr>
          </a:p>
          <a:p>
            <a:pPr marL="550545" indent="-88900">
              <a:lnSpc>
                <a:spcPts val="1315"/>
              </a:lnSpc>
              <a:buChar char="-"/>
              <a:tabLst>
                <a:tab pos="551180" algn="l"/>
              </a:tabLst>
            </a:pPr>
            <a:r>
              <a:rPr sz="1200" dirty="0">
                <a:latin typeface="Times New Roman"/>
                <a:cs typeface="Times New Roman"/>
              </a:rPr>
              <a:t>знання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стандартів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правових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норми,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регулюють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ергономіку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робочого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місця.</a:t>
            </a:r>
            <a:endParaRPr sz="1200">
              <a:latin typeface="Times New Roman"/>
              <a:cs typeface="Times New Roman"/>
            </a:endParaRPr>
          </a:p>
          <a:p>
            <a:pPr marL="550545" indent="-88900">
              <a:lnSpc>
                <a:spcPts val="1410"/>
              </a:lnSpc>
              <a:buChar char="-"/>
              <a:tabLst>
                <a:tab pos="551180" algn="l"/>
              </a:tabLst>
            </a:pPr>
            <a:r>
              <a:rPr sz="1200" dirty="0">
                <a:latin typeface="Times New Roman"/>
                <a:cs typeface="Times New Roman"/>
              </a:rPr>
              <a:t>підвищення </a:t>
            </a:r>
            <a:r>
              <a:rPr sz="1200" spc="-10" dirty="0">
                <a:latin typeface="Times New Roman"/>
                <a:cs typeface="Times New Roman"/>
              </a:rPr>
              <a:t>свідомості</a:t>
            </a:r>
            <a:r>
              <a:rPr sz="1200" dirty="0">
                <a:latin typeface="Times New Roman"/>
                <a:cs typeface="Times New Roman"/>
              </a:rPr>
              <a:t> щодо </a:t>
            </a:r>
            <a:r>
              <a:rPr sz="1200" spc="-5" dirty="0">
                <a:latin typeface="Times New Roman"/>
                <a:cs typeface="Times New Roman"/>
              </a:rPr>
              <a:t>культури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безпеки</a:t>
            </a:r>
            <a:r>
              <a:rPr sz="1200" dirty="0">
                <a:latin typeface="Times New Roman"/>
                <a:cs typeface="Times New Roman"/>
              </a:rPr>
              <a:t> 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робочому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місці.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572135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3.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 НАБУВАЮТЬСЯ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ПІД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 </a:t>
            </a:r>
            <a:r>
              <a:rPr sz="1200" b="1" spc="-5" dirty="0">
                <a:latin typeface="Times New Roman"/>
                <a:cs typeface="Times New Roman"/>
              </a:rPr>
              <a:t>КОМПОНЕНТА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380"/>
              </a:lnSpc>
              <a:spcBef>
                <a:spcPts val="5"/>
              </a:spcBef>
              <a:buAutoNum type="arabicPeriod"/>
              <a:tabLst>
                <a:tab pos="61976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Інтегральна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компетентність:</a:t>
            </a:r>
            <a:r>
              <a:rPr sz="1200" b="1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складні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спеціалізовані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економічній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характеризуються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комплексністю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невизначеністю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умов,</a:t>
            </a:r>
            <a:r>
              <a:rPr sz="1200" dirty="0">
                <a:latin typeface="Times New Roman"/>
                <a:cs typeface="Times New Roman"/>
              </a:rPr>
              <a:t> що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передбачає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теорій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науки.</a:t>
            </a:r>
            <a:endParaRPr sz="1200">
              <a:latin typeface="Times New Roman"/>
              <a:cs typeface="Times New Roman"/>
            </a:endParaRPr>
          </a:p>
          <a:p>
            <a:pPr marL="614680" indent="-153035">
              <a:lnSpc>
                <a:spcPts val="1325"/>
              </a:lnSpc>
              <a:buAutoNum type="arabicPeriod"/>
              <a:tabLst>
                <a:tab pos="615315" algn="l"/>
              </a:tabLst>
            </a:pPr>
            <a:r>
              <a:rPr sz="1200" b="1" dirty="0">
                <a:latin typeface="Times New Roman"/>
                <a:cs typeface="Times New Roman"/>
              </a:rPr>
              <a:t>Загальні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(фахові)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62280" marR="4806950">
              <a:lnSpc>
                <a:spcPts val="138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ЗК3. Здатність до </a:t>
            </a:r>
            <a:r>
              <a:rPr sz="1200" spc="-5" dirty="0">
                <a:latin typeface="Times New Roman"/>
                <a:cs typeface="Times New Roman"/>
              </a:rPr>
              <a:t>абстрактного мислення, аналізу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синтезу.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ЗК4. Здатність</a:t>
            </a:r>
            <a:r>
              <a:rPr sz="1200" spc="-5" dirty="0">
                <a:latin typeface="Times New Roman"/>
                <a:cs typeface="Times New Roman"/>
              </a:rPr>
              <a:t> застосовувати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462280" marR="3773170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ЗК7.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комунікаційних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технологій. </a:t>
            </a:r>
            <a:r>
              <a:rPr sz="1200" dirty="0">
                <a:latin typeface="Times New Roman"/>
                <a:cs typeface="Times New Roman"/>
              </a:rPr>
              <a:t> ЗК8. Здатність до </a:t>
            </a:r>
            <a:r>
              <a:rPr sz="1200" spc="-5" dirty="0">
                <a:latin typeface="Times New Roman"/>
                <a:cs typeface="Times New Roman"/>
              </a:rPr>
              <a:t>пошуку, </a:t>
            </a:r>
            <a:r>
              <a:rPr sz="1200" dirty="0">
                <a:latin typeface="Times New Roman"/>
                <a:cs typeface="Times New Roman"/>
              </a:rPr>
              <a:t>оброблення та аналізу </a:t>
            </a:r>
            <a:r>
              <a:rPr sz="1200" spc="-5" dirty="0">
                <a:latin typeface="Times New Roman"/>
                <a:cs typeface="Times New Roman"/>
              </a:rPr>
              <a:t>інформації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5" dirty="0">
                <a:latin typeface="Times New Roman"/>
                <a:cs typeface="Times New Roman"/>
              </a:rPr>
              <a:t>різних джерел.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ЗК9. Зд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д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10" dirty="0">
                <a:latin typeface="Times New Roman"/>
                <a:cs typeface="Times New Roman"/>
              </a:rPr>
              <a:t>т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ції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новій </a:t>
            </a:r>
            <a:r>
              <a:rPr sz="1200" spc="-20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10" dirty="0">
                <a:latin typeface="Times New Roman"/>
                <a:cs typeface="Times New Roman"/>
              </a:rPr>
              <a:t>т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ції.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ЗК11.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обґрунтовані рішення.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ЗК13.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діяти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 відповідально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свідомо.</a:t>
            </a:r>
            <a:endParaRPr sz="1200">
              <a:latin typeface="Times New Roman"/>
              <a:cs typeface="Times New Roman"/>
            </a:endParaRPr>
          </a:p>
          <a:p>
            <a:pPr marL="614680" indent="-153035">
              <a:lnSpc>
                <a:spcPts val="1380"/>
              </a:lnSpc>
              <a:buAutoNum type="arabicPeriod" startAt="3"/>
              <a:tabLst>
                <a:tab pos="61531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Спеціальні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 marR="11430" indent="449580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СК7. 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комп’ютерні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програмне забезпечення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5" dirty="0">
                <a:latin typeface="Times New Roman"/>
                <a:cs typeface="Times New Roman"/>
              </a:rPr>
              <a:t>обробки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даних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 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інформації</a:t>
            </a:r>
            <a:r>
              <a:rPr sz="1200" dirty="0">
                <a:latin typeface="Times New Roman"/>
                <a:cs typeface="Times New Roman"/>
              </a:rPr>
              <a:t> та підготовки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звітів.</a:t>
            </a:r>
            <a:endParaRPr sz="1200">
              <a:latin typeface="Times New Roman"/>
              <a:cs typeface="Times New Roman"/>
            </a:endParaRPr>
          </a:p>
          <a:p>
            <a:pPr marL="12700" marR="8890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СК12.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 виявляти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економічного характеру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конкретних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ситуацій,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пропонувати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способи</a:t>
            </a:r>
            <a:r>
              <a:rPr sz="1200" dirty="0">
                <a:latin typeface="Times New Roman"/>
                <a:cs typeface="Times New Roman"/>
              </a:rPr>
              <a:t> їх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3882390" indent="-229235">
              <a:lnSpc>
                <a:spcPct val="100000"/>
              </a:lnSpc>
              <a:buAutoNum type="arabicPeriod" startAt="4"/>
              <a:tabLst>
                <a:tab pos="388302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1524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РН5.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аналітичний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методичний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пропозицій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прийняття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управлінських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агентами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(індивідуумами,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домогосподарствами,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влади).</a:t>
            </a:r>
            <a:endParaRPr sz="1200">
              <a:latin typeface="Times New Roman"/>
              <a:cs typeface="Times New Roman"/>
            </a:endParaRPr>
          </a:p>
          <a:p>
            <a:pPr marL="12700" marR="889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РН10.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Проводити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функціонування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функціональні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сфери,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розраховувати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показники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характеризують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результативність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РН12.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набуті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змістовно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інтерпретувати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отримані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результати.</a:t>
            </a:r>
            <a:endParaRPr sz="1200">
              <a:latin typeface="Times New Roman"/>
              <a:cs typeface="Times New Roman"/>
            </a:endParaRPr>
          </a:p>
          <a:p>
            <a:pPr marL="12700" marR="5715" indent="449580">
              <a:lnSpc>
                <a:spcPts val="138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РН13.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Ідентифікувати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джерела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та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розуміти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методологію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визначення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отримання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соціально-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даних,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збирати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необхідну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інформацію, </a:t>
            </a:r>
            <a:r>
              <a:rPr sz="1200" spc="-5" dirty="0">
                <a:latin typeface="Times New Roman"/>
                <a:cs typeface="Times New Roman"/>
              </a:rPr>
              <a:t>розраховувати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соціальні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показники.</a:t>
            </a:r>
            <a:endParaRPr sz="12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РН21.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Вміти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абстрактно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мислити,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синтез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виявлення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ключових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характеристик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рівня, 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 </a:t>
            </a:r>
            <a:r>
              <a:rPr sz="1200" spc="-5" dirty="0">
                <a:latin typeface="Times New Roman"/>
                <a:cs typeface="Times New Roman"/>
              </a:rPr>
              <a:t>особливостей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РН22.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гнучкість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адаптивність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нових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новими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об’єктами,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невизначених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бізнес-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середовищі.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73540" cy="1088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>
              <a:lnSpc>
                <a:spcPts val="141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РН23.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Показувати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</a:t>
            </a:r>
            <a:r>
              <a:rPr sz="1200" spc="6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критичне,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креативне,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самокритичне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мислення.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РН24.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відповідально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свідомо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етичних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принципів,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цінувати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поважати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культурне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різноманіття,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індивідуальні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відмінності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людей.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3154045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11936" y="1586738"/>
          <a:ext cx="8935720" cy="643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467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156512" y="2380615"/>
            <a:ext cx="8823325" cy="19615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684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5" dirty="0">
                <a:latin typeface="Times New Roman"/>
                <a:cs typeface="Times New Roman"/>
              </a:rPr>
              <a:t> ПОЛІТИКИ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 КОМПОНЕНТУ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spc="-5" dirty="0">
                <a:latin typeface="Times New Roman"/>
                <a:cs typeface="Times New Roman"/>
              </a:rPr>
              <a:t>Політика академічної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етики: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пропускати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запізнюватися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заняття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розкладом;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семінарів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самостійну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роботу;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контрольно-модульні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3675" marR="5080" indent="-181610">
              <a:lnSpc>
                <a:spcPts val="1380"/>
              </a:lnSpc>
              <a:spcBef>
                <a:spcPts val="65"/>
              </a:spcBef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Під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допустимо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доброчесності: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інтернет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інших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інформації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вказати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використане під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255651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204851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5" dirty="0">
                <a:latin typeface="Times New Roman"/>
                <a:cs typeface="Times New Roman"/>
              </a:rPr>
              <a:t> СТРУКТУРА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dirty="0">
                <a:latin typeface="Times New Roman"/>
                <a:cs typeface="Times New Roman"/>
              </a:rPr>
              <a:t> КОМПОНЕНТУ</a:t>
            </a:r>
            <a:r>
              <a:rPr sz="1200" b="1" spc="-5" dirty="0">
                <a:latin typeface="Times New Roman"/>
                <a:cs typeface="Times New Roman"/>
              </a:rPr>
              <a:t>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69036" y="4508881"/>
          <a:ext cx="9507220" cy="1855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7679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 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8890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44">
                <a:tc gridSpan="7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МОДУЛЬ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1.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ВСТУП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ЕРГОНОМІКИ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92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8636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 праці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9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07220" cy="6065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0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84455">
                        <a:lnSpc>
                          <a:spcPct val="95900"/>
                        </a:lnSpc>
                        <a:spcBef>
                          <a:spcPts val="11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оптимізація робочого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офісах.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73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13715">
                        <a:lnSpc>
                          <a:spcPct val="110000"/>
                        </a:lnSpc>
                        <a:spcBef>
                          <a:spcPts val="84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дизайн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вплив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66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600"/>
                        </a:lnSpc>
                        <a:spcBef>
                          <a:spcPts val="4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600"/>
                        </a:lnSpc>
                        <a:spcBef>
                          <a:spcPts val="4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00" marR="44640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 аспекти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10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101600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Психологічна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стрес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(перший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47434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безпека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2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500" marR="5137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дизайн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інтерфейсів програмного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1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07220" cy="616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0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244475">
                        <a:lnSpc>
                          <a:spcPts val="1380"/>
                        </a:lnSpc>
                        <a:spcBef>
                          <a:spcPts val="10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108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8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271780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інновації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600"/>
                        </a:lnSpc>
                        <a:spcBef>
                          <a:spcPts val="4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600"/>
                        </a:lnSpc>
                        <a:spcBef>
                          <a:spcPts val="4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00" marR="2343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здорового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рший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51">
                <a:tc gridSpan="7">
                  <a:txBody>
                    <a:bodyPr/>
                    <a:lstStyle/>
                    <a:p>
                      <a:pPr marL="38735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МОДУЛЬ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 АСПЕКТИ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636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217804">
                        <a:lnSpc>
                          <a:spcPts val="1380"/>
                        </a:lnSpc>
                        <a:spcBef>
                          <a:spcPts val="10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Ергономіка та розробка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ефективних фінансових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4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32321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8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0165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 аспекти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 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1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07220" cy="6199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 marR="227965" indent="5905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авд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9880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ріоди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12128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14.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якості життя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00" marR="86995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15.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Економічні вигоди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рішень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822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70"/>
                        </a:lnSpc>
                        <a:spcBef>
                          <a:spcPts val="10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8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29654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підхід до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інтернет-галузі.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3500" marR="165100">
                        <a:lnSpc>
                          <a:spcPts val="1380"/>
                        </a:lnSpc>
                        <a:spcBef>
                          <a:spcPts val="10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17.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1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9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 marR="239395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18.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аналітика: оптимізація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3189" marR="113664" indent="133985">
                        <a:lnSpc>
                          <a:spcPts val="1380"/>
                        </a:lnSpc>
                        <a:spcBef>
                          <a:spcPts val="10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Зробити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ct val="9590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8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8064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19. Ергономіка та соціально-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економічні аспекти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умовах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глобалізаційних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1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07220" cy="1583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1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8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 marR="227965" indent="5905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авд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9880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ріоди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3500" marR="25654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дизайн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продуктів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ринок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товарів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послуг.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4414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(3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1-8;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1-5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-1905" algn="ctr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Подивитись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нтац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242570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(другий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2093722"/>
            <a:ext cx="4751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spc="-5" dirty="0">
                <a:latin typeface="Times New Roman"/>
                <a:cs typeface="Times New Roman"/>
              </a:rPr>
              <a:t> 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5" dirty="0">
                <a:latin typeface="Times New Roman"/>
                <a:cs typeface="Times New Roman"/>
              </a:rPr>
              <a:t> (ЛЕКЦІЙНИЙ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2469514"/>
          <a:ext cx="9441180" cy="4251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69850" marR="189865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засади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2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281940" indent="13335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ергономіці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збільшення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389">
                <a:tc>
                  <a:txBody>
                    <a:bodyPr/>
                    <a:lstStyle/>
                    <a:p>
                      <a:pPr marL="69850" marR="316230">
                        <a:lnSpc>
                          <a:spcPts val="1380"/>
                        </a:lnSpc>
                        <a:spcBef>
                          <a:spcPts val="6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офісах.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контексті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трудової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трудової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офісному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11835" indent="13335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Способи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офісах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рекомендацій.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3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9850" marR="280670">
                        <a:lnSpc>
                          <a:spcPts val="1380"/>
                        </a:lnSpc>
                        <a:spcBef>
                          <a:spcPts val="10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дизайн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ефективність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концепції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дизайну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447675" indent="1333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виробництва.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21360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 впровадження ергономічних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 у виробничому середовищі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ефективності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80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9850" marR="23812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6136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ергономічної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7589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ефективність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фінансовій сфері.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15430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рекомендації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оптимізації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процесів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установах.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9850" marR="508634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Психологічна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стрес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Психологічні аспекти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 стресу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їх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27050" indent="1333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психологічної ергономіки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зменшенні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стресу та підвищенні комфорту 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3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запобігання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керування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робочим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стресом.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441180" cy="6390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129">
                <a:tc>
                  <a:txBody>
                    <a:bodyPr/>
                    <a:lstStyle/>
                    <a:p>
                      <a:pPr marL="69850" marR="420370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безпека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безпеки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загрози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ризики,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пов'язані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середовищем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7490" indent="-154305">
                        <a:lnSpc>
                          <a:spcPts val="1395"/>
                        </a:lnSpc>
                        <a:buAutoNum type="arabicPeriod"/>
                        <a:tabLst>
                          <a:tab pos="2381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безпеки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9850" marR="644525" algn="just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Ергономічний дизайн інтерфейсів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програмного забезпечення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2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Значення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інтерфейсів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вимоги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інтерфейсів.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243840" indent="1333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приклади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кращі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інтерфейсів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9850" marR="455930">
                        <a:lnSpc>
                          <a:spcPts val="1380"/>
                        </a:lnSpc>
                        <a:spcBef>
                          <a:spcPts val="6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ризиками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зменшенні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робочому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ризиками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 indent="-152400">
                        <a:lnSpc>
                          <a:spcPts val="139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Застосування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зниження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ризиків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інновації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32956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сприянні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інноваціям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стимулюванні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креативності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7490" indent="-154305">
                        <a:lnSpc>
                          <a:spcPts val="1315"/>
                        </a:lnSpc>
                        <a:buAutoNum type="arabicPeriod"/>
                        <a:tabLst>
                          <a:tab pos="23812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технології.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394335" indent="13335">
                        <a:lnSpc>
                          <a:spcPts val="13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різних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галузях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результативність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3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9850" marR="5962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6220" indent="-152400">
                        <a:lnSpc>
                          <a:spcPts val="1315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 ергономіки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середовище працівників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443865" indent="13335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умов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відділах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робочих просторах.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6675" indent="13335">
                        <a:lnSpc>
                          <a:spcPts val="1380"/>
                        </a:lnSpc>
                        <a:buAutoNum type="arabicPeriod"/>
                        <a:tabLst>
                          <a:tab pos="2362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організації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маркетингових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заходів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процесів.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29">
                <a:tc>
                  <a:txBody>
                    <a:bodyPr/>
                    <a:lstStyle/>
                    <a:p>
                      <a:pPr marL="69850" marR="482600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Роль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підвищенні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впровадженні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9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вдосконаленні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8674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Ергономіка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Взаємозв'язок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між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ергономікою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931544">
                        <a:lnSpc>
                          <a:spcPts val="1380"/>
                        </a:lnSpc>
                        <a:spcBef>
                          <a:spcPts val="10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якості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результативності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прийняття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7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69850" marR="77914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445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принципів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2674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дизайну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вплив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продуктивність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комфорт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користувачів.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3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підходів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роботі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інформаційними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8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9850" marR="2362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14. Ергономіка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 якості життя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 indent="-153035">
                        <a:lnSpc>
                          <a:spcPts val="1315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Взаємозв’язок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підвищення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якості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життя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0" indent="-153035">
                        <a:lnSpc>
                          <a:spcPts val="1380"/>
                        </a:lnSpc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аспекти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впливу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фізичний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психологічний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01015">
                        <a:lnSpc>
                          <a:spcPts val="1380"/>
                        </a:lnSpc>
                        <a:spcBef>
                          <a:spcPts val="25"/>
                        </a:spcBef>
                        <a:buAutoNum type="arabicPeriod"/>
                        <a:tabLst>
                          <a:tab pos="2228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ергономіки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сприятливого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робочого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життя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працівників.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5255</Words>
  <Application>Microsoft Office PowerPoint</Application>
  <PresentationFormat>Произвольный</PresentationFormat>
  <Paragraphs>709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Garamond</vt:lpstr>
      <vt:lpstr>Times New Roman</vt:lpstr>
      <vt:lpstr>Wingdings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2023-11-19T19:31:33Z</dcterms:created>
  <dcterms:modified xsi:type="dcterms:W3CDTF">2023-11-19T19:40:44Z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