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706100" cy="7569200"/>
  <p:notesSz cx="10706100" cy="75692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0706893" cy="75692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265" y="1999761"/>
            <a:ext cx="6215797" cy="1672699"/>
          </a:xfrm>
        </p:spPr>
        <p:txBody>
          <a:bodyPr anchor="b">
            <a:noAutofit/>
          </a:bodyPr>
          <a:lstStyle>
            <a:lvl1pPr algn="ctr">
              <a:defRPr sz="5298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265" y="3971487"/>
            <a:ext cx="6215797" cy="1520519"/>
          </a:xfrm>
        </p:spPr>
        <p:txBody>
          <a:bodyPr anchor="t">
            <a:normAutofit/>
          </a:bodyPr>
          <a:lstStyle>
            <a:lvl1pPr marL="0" indent="0" algn="ctr">
              <a:buNone/>
              <a:defRPr sz="2207">
                <a:solidFill>
                  <a:schemeClr val="tx1"/>
                </a:solidFill>
              </a:defRPr>
            </a:lvl1pPr>
            <a:lvl2pPr marL="504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9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8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3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7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32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1592" y="5578783"/>
            <a:ext cx="788294" cy="308375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264" y="5578783"/>
            <a:ext cx="4759274" cy="30837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81942" y="5578783"/>
            <a:ext cx="484120" cy="308375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64879" y="3831319"/>
            <a:ext cx="598656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0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4" y="5314791"/>
            <a:ext cx="7960184" cy="625511"/>
          </a:xfrm>
        </p:spPr>
        <p:txBody>
          <a:bodyPr anchor="b">
            <a:normAutofit/>
          </a:bodyPr>
          <a:lstStyle>
            <a:lvl1pPr algn="ctr">
              <a:defRPr sz="2649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01579" y="1140053"/>
            <a:ext cx="8302944" cy="3709845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6"/>
            </a:lvl1pPr>
            <a:lvl2pPr marL="504612" indent="0">
              <a:buNone/>
              <a:defRPr sz="1766"/>
            </a:lvl2pPr>
            <a:lvl3pPr marL="1009223" indent="0">
              <a:buNone/>
              <a:defRPr sz="1766"/>
            </a:lvl3pPr>
            <a:lvl4pPr marL="1513835" indent="0">
              <a:buNone/>
              <a:defRPr sz="1766"/>
            </a:lvl4pPr>
            <a:lvl5pPr marL="2018447" indent="0">
              <a:buNone/>
              <a:defRPr sz="1766"/>
            </a:lvl5pPr>
            <a:lvl6pPr marL="2523058" indent="0">
              <a:buNone/>
              <a:defRPr sz="1766"/>
            </a:lvl6pPr>
            <a:lvl7pPr marL="3027670" indent="0">
              <a:buNone/>
              <a:defRPr sz="1766"/>
            </a:lvl7pPr>
            <a:lvl8pPr marL="3532281" indent="0">
              <a:buNone/>
              <a:defRPr sz="1766"/>
            </a:lvl8pPr>
            <a:lvl9pPr marL="4036893" indent="0">
              <a:buNone/>
              <a:defRPr sz="1766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7914" y="5940302"/>
            <a:ext cx="7960184" cy="54491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6"/>
            </a:lvl1pPr>
            <a:lvl2pPr marL="504612" indent="0">
              <a:buNone/>
              <a:defRPr sz="1324"/>
            </a:lvl2pPr>
            <a:lvl3pPr marL="1009223" indent="0">
              <a:buNone/>
              <a:defRPr sz="1104"/>
            </a:lvl3pPr>
            <a:lvl4pPr marL="1513835" indent="0">
              <a:buNone/>
              <a:defRPr sz="993"/>
            </a:lvl4pPr>
            <a:lvl5pPr marL="2018447" indent="0">
              <a:buNone/>
              <a:defRPr sz="993"/>
            </a:lvl5pPr>
            <a:lvl6pPr marL="2523058" indent="0">
              <a:buNone/>
              <a:defRPr sz="993"/>
            </a:lvl6pPr>
            <a:lvl7pPr marL="3027670" indent="0">
              <a:buNone/>
              <a:defRPr sz="993"/>
            </a:lvl7pPr>
            <a:lvl8pPr marL="3532281" indent="0">
              <a:buNone/>
              <a:defRPr sz="993"/>
            </a:lvl8pPr>
            <a:lvl9pPr marL="4036893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797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4" y="1000919"/>
            <a:ext cx="7960184" cy="3419120"/>
          </a:xfrm>
        </p:spPr>
        <p:txBody>
          <a:bodyPr anchor="ctr">
            <a:normAutofit/>
          </a:bodyPr>
          <a:lstStyle>
            <a:lvl1pPr algn="ctr">
              <a:defRPr sz="3532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7913" y="4719068"/>
            <a:ext cx="7960187" cy="176614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7">
                <a:solidFill>
                  <a:schemeClr val="tx1"/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96870" y="4569553"/>
            <a:ext cx="773502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686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82" y="1083983"/>
            <a:ext cx="7493626" cy="2616515"/>
          </a:xfrm>
        </p:spPr>
        <p:txBody>
          <a:bodyPr anchor="ctr">
            <a:normAutofit/>
          </a:bodyPr>
          <a:lstStyle>
            <a:lvl1pPr algn="ctr">
              <a:defRPr sz="3532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73568" y="3700497"/>
            <a:ext cx="6899484" cy="719541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987"/>
            </a:lvl1pPr>
            <a:lvl2pPr marL="504612" indent="0">
              <a:buFontTx/>
              <a:buNone/>
              <a:defRPr/>
            </a:lvl2pPr>
            <a:lvl3pPr marL="1009223" indent="0">
              <a:buFontTx/>
              <a:buNone/>
              <a:defRPr/>
            </a:lvl3pPr>
            <a:lvl4pPr marL="1513835" indent="0">
              <a:buFontTx/>
              <a:buNone/>
              <a:defRPr/>
            </a:lvl4pPr>
            <a:lvl5pPr marL="2018447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7910" y="4793827"/>
            <a:ext cx="7960189" cy="1691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7">
                <a:solidFill>
                  <a:schemeClr val="tx1"/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995173" y="999252"/>
            <a:ext cx="535444" cy="645419"/>
          </a:xfrm>
          <a:prstGeom prst="rect">
            <a:avLst/>
          </a:prstGeom>
        </p:spPr>
        <p:txBody>
          <a:bodyPr vert="horz" lIns="100923" tIns="50461" rIns="100923" bIns="50461" rtlCol="0" anchor="ctr">
            <a:noAutofit/>
          </a:bodyPr>
          <a:lstStyle/>
          <a:p>
            <a:pPr lvl="0"/>
            <a:r>
              <a:rPr lang="en-US" sz="7947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937561" y="3121131"/>
            <a:ext cx="535444" cy="645419"/>
          </a:xfrm>
          <a:prstGeom prst="rect">
            <a:avLst/>
          </a:prstGeom>
        </p:spPr>
        <p:txBody>
          <a:bodyPr vert="horz" lIns="100923" tIns="50461" rIns="100923" bIns="50461" rtlCol="0" anchor="ctr">
            <a:noAutofit/>
          </a:bodyPr>
          <a:lstStyle/>
          <a:p>
            <a:pPr lvl="0" algn="r"/>
            <a:r>
              <a:rPr lang="en-US" sz="7947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496871" y="4569553"/>
            <a:ext cx="772227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3700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8" y="3651693"/>
            <a:ext cx="7960177" cy="1621120"/>
          </a:xfrm>
        </p:spPr>
        <p:txBody>
          <a:bodyPr anchor="b">
            <a:normAutofit/>
          </a:bodyPr>
          <a:lstStyle>
            <a:lvl1pPr algn="l">
              <a:defRPr sz="3532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7916" y="5272813"/>
            <a:ext cx="7960180" cy="949627"/>
          </a:xfrm>
        </p:spPr>
        <p:txBody>
          <a:bodyPr anchor="t">
            <a:normAutofit/>
          </a:bodyPr>
          <a:lstStyle>
            <a:lvl1pPr marL="0" indent="0" algn="l">
              <a:buNone/>
              <a:defRPr sz="1987">
                <a:solidFill>
                  <a:schemeClr val="tx1"/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7339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0191" y="1083983"/>
            <a:ext cx="7405718" cy="2476345"/>
          </a:xfrm>
        </p:spPr>
        <p:txBody>
          <a:bodyPr anchor="ctr">
            <a:normAutofit/>
          </a:bodyPr>
          <a:lstStyle>
            <a:lvl1pPr algn="ctr">
              <a:defRPr sz="3532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377916" y="4016722"/>
            <a:ext cx="7960180" cy="978950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207">
                <a:solidFill>
                  <a:schemeClr val="tx1"/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7913" y="4999410"/>
            <a:ext cx="7960187" cy="1485806"/>
          </a:xfrm>
        </p:spPr>
        <p:txBody>
          <a:bodyPr anchor="t">
            <a:normAutofit/>
          </a:bodyPr>
          <a:lstStyle>
            <a:lvl1pPr marL="0" indent="0" algn="l">
              <a:buNone/>
              <a:defRPr sz="1766">
                <a:solidFill>
                  <a:schemeClr val="tx1"/>
                </a:solidFill>
              </a:defRPr>
            </a:lvl1pPr>
            <a:lvl2pPr marL="504612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1028063" y="989907"/>
            <a:ext cx="535444" cy="645419"/>
          </a:xfrm>
          <a:prstGeom prst="rect">
            <a:avLst/>
          </a:prstGeom>
        </p:spPr>
        <p:txBody>
          <a:bodyPr vert="horz" lIns="100923" tIns="50461" rIns="100923" bIns="50461" rtlCol="0" anchor="ctr">
            <a:noAutofit/>
          </a:bodyPr>
          <a:lstStyle/>
          <a:p>
            <a:pPr lvl="0"/>
            <a:r>
              <a:rPr lang="en-US" sz="883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56637" y="2878159"/>
            <a:ext cx="535444" cy="645419"/>
          </a:xfrm>
          <a:prstGeom prst="rect">
            <a:avLst/>
          </a:prstGeom>
        </p:spPr>
        <p:txBody>
          <a:bodyPr vert="horz" lIns="100923" tIns="50461" rIns="100923" bIns="50461" rtlCol="0" anchor="ctr">
            <a:noAutofit/>
          </a:bodyPr>
          <a:lstStyle/>
          <a:p>
            <a:pPr lvl="0" algn="r"/>
            <a:r>
              <a:rPr lang="en-US" sz="883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496871" y="3784600"/>
            <a:ext cx="772227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71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3" y="1083982"/>
            <a:ext cx="7960184" cy="253241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532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377916" y="3935984"/>
            <a:ext cx="7960180" cy="999134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207">
                <a:solidFill>
                  <a:schemeClr val="tx1"/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7914" y="4933998"/>
            <a:ext cx="7960184" cy="1551219"/>
          </a:xfrm>
        </p:spPr>
        <p:txBody>
          <a:bodyPr anchor="t">
            <a:normAutofit/>
          </a:bodyPr>
          <a:lstStyle>
            <a:lvl1pPr marL="0" indent="0" algn="l">
              <a:buNone/>
              <a:defRPr sz="1766">
                <a:solidFill>
                  <a:schemeClr val="tx1"/>
                </a:solidFill>
              </a:defRPr>
            </a:lvl1pPr>
            <a:lvl2pPr marL="504612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96875" y="3784600"/>
            <a:ext cx="773501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636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7913" y="2748372"/>
            <a:ext cx="7960187" cy="3736846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96871" y="2598858"/>
            <a:ext cx="77350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35353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2598" y="1000920"/>
            <a:ext cx="1895497" cy="54842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7916" y="1000920"/>
            <a:ext cx="5755242" cy="5484296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7312454" y="1000920"/>
            <a:ext cx="0" cy="5484296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684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009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496869" y="2600613"/>
            <a:ext cx="772227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571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869" y="1811634"/>
            <a:ext cx="7722271" cy="2011515"/>
          </a:xfrm>
        </p:spPr>
        <p:txBody>
          <a:bodyPr anchor="b">
            <a:normAutofit/>
          </a:bodyPr>
          <a:lstStyle>
            <a:lvl1pPr algn="ctr">
              <a:defRPr sz="4415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6869" y="4122178"/>
            <a:ext cx="7722271" cy="1203054"/>
          </a:xfrm>
        </p:spPr>
        <p:txBody>
          <a:bodyPr anchor="t">
            <a:normAutofit/>
          </a:bodyPr>
          <a:lstStyle>
            <a:lvl1pPr marL="0" indent="0" algn="ctr">
              <a:buNone/>
              <a:defRPr sz="2649">
                <a:solidFill>
                  <a:schemeClr val="tx1"/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96871" y="3972662"/>
            <a:ext cx="772227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51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496869" y="2600613"/>
            <a:ext cx="772227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4" y="1010261"/>
            <a:ext cx="7960184" cy="143908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7914" y="2745096"/>
            <a:ext cx="3907727" cy="380478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8699" y="2745096"/>
            <a:ext cx="3907727" cy="380478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819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7916" y="2934232"/>
            <a:ext cx="3907727" cy="636023"/>
          </a:xfrm>
        </p:spPr>
        <p:txBody>
          <a:bodyPr anchor="b">
            <a:noAutofit/>
          </a:bodyPr>
          <a:lstStyle>
            <a:lvl1pPr marL="0" indent="0">
              <a:buNone/>
              <a:defRPr sz="2649" b="0">
                <a:solidFill>
                  <a:schemeClr val="accent1"/>
                </a:solidFill>
              </a:defRPr>
            </a:lvl1pPr>
            <a:lvl2pPr marL="504612" indent="0">
              <a:buNone/>
              <a:defRPr sz="2207" b="1"/>
            </a:lvl2pPr>
            <a:lvl3pPr marL="1009223" indent="0">
              <a:buNone/>
              <a:defRPr sz="1987" b="1"/>
            </a:lvl3pPr>
            <a:lvl4pPr marL="1513835" indent="0">
              <a:buNone/>
              <a:defRPr sz="1766" b="1"/>
            </a:lvl4pPr>
            <a:lvl5pPr marL="2018447" indent="0">
              <a:buNone/>
              <a:defRPr sz="1766" b="1"/>
            </a:lvl5pPr>
            <a:lvl6pPr marL="2523058" indent="0">
              <a:buNone/>
              <a:defRPr sz="1766" b="1"/>
            </a:lvl6pPr>
            <a:lvl7pPr marL="3027670" indent="0">
              <a:buNone/>
              <a:defRPr sz="1766" b="1"/>
            </a:lvl7pPr>
            <a:lvl8pPr marL="3532281" indent="0">
              <a:buNone/>
              <a:defRPr sz="1766" b="1"/>
            </a:lvl8pPr>
            <a:lvl9pPr marL="4036893" indent="0">
              <a:buNone/>
              <a:defRPr sz="176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7916" y="3579601"/>
            <a:ext cx="3907727" cy="298731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4811" y="2934232"/>
            <a:ext cx="3907727" cy="636023"/>
          </a:xfrm>
        </p:spPr>
        <p:txBody>
          <a:bodyPr anchor="b">
            <a:noAutofit/>
          </a:bodyPr>
          <a:lstStyle>
            <a:lvl1pPr marL="0" indent="0">
              <a:buNone/>
              <a:defRPr sz="2649" b="0">
                <a:solidFill>
                  <a:schemeClr val="accent1"/>
                </a:solidFill>
              </a:defRPr>
            </a:lvl1pPr>
            <a:lvl2pPr marL="504612" indent="0">
              <a:buNone/>
              <a:defRPr sz="2207" b="1"/>
            </a:lvl2pPr>
            <a:lvl3pPr marL="1009223" indent="0">
              <a:buNone/>
              <a:defRPr sz="1987" b="1"/>
            </a:lvl3pPr>
            <a:lvl4pPr marL="1513835" indent="0">
              <a:buNone/>
              <a:defRPr sz="1766" b="1"/>
            </a:lvl4pPr>
            <a:lvl5pPr marL="2018447" indent="0">
              <a:buNone/>
              <a:defRPr sz="1766" b="1"/>
            </a:lvl5pPr>
            <a:lvl6pPr marL="2523058" indent="0">
              <a:buNone/>
              <a:defRPr sz="1766" b="1"/>
            </a:lvl6pPr>
            <a:lvl7pPr marL="3027670" indent="0">
              <a:buNone/>
              <a:defRPr sz="1766" b="1"/>
            </a:lvl7pPr>
            <a:lvl8pPr marL="3532281" indent="0">
              <a:buNone/>
              <a:defRPr sz="1766" b="1"/>
            </a:lvl8pPr>
            <a:lvl9pPr marL="4036893" indent="0">
              <a:buNone/>
              <a:defRPr sz="176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4811" y="3579601"/>
            <a:ext cx="3907727" cy="298731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41" name="Straight Connector 40"/>
          <p:cNvCxnSpPr/>
          <p:nvPr/>
        </p:nvCxnSpPr>
        <p:spPr>
          <a:xfrm>
            <a:off x="1496871" y="2598858"/>
            <a:ext cx="772227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227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3" y="1010261"/>
            <a:ext cx="7960186" cy="143908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96871" y="2598858"/>
            <a:ext cx="772227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40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84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3" y="1532530"/>
            <a:ext cx="2970168" cy="1513840"/>
          </a:xfrm>
        </p:spPr>
        <p:txBody>
          <a:bodyPr anchor="b">
            <a:normAutofit/>
          </a:bodyPr>
          <a:lstStyle>
            <a:lvl1pPr algn="ctr">
              <a:defRPr sz="2649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3906" y="1083984"/>
            <a:ext cx="4514194" cy="540123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7913" y="3345397"/>
            <a:ext cx="2970168" cy="2691276"/>
          </a:xfrm>
        </p:spPr>
        <p:txBody>
          <a:bodyPr anchor="t">
            <a:normAutofit/>
          </a:bodyPr>
          <a:lstStyle>
            <a:lvl1pPr marL="0" indent="0" algn="ctr">
              <a:buNone/>
              <a:defRPr sz="1766"/>
            </a:lvl1pPr>
            <a:lvl2pPr marL="504612" indent="0">
              <a:buNone/>
              <a:defRPr sz="1324"/>
            </a:lvl2pPr>
            <a:lvl3pPr marL="1009223" indent="0">
              <a:buNone/>
              <a:defRPr sz="1104"/>
            </a:lvl3pPr>
            <a:lvl4pPr marL="1513835" indent="0">
              <a:buNone/>
              <a:defRPr sz="993"/>
            </a:lvl4pPr>
            <a:lvl5pPr marL="2018447" indent="0">
              <a:buNone/>
              <a:defRPr sz="993"/>
            </a:lvl5pPr>
            <a:lvl6pPr marL="2523058" indent="0">
              <a:buNone/>
              <a:defRPr sz="993"/>
            </a:lvl6pPr>
            <a:lvl7pPr marL="3027670" indent="0">
              <a:buNone/>
              <a:defRPr sz="993"/>
            </a:lvl7pPr>
            <a:lvl8pPr marL="3532281" indent="0">
              <a:buNone/>
              <a:defRPr sz="993"/>
            </a:lvl8pPr>
            <a:lvl9pPr marL="4036893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>
            <a:off x="1496870" y="3214573"/>
            <a:ext cx="273225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480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3" y="2079192"/>
            <a:ext cx="4252703" cy="1513840"/>
          </a:xfrm>
        </p:spPr>
        <p:txBody>
          <a:bodyPr anchor="b">
            <a:normAutofit/>
          </a:bodyPr>
          <a:lstStyle>
            <a:lvl1pPr algn="ctr">
              <a:defRPr sz="2649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68511" y="1140052"/>
            <a:ext cx="3429913" cy="5289098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6"/>
            </a:lvl1pPr>
            <a:lvl2pPr marL="504612" indent="0">
              <a:buNone/>
              <a:defRPr sz="1766"/>
            </a:lvl2pPr>
            <a:lvl3pPr marL="1009223" indent="0">
              <a:buNone/>
              <a:defRPr sz="1766"/>
            </a:lvl3pPr>
            <a:lvl4pPr marL="1513835" indent="0">
              <a:buNone/>
              <a:defRPr sz="1766"/>
            </a:lvl4pPr>
            <a:lvl5pPr marL="2018447" indent="0">
              <a:buNone/>
              <a:defRPr sz="1766"/>
            </a:lvl5pPr>
            <a:lvl6pPr marL="2523058" indent="0">
              <a:buNone/>
              <a:defRPr sz="1766"/>
            </a:lvl6pPr>
            <a:lvl7pPr marL="3027670" indent="0">
              <a:buNone/>
              <a:defRPr sz="1766"/>
            </a:lvl7pPr>
            <a:lvl8pPr marL="3532281" indent="0">
              <a:buNone/>
              <a:defRPr sz="1766"/>
            </a:lvl8pPr>
            <a:lvl9pPr marL="4036893" indent="0">
              <a:buNone/>
              <a:defRPr sz="1766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7913" y="3593033"/>
            <a:ext cx="4252702" cy="2018453"/>
          </a:xfrm>
        </p:spPr>
        <p:txBody>
          <a:bodyPr anchor="t">
            <a:normAutofit/>
          </a:bodyPr>
          <a:lstStyle>
            <a:lvl1pPr marL="0" indent="0" algn="ctr">
              <a:buNone/>
              <a:defRPr sz="1766"/>
            </a:lvl1pPr>
            <a:lvl2pPr marL="504612" indent="0">
              <a:buNone/>
              <a:defRPr sz="1324"/>
            </a:lvl2pPr>
            <a:lvl3pPr marL="1009223" indent="0">
              <a:buNone/>
              <a:defRPr sz="1104"/>
            </a:lvl3pPr>
            <a:lvl4pPr marL="1513835" indent="0">
              <a:buNone/>
              <a:defRPr sz="993"/>
            </a:lvl4pPr>
            <a:lvl5pPr marL="2018447" indent="0">
              <a:buNone/>
              <a:defRPr sz="993"/>
            </a:lvl5pPr>
            <a:lvl6pPr marL="2523058" indent="0">
              <a:buNone/>
              <a:defRPr sz="993"/>
            </a:lvl6pPr>
            <a:lvl7pPr marL="3027670" indent="0">
              <a:buNone/>
              <a:defRPr sz="993"/>
            </a:lvl7pPr>
            <a:lvl8pPr marL="3532281" indent="0">
              <a:buNone/>
              <a:defRPr sz="993"/>
            </a:lvl8pPr>
            <a:lvl9pPr marL="4036893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741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" y="0"/>
            <a:ext cx="10716013" cy="75692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7914" y="1010261"/>
            <a:ext cx="7960184" cy="14390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7913" y="2748372"/>
            <a:ext cx="7960187" cy="3802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2602" y="6578662"/>
            <a:ext cx="1344448" cy="308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4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913" y="6578662"/>
            <a:ext cx="5976714" cy="308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4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75023" y="6578662"/>
            <a:ext cx="463076" cy="308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4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503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ctr" defTabSz="504612" rtl="0" eaLnBrk="1" latinLnBrk="0" hangingPunct="1">
        <a:spcBef>
          <a:spcPct val="0"/>
        </a:spcBef>
        <a:buNone/>
        <a:defRPr sz="4415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5382" indent="-315382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2649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819994" indent="-315382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2207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324606" indent="-315382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987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703064" indent="-189229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766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207676" indent="-189229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5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775364" indent="-252306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5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279976" indent="-252306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5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784587" indent="-252306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5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4289199" indent="-252306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5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1pPr>
      <a:lvl2pPr marL="504612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2pPr>
      <a:lvl3pPr marL="1009223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3pPr>
      <a:lvl4pPr marL="1513835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4pPr>
      <a:lvl5pPr marL="2018447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5pPr>
      <a:lvl6pPr marL="2523058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6pPr>
      <a:lvl7pPr marL="3027670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7pPr>
      <a:lvl8pPr marL="3532281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8pPr>
      <a:lvl9pPr marL="4036893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ut.edu.ua/uploads/l_729_66428052.pdf" TargetMode="External"/><Relationship Id="rId2" Type="http://schemas.openxmlformats.org/officeDocument/2006/relationships/hyperlink" Target="http://www.lute.lviv.ua/fileadmin/www.lac.lviv.ua/data/kafedry/Ekono%20miky/Docs/2020_Biz%20nes-planuvannja_pidprijemnickoji_dijalnosti.pdf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www.lute.lviv.ua/fileadmin/www.lac.lviv.ua/data/kafedry/Ekono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conomy.nayka.com.ua/" TargetMode="External"/><Relationship Id="rId13" Type="http://schemas.openxmlformats.org/officeDocument/2006/relationships/hyperlink" Target="http://www.ft.com/" TargetMode="External"/><Relationship Id="rId18" Type="http://schemas.openxmlformats.org/officeDocument/2006/relationships/hyperlink" Target="http://www.wto.org/" TargetMode="External"/><Relationship Id="rId3" Type="http://schemas.openxmlformats.org/officeDocument/2006/relationships/hyperlink" Target="http://www.nbuv.gov.ua/" TargetMode="External"/><Relationship Id="rId7" Type="http://schemas.openxmlformats.org/officeDocument/2006/relationships/hyperlink" Target="https://journals.ua/business/ekonomika-ukrainy-ukrainskiy" TargetMode="External"/><Relationship Id="rId12" Type="http://schemas.openxmlformats.org/officeDocument/2006/relationships/hyperlink" Target="http://www.business-inform.net/" TargetMode="External"/><Relationship Id="rId17" Type="http://schemas.openxmlformats.org/officeDocument/2006/relationships/hyperlink" Target="http://www.imf.org/" TargetMode="External"/><Relationship Id="rId2" Type="http://schemas.openxmlformats.org/officeDocument/2006/relationships/hyperlink" Target="https://zakon.rada.gov.ua/laws/main/index" TargetMode="External"/><Relationship Id="rId16" Type="http://schemas.openxmlformats.org/officeDocument/2006/relationships/hyperlink" Target="http://www.europe.eu.int/" TargetMode="External"/><Relationship Id="rId20" Type="http://schemas.openxmlformats.org/officeDocument/2006/relationships/hyperlink" Target="http://www.uncitral.org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eco-science.net/Arhive.html" TargetMode="External"/><Relationship Id="rId11" Type="http://schemas.openxmlformats.org/officeDocument/2006/relationships/hyperlink" Target="http://www.problecon.com/" TargetMode="External"/><Relationship Id="rId5" Type="http://schemas.openxmlformats.org/officeDocument/2006/relationships/hyperlink" Target="http://www.europa.eu.int/" TargetMode="External"/><Relationship Id="rId15" Type="http://schemas.openxmlformats.org/officeDocument/2006/relationships/hyperlink" Target="http://www.economist.com/" TargetMode="External"/><Relationship Id="rId10" Type="http://schemas.openxmlformats.org/officeDocument/2006/relationships/hyperlink" Target="https://www.imemo.ru/jour/meimo" TargetMode="External"/><Relationship Id="rId19" Type="http://schemas.openxmlformats.org/officeDocument/2006/relationships/hyperlink" Target="http://www.portal.euromonitor.com/" TargetMode="External"/><Relationship Id="rId4" Type="http://schemas.openxmlformats.org/officeDocument/2006/relationships/hyperlink" Target="http://www.ukrstat.gov.ua/" TargetMode="External"/><Relationship Id="rId9" Type="http://schemas.openxmlformats.org/officeDocument/2006/relationships/hyperlink" Target="http://zt.knteu.kiev.ua/" TargetMode="External"/><Relationship Id="rId14" Type="http://schemas.openxmlformats.org/officeDocument/2006/relationships/hyperlink" Target="http://www.businessweek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file.net/preview/5264867/#2" TargetMode="Externa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5994" y="680973"/>
            <a:ext cx="5202555" cy="10845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algn="ctr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Times New Roman"/>
                <a:cs typeface="Times New Roman"/>
              </a:rPr>
              <a:t>МЕЛІТОПОЛЬСЬКИЙ ДЕРЖАВНИЙ </a:t>
            </a:r>
            <a:r>
              <a:rPr sz="1200" b="1" dirty="0">
                <a:latin typeface="Times New Roman"/>
                <a:cs typeface="Times New Roman"/>
              </a:rPr>
              <a:t>ПЕДАГОГІЧНИЙ </a:t>
            </a:r>
            <a:r>
              <a:rPr sz="1200" b="1" spc="-5" dirty="0">
                <a:latin typeface="Times New Roman"/>
                <a:cs typeface="Times New Roman"/>
              </a:rPr>
              <a:t>УНІВЕРСИТЕТ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ІМЕНІ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БОГДАНА </a:t>
            </a:r>
            <a:r>
              <a:rPr sz="1200" b="1" spc="-5" dirty="0">
                <a:latin typeface="Times New Roman"/>
                <a:cs typeface="Times New Roman"/>
              </a:rPr>
              <a:t>ХМЕЛЬНИЦЬКОГО</a:t>
            </a:r>
            <a:endParaRPr sz="1200">
              <a:latin typeface="Times New Roman"/>
              <a:cs typeface="Times New Roman"/>
            </a:endParaRPr>
          </a:p>
          <a:p>
            <a:pPr marL="97790" marR="82550" indent="-5715" algn="ctr">
              <a:lnSpc>
                <a:spcPts val="2760"/>
              </a:lnSpc>
              <a:spcBef>
                <a:spcPts val="75"/>
              </a:spcBef>
            </a:pPr>
            <a:r>
              <a:rPr sz="1200" b="1" spc="-5" dirty="0">
                <a:latin typeface="Times New Roman"/>
                <a:cs typeface="Times New Roman"/>
              </a:rPr>
              <a:t>ФАКУЛЬТЕТ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ІНФОРМАТИКИ,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МАТЕМАТИКИ</a:t>
            </a:r>
            <a:r>
              <a:rPr sz="1200" b="1" dirty="0">
                <a:latin typeface="Times New Roman"/>
                <a:cs typeface="Times New Roman"/>
              </a:rPr>
              <a:t> ТА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КАФЕДРА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ЕКОНОМІКИ</a:t>
            </a:r>
            <a:r>
              <a:rPr sz="1200" b="1" spc="-4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5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ГОТЕЛЬНО-РЕСТОРАННОГО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БІЗНЕСУ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9327" y="1932686"/>
          <a:ext cx="9224010" cy="46509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6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7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1108">
                <a:tc>
                  <a:txBody>
                    <a:bodyPr/>
                    <a:lstStyle/>
                    <a:p>
                      <a:pPr marR="57150" algn="ctr">
                        <a:lnSpc>
                          <a:spcPts val="1410"/>
                        </a:lnSpc>
                        <a:spcBef>
                          <a:spcPts val="44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компонента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56515" algn="ctr">
                        <a:lnSpc>
                          <a:spcPts val="1410"/>
                        </a:lnSpc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Нормативний/вибірковий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ts val="1410"/>
                        </a:lnSpc>
                        <a:spcBef>
                          <a:spcPts val="44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Бізнес-планування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вибіркова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9723">
                <a:tc>
                  <a:txBody>
                    <a:bodyPr/>
                    <a:lstStyle/>
                    <a:p>
                      <a:pPr marL="103505" marR="160655" indent="696595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Ступінь освіти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Бакалавр/магістр/доктор</a:t>
                      </a: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філософії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0245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Бакалавр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981">
                <a:tc>
                  <a:txBody>
                    <a:bodyPr/>
                    <a:lstStyle/>
                    <a:p>
                      <a:pPr marL="956944" marR="138430" indent="-880110">
                        <a:lnSpc>
                          <a:spcPts val="1370"/>
                        </a:lnSpc>
                        <a:spcBef>
                          <a:spcPts val="56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викладання/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Семестр/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(рік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2024-2025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непарний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marR="5715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Науково-педагогічний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працівник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591">
                <a:tc>
                  <a:txBody>
                    <a:bodyPr/>
                    <a:lstStyle/>
                    <a:p>
                      <a:pPr marL="914400" marR="249554" indent="-722630">
                        <a:lnSpc>
                          <a:spcPts val="1370"/>
                        </a:lnSpc>
                        <a:spcBef>
                          <a:spcPts val="54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Профайл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науково-педагогічного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працівника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381">
                <a:tc>
                  <a:txBody>
                    <a:bodyPr/>
                    <a:lstStyle/>
                    <a:p>
                      <a:pPr marR="5651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marR="5905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E-mail: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204">
                <a:tc>
                  <a:txBody>
                    <a:bodyPr/>
                    <a:lstStyle/>
                    <a:p>
                      <a:pPr marR="57785" algn="ctr">
                        <a:lnSpc>
                          <a:spcPts val="1405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Сторінка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курсу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58419" algn="ctr">
                        <a:lnSpc>
                          <a:spcPts val="1405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Б.Хмельницького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1378">
                <a:tc>
                  <a:txBody>
                    <a:bodyPr/>
                    <a:lstStyle/>
                    <a:p>
                      <a:pPr marR="57150" algn="ct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Онлайн-консультації: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Богдана Хмельницького.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5091"/>
          <a:ext cx="9251315" cy="24344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8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3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87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algn="just">
                        <a:lnSpc>
                          <a:spcPts val="137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spc="3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200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200" spc="3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половину</a:t>
                      </a:r>
                      <a:r>
                        <a:rPr sz="1200" spc="3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2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200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200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 marR="60960" algn="just">
                        <a:lnSpc>
                          <a:spcPts val="1590"/>
                        </a:lnSpc>
                        <a:spcBef>
                          <a:spcPts val="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ускладнення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виділення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73025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«2»</a:t>
                      </a:r>
                      <a:r>
                        <a:rPr sz="1200" b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матеріалом.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Фрагментарно,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поверхово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(без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63500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обґрунтування)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недостатньо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 marR="71120" algn="just">
                        <a:lnSpc>
                          <a:spcPct val="10960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 питань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завдань, допускаючи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 суттєві неточності. Правильно вирішив окремі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завдання. Безсистемно відділяє випадкові ознаки вивченого;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вміє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зробити найпростіші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2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синтезу;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робити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 висновки.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721">
                <a:tc>
                  <a:txBody>
                    <a:bodyPr/>
                    <a:lstStyle/>
                    <a:p>
                      <a:pPr marL="4445" algn="ctr">
                        <a:lnSpc>
                          <a:spcPts val="139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допуску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5590" marR="260985" algn="ctr">
                        <a:lnSpc>
                          <a:spcPct val="11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умково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37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Здобувач,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накопичує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 marR="89535">
                        <a:lnSpc>
                          <a:spcPct val="108300"/>
                        </a:lnSpc>
                        <a:spcBef>
                          <a:spcPts val="4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вивчення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курсу 90 і більше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балів, має право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складати екзамен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освітнього компоненту.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тижнів.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Невідпрацьовані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(невиконання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плану)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підставою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недопущення здобувача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підсумкового контролю.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584708" y="2946019"/>
            <a:ext cx="1397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9.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66742" y="2946019"/>
            <a:ext cx="25069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РЕКОМЕНДОВАНА</a:t>
            </a:r>
            <a:r>
              <a:rPr sz="1200" b="1" spc="-6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ЛІТЕРАТУРА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627" y="3119754"/>
            <a:ext cx="9292590" cy="3613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211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Основна</a:t>
            </a:r>
            <a:endParaRPr sz="1200">
              <a:latin typeface="Times New Roman"/>
              <a:cs typeface="Times New Roman"/>
            </a:endParaRPr>
          </a:p>
          <a:p>
            <a:pPr marL="554990" indent="-183515">
              <a:lnSpc>
                <a:spcPts val="1405"/>
              </a:lnSpc>
              <a:buAutoNum type="arabicPeriod"/>
              <a:tabLst>
                <a:tab pos="555625" algn="l"/>
              </a:tabLst>
            </a:pPr>
            <a:r>
              <a:rPr sz="1200" spc="-5" dirty="0">
                <a:latin typeface="Times New Roman"/>
                <a:cs typeface="Times New Roman"/>
              </a:rPr>
              <a:t>Акулов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Г.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Робоча</a:t>
            </a:r>
            <a:r>
              <a:rPr sz="1200" spc="3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книга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бізнес-планування: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(методичні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рекомендації</a:t>
            </a:r>
            <a:r>
              <a:rPr sz="1200" spc="3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написання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розробки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бізнес-плану).</a:t>
            </a:r>
            <a:r>
              <a:rPr sz="1200" spc="3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Умань:</a:t>
            </a:r>
            <a:r>
              <a:rPr sz="1200" spc="3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ТОВ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1200" spc="-5" dirty="0">
                <a:latin typeface="Times New Roman"/>
                <a:cs typeface="Times New Roman"/>
              </a:rPr>
              <a:t>"Аналітик",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56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0160" indent="359410" algn="just">
              <a:lnSpc>
                <a:spcPct val="110000"/>
              </a:lnSpc>
              <a:buAutoNum type="arabicPeriod" startAt="2"/>
              <a:tabLst>
                <a:tab pos="555625" algn="l"/>
              </a:tabLst>
            </a:pPr>
            <a:r>
              <a:rPr sz="1200" spc="-5" dirty="0">
                <a:latin typeface="Times New Roman"/>
                <a:cs typeface="Times New Roman"/>
              </a:rPr>
              <a:t>Варналій </a:t>
            </a:r>
            <a:r>
              <a:rPr sz="1200" dirty="0">
                <a:latin typeface="Times New Roman"/>
                <a:cs typeface="Times New Roman"/>
              </a:rPr>
              <a:t>З. С. </a:t>
            </a:r>
            <a:r>
              <a:rPr sz="1200" spc="-5" dirty="0">
                <a:latin typeface="Times New Roman"/>
                <a:cs typeface="Times New Roman"/>
              </a:rPr>
              <a:t>Бізнес-планування підприємницької діяльності </a:t>
            </a:r>
            <a:r>
              <a:rPr sz="1200" dirty="0">
                <a:latin typeface="Times New Roman"/>
                <a:cs typeface="Times New Roman"/>
              </a:rPr>
              <a:t>: навч. </a:t>
            </a:r>
            <a:r>
              <a:rPr sz="1200" spc="-5" dirty="0">
                <a:latin typeface="Times New Roman"/>
                <a:cs typeface="Times New Roman"/>
              </a:rPr>
              <a:t>посіб. </a:t>
            </a:r>
            <a:r>
              <a:rPr sz="1200" dirty="0">
                <a:latin typeface="Times New Roman"/>
                <a:cs typeface="Times New Roman"/>
              </a:rPr>
              <a:t>/ З. С. </a:t>
            </a:r>
            <a:r>
              <a:rPr sz="1200" spc="-5" dirty="0">
                <a:latin typeface="Times New Roman"/>
                <a:cs typeface="Times New Roman"/>
              </a:rPr>
              <a:t>Варналій, </a:t>
            </a:r>
            <a:r>
              <a:rPr sz="1200" dirty="0">
                <a:latin typeface="Times New Roman"/>
                <a:cs typeface="Times New Roman"/>
              </a:rPr>
              <a:t>Т. </a:t>
            </a:r>
            <a:r>
              <a:rPr sz="1200" spc="-5" dirty="0">
                <a:latin typeface="Times New Roman"/>
                <a:cs typeface="Times New Roman"/>
              </a:rPr>
              <a:t>Г. Васильців, </a:t>
            </a:r>
            <a:r>
              <a:rPr sz="1200" dirty="0">
                <a:latin typeface="Times New Roman"/>
                <a:cs typeface="Times New Roman"/>
              </a:rPr>
              <a:t>Р. </a:t>
            </a:r>
            <a:r>
              <a:rPr sz="1200" spc="-5" dirty="0">
                <a:latin typeface="Times New Roman"/>
                <a:cs typeface="Times New Roman"/>
              </a:rPr>
              <a:t>Л. Лупак, </a:t>
            </a:r>
            <a:r>
              <a:rPr sz="1200" dirty="0">
                <a:latin typeface="Times New Roman"/>
                <a:cs typeface="Times New Roman"/>
              </a:rPr>
              <a:t>Р. Р. </a:t>
            </a:r>
            <a:r>
              <a:rPr sz="1200" spc="-5" dirty="0">
                <a:latin typeface="Times New Roman"/>
                <a:cs typeface="Times New Roman"/>
              </a:rPr>
              <a:t>Білик. </a:t>
            </a:r>
            <a:r>
              <a:rPr sz="1200" dirty="0">
                <a:latin typeface="Times New Roman"/>
                <a:cs typeface="Times New Roman"/>
              </a:rPr>
              <a:t> Чернівці : </a:t>
            </a:r>
            <a:r>
              <a:rPr sz="1200" spc="-10" dirty="0">
                <a:latin typeface="Times New Roman"/>
                <a:cs typeface="Times New Roman"/>
              </a:rPr>
              <a:t>Технодрук,</a:t>
            </a:r>
            <a:r>
              <a:rPr sz="1200" dirty="0">
                <a:latin typeface="Times New Roman"/>
                <a:cs typeface="Times New Roman"/>
              </a:rPr>
              <a:t> 2019. 264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53720" indent="-182245" algn="just">
              <a:lnSpc>
                <a:spcPct val="100000"/>
              </a:lnSpc>
              <a:spcBef>
                <a:spcPts val="135"/>
              </a:spcBef>
              <a:buAutoNum type="arabicPeriod" startAt="2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Македон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5" dirty="0">
                <a:latin typeface="Times New Roman"/>
                <a:cs typeface="Times New Roman"/>
              </a:rPr>
              <a:t> навч.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2-ге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вид.,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перероб.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доп.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К.: </a:t>
            </a:r>
            <a:r>
              <a:rPr sz="1200" spc="-5" dirty="0">
                <a:latin typeface="Times New Roman"/>
                <a:cs typeface="Times New Roman"/>
              </a:rPr>
              <a:t>ЦНЛ,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236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</a:t>
            </a:r>
            <a:endParaRPr sz="1200">
              <a:latin typeface="Times New Roman"/>
              <a:cs typeface="Times New Roman"/>
            </a:endParaRPr>
          </a:p>
          <a:p>
            <a:pPr marL="553720" indent="-182245" algn="just">
              <a:lnSpc>
                <a:spcPct val="100000"/>
              </a:lnSpc>
              <a:spcBef>
                <a:spcPts val="120"/>
              </a:spcBef>
              <a:buAutoNum type="arabicPeriod" startAt="2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Должанський З.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ІЗагорна.,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Бізнес-план: технологія розробки</a:t>
            </a:r>
            <a:r>
              <a:rPr sz="1200" dirty="0">
                <a:latin typeface="Times New Roman"/>
                <a:cs typeface="Times New Roman"/>
              </a:rPr>
              <a:t> 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навч.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ЦУЛ,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2019.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384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6985" indent="359410" algn="just">
              <a:lnSpc>
                <a:spcPct val="110500"/>
              </a:lnSpc>
              <a:spcBef>
                <a:spcPts val="5"/>
              </a:spcBef>
              <a:buAutoNum type="arabicPeriod" startAt="2"/>
              <a:tabLst>
                <a:tab pos="555625" algn="l"/>
              </a:tabLst>
            </a:pPr>
            <a:r>
              <a:rPr sz="1200" spc="-10" dirty="0">
                <a:latin typeface="Times New Roman"/>
                <a:cs typeface="Times New Roman"/>
              </a:rPr>
              <a:t>Варналій З.С., Васильців </a:t>
            </a:r>
            <a:r>
              <a:rPr sz="1200" spc="-5" dirty="0">
                <a:latin typeface="Times New Roman"/>
                <a:cs typeface="Times New Roman"/>
              </a:rPr>
              <a:t>Т.Г., </a:t>
            </a:r>
            <a:r>
              <a:rPr sz="1200" spc="-10" dirty="0">
                <a:latin typeface="Times New Roman"/>
                <a:cs typeface="Times New Roman"/>
              </a:rPr>
              <a:t>Лупак </a:t>
            </a:r>
            <a:r>
              <a:rPr sz="1200" dirty="0">
                <a:latin typeface="Times New Roman"/>
                <a:cs typeface="Times New Roman"/>
              </a:rPr>
              <a:t>Р.Л., </a:t>
            </a:r>
            <a:r>
              <a:rPr sz="1200" spc="-5" dirty="0">
                <a:latin typeface="Times New Roman"/>
                <a:cs typeface="Times New Roman"/>
              </a:rPr>
              <a:t>Білик </a:t>
            </a:r>
            <a:r>
              <a:rPr sz="1200" dirty="0">
                <a:latin typeface="Times New Roman"/>
                <a:cs typeface="Times New Roman"/>
              </a:rPr>
              <a:t>Р.Р. </a:t>
            </a:r>
            <a:r>
              <a:rPr sz="1200" spc="-5" dirty="0">
                <a:latin typeface="Times New Roman"/>
                <a:cs typeface="Times New Roman"/>
              </a:rPr>
              <a:t>Бізнес-планування підприємницької діяльності: навч. посіб. Чернівці: Технодрук,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264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ISBN</a:t>
            </a:r>
            <a:r>
              <a:rPr sz="1200" spc="-5" dirty="0">
                <a:latin typeface="Times New Roman"/>
                <a:cs typeface="Times New Roman"/>
              </a:rPr>
              <a:t> 978-617-7611-59-1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URL: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http://www.lute.lviv.ua/fileadmin/www.lac.lviv.ua/data/kafedry/Ekono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miky/Docs/2020_Biz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 nes- </a:t>
            </a:r>
            <a:r>
              <a:rPr sz="1200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planuvannja_pidprijemnickoji_dijalnosti.pdf</a:t>
            </a:r>
            <a:endParaRPr sz="1200">
              <a:latin typeface="Times New Roman"/>
              <a:cs typeface="Times New Roman"/>
            </a:endParaRPr>
          </a:p>
          <a:p>
            <a:pPr marL="12700" marR="6350" indent="359410" algn="just">
              <a:lnSpc>
                <a:spcPct val="110000"/>
              </a:lnSpc>
              <a:spcBef>
                <a:spcPts val="10"/>
              </a:spcBef>
              <a:buAutoNum type="arabicPeriod" startAt="2"/>
              <a:tabLst>
                <a:tab pos="593725" algn="l"/>
              </a:tabLst>
            </a:pPr>
            <a:r>
              <a:rPr sz="1200" spc="-5" dirty="0">
                <a:latin typeface="Times New Roman"/>
                <a:cs typeface="Times New Roman"/>
              </a:rPr>
              <a:t>Макаренко </a:t>
            </a:r>
            <a:r>
              <a:rPr sz="1200" dirty="0">
                <a:latin typeface="Times New Roman"/>
                <a:cs typeface="Times New Roman"/>
              </a:rPr>
              <a:t>С.М., </a:t>
            </a:r>
            <a:r>
              <a:rPr sz="1200" spc="-5" dirty="0">
                <a:latin typeface="Times New Roman"/>
                <a:cs typeface="Times New Roman"/>
              </a:rPr>
              <a:t>Олійник Н.М. Бізнес-планування підприємницької діяльності: навч. посіб. Херсон: ТОВ «ВКФ«СТАР-ЛТД», </a:t>
            </a:r>
            <a:r>
              <a:rPr sz="1200" dirty="0">
                <a:latin typeface="Times New Roman"/>
                <a:cs typeface="Times New Roman"/>
              </a:rPr>
              <a:t>2017.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224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ISBN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978-966-1596-62-6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URL:</a:t>
            </a:r>
            <a:r>
              <a:rPr sz="1200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http://www.dut.edu.ua/uploads/l_729_66428052.pdf</a:t>
            </a:r>
            <a:endParaRPr sz="1200">
              <a:latin typeface="Times New Roman"/>
              <a:cs typeface="Times New Roman"/>
            </a:endParaRPr>
          </a:p>
          <a:p>
            <a:pPr marL="12700" marR="11430" indent="359410" algn="just">
              <a:lnSpc>
                <a:spcPts val="1600"/>
              </a:lnSpc>
              <a:spcBef>
                <a:spcPts val="65"/>
              </a:spcBef>
              <a:buAutoNum type="arabicPeriod" startAt="2"/>
              <a:tabLst>
                <a:tab pos="555625" algn="l"/>
              </a:tabLst>
            </a:pPr>
            <a:r>
              <a:rPr sz="1200" spc="-5" dirty="0">
                <a:latin typeface="Times New Roman"/>
                <a:cs typeface="Times New Roman"/>
              </a:rPr>
              <a:t>Должанський </a:t>
            </a:r>
            <a:r>
              <a:rPr sz="1200" spc="-10" dirty="0">
                <a:latin typeface="Times New Roman"/>
                <a:cs typeface="Times New Roman"/>
              </a:rPr>
              <a:t>І.З., </a:t>
            </a:r>
            <a:r>
              <a:rPr sz="1200" spc="-5" dirty="0">
                <a:latin typeface="Times New Roman"/>
                <a:cs typeface="Times New Roman"/>
              </a:rPr>
              <a:t>Загорна Т.О. Бізнес-план: </a:t>
            </a:r>
            <a:r>
              <a:rPr sz="1200" dirty="0">
                <a:latin typeface="Times New Roman"/>
                <a:cs typeface="Times New Roman"/>
              </a:rPr>
              <a:t>технологія </a:t>
            </a:r>
            <a:r>
              <a:rPr sz="1200" spc="-5" dirty="0">
                <a:latin typeface="Times New Roman"/>
                <a:cs typeface="Times New Roman"/>
              </a:rPr>
              <a:t>розробки. Навчальний посібник. </a:t>
            </a:r>
            <a:r>
              <a:rPr sz="1200" spc="5" dirty="0">
                <a:latin typeface="Times New Roman"/>
                <a:cs typeface="Times New Roman"/>
              </a:rPr>
              <a:t>2-е </a:t>
            </a:r>
            <a:r>
              <a:rPr sz="1200" spc="-5" dirty="0">
                <a:latin typeface="Times New Roman"/>
                <a:cs typeface="Times New Roman"/>
              </a:rPr>
              <a:t>видання. </a:t>
            </a:r>
            <a:r>
              <a:rPr sz="1200" dirty="0">
                <a:latin typeface="Times New Roman"/>
                <a:cs typeface="Times New Roman"/>
              </a:rPr>
              <a:t>К.: </a:t>
            </a:r>
            <a:r>
              <a:rPr sz="1200" spc="-5" dirty="0">
                <a:latin typeface="Times New Roman"/>
                <a:cs typeface="Times New Roman"/>
              </a:rPr>
              <a:t>ЦУЛ. 2019. </a:t>
            </a:r>
            <a:r>
              <a:rPr sz="1200" dirty="0">
                <a:latin typeface="Times New Roman"/>
                <a:cs typeface="Times New Roman"/>
              </a:rPr>
              <a:t>384 </a:t>
            </a:r>
            <a:r>
              <a:rPr sz="1200" spc="-5" dirty="0">
                <a:latin typeface="Times New Roman"/>
                <a:cs typeface="Times New Roman"/>
              </a:rPr>
              <a:t>с. </a:t>
            </a:r>
            <a:r>
              <a:rPr sz="1200" dirty="0">
                <a:latin typeface="Times New Roman"/>
                <a:cs typeface="Times New Roman"/>
              </a:rPr>
              <a:t>URL: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http://www.lute.lviv.ua/fileadmin/www.lac.lviv.ua/data/kafedry/Ekono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miky/Docs/2020_Biznes-planuvannja_pidprijemnickoji_dijalnosti.pdf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410"/>
              </a:lnSpc>
              <a:spcBef>
                <a:spcPts val="765"/>
              </a:spcBef>
            </a:pPr>
            <a:r>
              <a:rPr sz="1200" b="1" spc="-5" dirty="0">
                <a:latin typeface="Times New Roman"/>
                <a:cs typeface="Times New Roman"/>
              </a:rPr>
              <a:t>Допоміжна</a:t>
            </a:r>
            <a:endParaRPr sz="1200">
              <a:latin typeface="Times New Roman"/>
              <a:cs typeface="Times New Roman"/>
            </a:endParaRPr>
          </a:p>
          <a:p>
            <a:pPr marL="488315" indent="-116839">
              <a:lnSpc>
                <a:spcPts val="1365"/>
              </a:lnSpc>
              <a:buSzPct val="83333"/>
              <a:buAutoNum type="arabicPeriod"/>
              <a:tabLst>
                <a:tab pos="488950" algn="l"/>
              </a:tabLst>
            </a:pPr>
            <a:r>
              <a:rPr sz="1200" spc="-5" dirty="0">
                <a:latin typeface="Times New Roman"/>
                <a:cs typeface="Times New Roman"/>
              </a:rPr>
              <a:t>Бурик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А.Ф.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 підприємства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5" dirty="0">
                <a:latin typeface="Times New Roman"/>
                <a:cs typeface="Times New Roman"/>
              </a:rPr>
              <a:t> навч.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5" dirty="0">
                <a:latin typeface="Times New Roman"/>
                <a:cs typeface="Times New Roman"/>
              </a:rPr>
              <a:t>ЦУЛ,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260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370"/>
              </a:lnSpc>
              <a:buSzPct val="83333"/>
              <a:buAutoNum type="arabicPeriod"/>
              <a:tabLst>
                <a:tab pos="525145" algn="l"/>
              </a:tabLst>
            </a:pPr>
            <a:r>
              <a:rPr sz="1200" spc="-5" dirty="0">
                <a:latin typeface="Times New Roman"/>
                <a:cs typeface="Times New Roman"/>
              </a:rPr>
              <a:t>Педько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Основи підприємництва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бізнес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культури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5" dirty="0">
                <a:latin typeface="Times New Roman"/>
                <a:cs typeface="Times New Roman"/>
              </a:rPr>
              <a:t>ЦУЛ,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2019. 168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415"/>
              </a:lnSpc>
              <a:buSzPct val="83333"/>
              <a:buAutoNum type="arabicPeriod"/>
              <a:tabLst>
                <a:tab pos="525145" algn="l"/>
              </a:tabLst>
            </a:pPr>
            <a:r>
              <a:rPr sz="1200" spc="-5" dirty="0">
                <a:latin typeface="Times New Roman"/>
                <a:cs typeface="Times New Roman"/>
              </a:rPr>
              <a:t>Податковий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кодекс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1755 – VI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dirty="0">
                <a:latin typeface="Times New Roman"/>
                <a:cs typeface="Times New Roman"/>
              </a:rPr>
              <a:t> 2 грудня 2010 р.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24104"/>
            <a:ext cx="9198610" cy="547052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indent="359410">
              <a:lnSpc>
                <a:spcPts val="1380"/>
              </a:lnSpc>
              <a:spcBef>
                <a:spcPts val="195"/>
              </a:spcBef>
              <a:buSzPct val="91666"/>
              <a:buAutoNum type="arabicPeriod" startAt="4"/>
              <a:tabLst>
                <a:tab pos="527050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Захарченко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В.І.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Інноваційний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менеджмент: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теорія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практика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умовах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трансформації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В.І.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Захарченко,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Н.М.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Корсікова,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М.М.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Меркулов.</a:t>
            </a:r>
            <a:r>
              <a:rPr sz="1200" dirty="0">
                <a:latin typeface="Times New Roman"/>
                <a:cs typeface="Times New Roman"/>
              </a:rPr>
              <a:t> Київ: </a:t>
            </a:r>
            <a:r>
              <a:rPr sz="1200" spc="-5" dirty="0">
                <a:latin typeface="Times New Roman"/>
                <a:cs typeface="Times New Roman"/>
              </a:rPr>
              <a:t>Центр навчальної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літератури,</a:t>
            </a:r>
            <a:r>
              <a:rPr sz="1200" dirty="0">
                <a:latin typeface="Times New Roman"/>
                <a:cs typeface="Times New Roman"/>
              </a:rPr>
              <a:t> 2020. 448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499745" indent="359410">
              <a:lnSpc>
                <a:spcPts val="1380"/>
              </a:lnSpc>
              <a:buSzPct val="91666"/>
              <a:buAutoNum type="arabicPeriod" startAt="4"/>
              <a:tabLst>
                <a:tab pos="52705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Ноздріна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Ящук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Полотай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Управління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проектами: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підручник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заг.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ред.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Ноздріної. </a:t>
            </a:r>
            <a:r>
              <a:rPr sz="1200" dirty="0">
                <a:latin typeface="Times New Roman"/>
                <a:cs typeface="Times New Roman"/>
              </a:rPr>
              <a:t>Київ: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Центр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учбової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літератури,</a:t>
            </a:r>
            <a:r>
              <a:rPr sz="1200" dirty="0">
                <a:latin typeface="Times New Roman"/>
                <a:cs typeface="Times New Roman"/>
              </a:rPr>
              <a:t> 2020. 432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355"/>
              </a:lnSpc>
              <a:buSzPct val="91666"/>
              <a:buAutoNum type="arabicPeriod" startAt="4"/>
              <a:tabLst>
                <a:tab pos="525145" algn="l"/>
              </a:tabLst>
            </a:pPr>
            <a:r>
              <a:rPr sz="1200" spc="-5" dirty="0">
                <a:latin typeface="Times New Roman"/>
                <a:cs typeface="Times New Roman"/>
              </a:rPr>
              <a:t>Федулова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Л.І.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Інноваційна економіка: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підручник.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К.: Либідь,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480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Times New Roman"/>
              <a:cs typeface="Times New Roman"/>
            </a:endParaRPr>
          </a:p>
          <a:p>
            <a:pPr marL="372110">
              <a:lnSpc>
                <a:spcPts val="1410"/>
              </a:lnSpc>
            </a:pPr>
            <a:r>
              <a:rPr sz="1200" b="1" dirty="0">
                <a:latin typeface="Times New Roman"/>
                <a:cs typeface="Times New Roman"/>
              </a:rPr>
              <a:t>10.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Інформаційні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ресурси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Інтернеті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75"/>
              </a:lnSpc>
            </a:pPr>
            <a:r>
              <a:rPr sz="1200" b="1" spc="-5" dirty="0">
                <a:latin typeface="Times New Roman"/>
                <a:cs typeface="Times New Roman"/>
              </a:rPr>
              <a:t>Законодавчий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портал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Уряду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України</a:t>
            </a:r>
            <a:r>
              <a:rPr sz="1200" b="1" spc="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1A0DAB"/>
                </a:solidFill>
                <a:latin typeface="Times New Roman"/>
                <a:cs typeface="Times New Roman"/>
                <a:hlinkClick r:id="rId2"/>
              </a:rPr>
              <a:t>zakon.rada.gov.ua.</a:t>
            </a:r>
            <a:r>
              <a:rPr sz="1200" b="1" spc="15" dirty="0">
                <a:solidFill>
                  <a:srgbClr val="1A0DAB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1200" b="1" dirty="0">
                <a:solidFill>
                  <a:srgbClr val="1A0DAB"/>
                </a:solidFill>
                <a:latin typeface="Times New Roman"/>
                <a:cs typeface="Times New Roman"/>
                <a:hlinkClick r:id="rId2"/>
              </a:rPr>
              <a:t>-</a:t>
            </a:r>
            <a:r>
              <a:rPr sz="1200" b="1" spc="-10" dirty="0">
                <a:solidFill>
                  <a:srgbClr val="1A0DAB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1200" b="1" spc="-5" dirty="0">
                <a:solidFill>
                  <a:srgbClr val="1A0DAB"/>
                </a:solidFill>
                <a:latin typeface="Times New Roman"/>
                <a:cs typeface="Times New Roman"/>
                <a:hlinkClick r:id="rId2"/>
              </a:rPr>
              <a:t>Всі</a:t>
            </a:r>
            <a:r>
              <a:rPr sz="1200" b="1" dirty="0">
                <a:solidFill>
                  <a:srgbClr val="1A0DAB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1200" b="1" spc="-5" dirty="0">
                <a:solidFill>
                  <a:srgbClr val="1A0DAB"/>
                </a:solidFill>
                <a:latin typeface="Times New Roman"/>
                <a:cs typeface="Times New Roman"/>
                <a:hlinkClick r:id="rId2"/>
              </a:rPr>
              <a:t>документи</a:t>
            </a:r>
            <a:r>
              <a:rPr sz="1200" b="1" spc="20" dirty="0">
                <a:solidFill>
                  <a:srgbClr val="1A0DAB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1200" b="1" dirty="0">
                <a:solidFill>
                  <a:srgbClr val="1A0DAB"/>
                </a:solidFill>
                <a:latin typeface="Times New Roman"/>
                <a:cs typeface="Times New Roman"/>
                <a:hlinkClick r:id="rId2"/>
              </a:rPr>
              <a:t>-</a:t>
            </a:r>
            <a:r>
              <a:rPr sz="1200" b="1" spc="-10" dirty="0">
                <a:solidFill>
                  <a:srgbClr val="1A0DAB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1200" b="1" spc="-5" dirty="0">
                <a:solidFill>
                  <a:srgbClr val="1A0DAB"/>
                </a:solidFill>
                <a:latin typeface="Times New Roman"/>
                <a:cs typeface="Times New Roman"/>
                <a:hlinkClick r:id="rId2"/>
              </a:rPr>
              <a:t>Верховна</a:t>
            </a:r>
            <a:r>
              <a:rPr sz="1200" b="1" spc="10" dirty="0">
                <a:solidFill>
                  <a:srgbClr val="1A0DAB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1200" b="1" spc="-5" dirty="0">
                <a:solidFill>
                  <a:srgbClr val="1A0DAB"/>
                </a:solidFill>
                <a:latin typeface="Times New Roman"/>
                <a:cs typeface="Times New Roman"/>
                <a:hlinkClick r:id="rId2"/>
              </a:rPr>
              <a:t>Рада </a:t>
            </a:r>
            <a:r>
              <a:rPr sz="1200" b="1" dirty="0">
                <a:solidFill>
                  <a:srgbClr val="1A0DAB"/>
                </a:solidFill>
                <a:latin typeface="Times New Roman"/>
                <a:cs typeface="Times New Roman"/>
                <a:hlinkClick r:id="rId2"/>
              </a:rPr>
              <a:t>України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55"/>
              </a:lnSpc>
            </a:pPr>
            <a:r>
              <a:rPr sz="1200" spc="-5" dirty="0">
                <a:latin typeface="Times New Roman"/>
                <a:cs typeface="Times New Roman"/>
              </a:rPr>
              <a:t>Національна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бібліотека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Вернадського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НАН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http://www.nbuv.gov.ua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7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Державна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служба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статистики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України:</a:t>
            </a:r>
            <a:r>
              <a:rPr sz="1200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http://www.ukrstat.gov.ua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9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Статистична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служба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Європейської комісії (Євростат):</a:t>
            </a:r>
            <a:r>
              <a:rPr sz="1200" spc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5"/>
              </a:rPr>
              <a:t>www.europa.eu.int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Періодичні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видання (журнали,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тижневики):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Актуальні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економіки: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6"/>
              </a:rPr>
              <a:t>http://eco-science.net/Arhive.html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dirty="0">
                <a:latin typeface="Times New Roman"/>
                <a:cs typeface="Times New Roman"/>
              </a:rPr>
              <a:t>Економіка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України:</a:t>
            </a:r>
            <a:r>
              <a:rPr sz="1200" spc="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7"/>
              </a:rPr>
              <a:t>https://journals.ua/business/ekonomika-ukrainy-ukrainskiy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Ефективна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економіка:</a:t>
            </a:r>
            <a:r>
              <a:rPr sz="1200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8"/>
              </a:rPr>
              <a:t>www.economy.nayka.com.ua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Економіка,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фінанси,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право: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efp.in.ua/arhiv-nomeriv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Економіст: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ua-ekonomist.com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dirty="0">
                <a:latin typeface="Times New Roman"/>
                <a:cs typeface="Times New Roman"/>
              </a:rPr>
              <a:t>Зовнішня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торгівля: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економіка,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фінанси,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право:</a:t>
            </a:r>
            <a:r>
              <a:rPr sz="1200" spc="-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9"/>
              </a:rPr>
              <a:t>http://zt.knteu.kiev.ua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5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Мировая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экономика</a:t>
            </a:r>
            <a:r>
              <a:rPr sz="1200" dirty="0">
                <a:latin typeface="Times New Roman"/>
                <a:cs typeface="Times New Roman"/>
              </a:rPr>
              <a:t> и </a:t>
            </a:r>
            <a:r>
              <a:rPr sz="1200" spc="-5" dirty="0">
                <a:latin typeface="Times New Roman"/>
                <a:cs typeface="Times New Roman"/>
              </a:rPr>
              <a:t>международные</a:t>
            </a:r>
            <a:r>
              <a:rPr sz="1200" dirty="0">
                <a:latin typeface="Times New Roman"/>
                <a:cs typeface="Times New Roman"/>
              </a:rPr>
              <a:t> отношения:</a:t>
            </a:r>
            <a:r>
              <a:rPr sz="1200" spc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10"/>
              </a:rPr>
              <a:t>https://www.imemo.ru/jour/meimo</a:t>
            </a:r>
            <a:endParaRPr sz="1200">
              <a:latin typeface="Times New Roman"/>
              <a:cs typeface="Times New Roman"/>
            </a:endParaRPr>
          </a:p>
          <a:p>
            <a:pPr marL="643890" indent="-27178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Підприємництво,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господарство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право: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pgp-journal.kiev.ua</a:t>
            </a:r>
            <a:endParaRPr sz="1200">
              <a:latin typeface="Times New Roman"/>
              <a:cs typeface="Times New Roman"/>
            </a:endParaRPr>
          </a:p>
          <a:p>
            <a:pPr marL="643890" indent="-271780">
              <a:lnSpc>
                <a:spcPts val="1375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Фінанси України: fu.minfin.gov.ua</a:t>
            </a:r>
            <a:endParaRPr sz="1200">
              <a:latin typeface="Times New Roman"/>
              <a:cs typeface="Times New Roman"/>
            </a:endParaRPr>
          </a:p>
          <a:p>
            <a:pPr marL="643890" indent="-27178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Проблеми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економіки:</a:t>
            </a:r>
            <a:r>
              <a:rPr sz="1200" spc="-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11"/>
              </a:rPr>
              <a:t>www.problecon.com</a:t>
            </a:r>
            <a:endParaRPr sz="1200">
              <a:latin typeface="Times New Roman"/>
              <a:cs typeface="Times New Roman"/>
            </a:endParaRPr>
          </a:p>
          <a:p>
            <a:pPr marL="372110" marR="5951855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645795" algn="l"/>
              </a:tabLst>
            </a:pPr>
            <a:r>
              <a:rPr sz="1200" spc="-5" dirty="0">
                <a:latin typeface="Times New Roman"/>
                <a:cs typeface="Times New Roman"/>
              </a:rPr>
              <a:t>Бізнес-Інформ:</a:t>
            </a:r>
            <a:r>
              <a:rPr sz="1200" spc="3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12"/>
              </a:rPr>
              <a:t>www.business-inform.net </a:t>
            </a:r>
            <a:r>
              <a:rPr sz="1200" spc="-2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Сайти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Інтернет: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3"/>
              </a:rPr>
              <a:t>www.ft.com</a:t>
            </a:r>
            <a:r>
              <a:rPr sz="1200" dirty="0">
                <a:latin typeface="Times New Roman"/>
                <a:cs typeface="Times New Roman"/>
                <a:hlinkClick r:id="rId13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15"/>
              </a:lnSpc>
              <a:buChar char="-"/>
              <a:tabLst>
                <a:tab pos="461645" algn="l"/>
              </a:tabLst>
            </a:pPr>
            <a:r>
              <a:rPr sz="1200" spc="-5" dirty="0">
                <a:latin typeface="Times New Roman"/>
                <a:cs typeface="Times New Roman"/>
              </a:rPr>
              <a:t>Financial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Times</a:t>
            </a:r>
            <a:r>
              <a:rPr sz="1200" spc="-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14"/>
              </a:rPr>
              <a:t>www.businessweek.com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80"/>
              </a:lnSpc>
              <a:buChar char="-"/>
              <a:tabLst>
                <a:tab pos="461645" algn="l"/>
              </a:tabLst>
            </a:pPr>
            <a:r>
              <a:rPr sz="1200" spc="-5" dirty="0">
                <a:latin typeface="Times New Roman"/>
                <a:cs typeface="Times New Roman"/>
              </a:rPr>
              <a:t>Business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Week</a:t>
            </a:r>
            <a:r>
              <a:rPr sz="1200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15"/>
              </a:rPr>
              <a:t>www.economist.com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80"/>
              </a:lnSpc>
              <a:buChar char="-"/>
              <a:tabLst>
                <a:tab pos="461645" algn="l"/>
              </a:tabLst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Economist</a:t>
            </a:r>
            <a:r>
              <a:rPr sz="1200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16"/>
              </a:rPr>
              <a:t>www.europe.eu.int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80"/>
              </a:lnSpc>
              <a:buChar char="-"/>
              <a:tabLst>
                <a:tab pos="461645" algn="l"/>
              </a:tabLst>
            </a:pPr>
            <a:r>
              <a:rPr sz="1200" spc="-5" dirty="0">
                <a:latin typeface="Times New Roman"/>
                <a:cs typeface="Times New Roman"/>
              </a:rPr>
              <a:t>Європейський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союз</a:t>
            </a:r>
            <a:r>
              <a:rPr sz="1200" spc="-4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17"/>
              </a:rPr>
              <a:t>www.imf.org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80"/>
              </a:lnSpc>
              <a:buChar char="-"/>
              <a:tabLst>
                <a:tab pos="461645" algn="l"/>
              </a:tabLst>
            </a:pPr>
            <a:r>
              <a:rPr sz="1200" spc="-5" dirty="0">
                <a:latin typeface="Times New Roman"/>
                <a:cs typeface="Times New Roman"/>
              </a:rPr>
              <a:t>Світовий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банк</a:t>
            </a:r>
            <a:r>
              <a:rPr sz="1200" spc="-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18"/>
              </a:rPr>
              <a:t>www.wto.org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80"/>
              </a:lnSpc>
              <a:buChar char="-"/>
              <a:tabLst>
                <a:tab pos="461645" algn="l"/>
              </a:tabLst>
            </a:pPr>
            <a:r>
              <a:rPr sz="1200" spc="-5" dirty="0">
                <a:latin typeface="Times New Roman"/>
                <a:cs typeface="Times New Roman"/>
              </a:rPr>
              <a:t>Світова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організація торгівлі</a:t>
            </a:r>
            <a:r>
              <a:rPr sz="1200" spc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19"/>
              </a:rPr>
              <a:t>www.portal.euromonitor.com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85"/>
              </a:lnSpc>
              <a:buChar char="-"/>
              <a:tabLst>
                <a:tab pos="461645" algn="l"/>
              </a:tabLst>
            </a:pPr>
            <a:r>
              <a:rPr sz="1200" spc="-5" dirty="0">
                <a:latin typeface="Times New Roman"/>
                <a:cs typeface="Times New Roman"/>
              </a:rPr>
              <a:t>Євромонітор</a:t>
            </a:r>
            <a:r>
              <a:rPr sz="1200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0"/>
              </a:rPr>
              <a:t>www.uncitral.org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415"/>
              </a:lnSpc>
              <a:buChar char="-"/>
              <a:tabLst>
                <a:tab pos="461645" algn="l"/>
              </a:tabLst>
            </a:pPr>
            <a:r>
              <a:rPr sz="1200" spc="-5" dirty="0">
                <a:latin typeface="Times New Roman"/>
                <a:cs typeface="Times New Roman"/>
              </a:rPr>
              <a:t>Міжнародна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торговельна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палата (МТП)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0200"/>
            <a:ext cx="9297035" cy="6169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8170" indent="-4194175">
              <a:lnSpc>
                <a:spcPts val="1390"/>
              </a:lnSpc>
              <a:spcBef>
                <a:spcPts val="100"/>
              </a:spcBef>
              <a:buAutoNum type="arabicPeriod"/>
              <a:tabLst>
                <a:tab pos="440880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АНОТАЦІЯ</a:t>
            </a:r>
            <a:endParaRPr sz="1200">
              <a:latin typeface="Times New Roman"/>
              <a:cs typeface="Times New Roman"/>
            </a:endParaRPr>
          </a:p>
          <a:p>
            <a:pPr marL="462280" algn="just">
              <a:lnSpc>
                <a:spcPts val="1365"/>
              </a:lnSpc>
            </a:pPr>
            <a:r>
              <a:rPr sz="1200" spc="-5" dirty="0">
                <a:latin typeface="Times New Roman"/>
                <a:cs typeface="Times New Roman"/>
              </a:rPr>
              <a:t>Освітній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належить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циклу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вибіркових.</a:t>
            </a:r>
            <a:endParaRPr sz="1200">
              <a:latin typeface="Times New Roman"/>
              <a:cs typeface="Times New Roman"/>
            </a:endParaRPr>
          </a:p>
          <a:p>
            <a:pPr marL="12700" marR="12065" indent="457200" algn="just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Як </a:t>
            </a:r>
            <a:r>
              <a:rPr sz="1200" spc="-5" dirty="0">
                <a:latin typeface="Times New Roman"/>
                <a:cs typeface="Times New Roman"/>
              </a:rPr>
              <a:t>освітній компонент, «Бізнес-планування» забезпечує формування </a:t>
            </a:r>
            <a:r>
              <a:rPr sz="1200" dirty="0">
                <a:latin typeface="Times New Roman"/>
                <a:cs typeface="Times New Roman"/>
              </a:rPr>
              <a:t>у фахівців </a:t>
            </a:r>
            <a:r>
              <a:rPr sz="1200" spc="-5" dirty="0">
                <a:latin typeface="Times New Roman"/>
                <a:cs typeface="Times New Roman"/>
              </a:rPr>
              <a:t>комплексу </a:t>
            </a:r>
            <a:r>
              <a:rPr sz="1200" dirty="0">
                <a:latin typeface="Times New Roman"/>
                <a:cs typeface="Times New Roman"/>
              </a:rPr>
              <a:t>професійних </a:t>
            </a:r>
            <a:r>
              <a:rPr sz="1200" spc="-5" dirty="0">
                <a:latin typeface="Times New Roman"/>
                <a:cs typeface="Times New Roman"/>
              </a:rPr>
              <a:t>знань щодо </a:t>
            </a:r>
            <a:r>
              <a:rPr sz="1200" dirty="0">
                <a:latin typeface="Times New Roman"/>
                <a:cs typeface="Times New Roman"/>
              </a:rPr>
              <a:t>теорії та </a:t>
            </a:r>
            <a:r>
              <a:rPr sz="1200" spc="-5" dirty="0">
                <a:latin typeface="Times New Roman"/>
                <a:cs typeface="Times New Roman"/>
              </a:rPr>
              <a:t>практики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формування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складання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бізнес-плану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різноманітних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організацій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підприємств.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ОК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«Бізнес-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планування»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спрямований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формування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-5" dirty="0">
                <a:latin typeface="Times New Roman"/>
                <a:cs typeface="Times New Roman"/>
              </a:rPr>
              <a:t>здобувачів вищої освіти наступних компетентностей: володіння загальною технологією організації розробки бізнес-плану </a:t>
            </a:r>
            <a:r>
              <a:rPr sz="1200" dirty="0">
                <a:latin typeface="Times New Roman"/>
                <a:cs typeface="Times New Roman"/>
              </a:rPr>
              <a:t>й </a:t>
            </a:r>
            <a:r>
              <a:rPr sz="1200" spc="-5" dirty="0">
                <a:latin typeface="Times New Roman"/>
                <a:cs typeface="Times New Roman"/>
              </a:rPr>
              <a:t>методикою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проведення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необхідних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техніко-економічних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розрахунків;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моделювати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потоки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продукції,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ресурсів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грошових</a:t>
            </a:r>
            <a:r>
              <a:rPr sz="1200" dirty="0">
                <a:latin typeface="Times New Roman"/>
                <a:cs typeface="Times New Roman"/>
              </a:rPr>
              <a:t> коштів</a:t>
            </a:r>
            <a:r>
              <a:rPr sz="1200" spc="5" dirty="0">
                <a:latin typeface="Times New Roman"/>
                <a:cs typeface="Times New Roman"/>
              </a:rPr>
              <a:t> на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підприємстві;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вміння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здійснювати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презентацію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бізнес-плану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проводити оцінку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ризиків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експертизу.</a:t>
            </a:r>
            <a:endParaRPr sz="1200">
              <a:latin typeface="Times New Roman"/>
              <a:cs typeface="Times New Roman"/>
            </a:endParaRPr>
          </a:p>
          <a:p>
            <a:pPr marL="12700" marR="19050" indent="457200" algn="just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Метою вивчення дисципліни «Бізнес-планування» </a:t>
            </a:r>
            <a:r>
              <a:rPr sz="1200" dirty="0">
                <a:latin typeface="Times New Roman"/>
                <a:cs typeface="Times New Roman"/>
              </a:rPr>
              <a:t>є </a:t>
            </a:r>
            <a:r>
              <a:rPr sz="1200" spc="-5" dirty="0">
                <a:latin typeface="Times New Roman"/>
                <a:cs typeface="Times New Roman"/>
              </a:rPr>
              <a:t>формування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-5" dirty="0">
                <a:latin typeface="Times New Roman"/>
                <a:cs typeface="Times New Roman"/>
              </a:rPr>
              <a:t>здобувачів вищої освіти системи теоретичних знань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набуття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навичок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щодо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розробки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бізнес-планів,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організації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їх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презентації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проведення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експертизи.</a:t>
            </a:r>
            <a:endParaRPr sz="1200">
              <a:latin typeface="Times New Roman"/>
              <a:cs typeface="Times New Roman"/>
            </a:endParaRPr>
          </a:p>
          <a:p>
            <a:pPr marL="12700" indent="457200" algn="just">
              <a:lnSpc>
                <a:spcPts val="1315"/>
              </a:lnSpc>
            </a:pPr>
            <a:r>
              <a:rPr sz="1200" spc="-5" dirty="0">
                <a:latin typeface="Times New Roman"/>
                <a:cs typeface="Times New Roman"/>
              </a:rPr>
              <a:t>Освітній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присвячено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основним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тенденціям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підприємницької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діяльність,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який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процесом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прийняття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рішень,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80"/>
              </a:lnSpc>
              <a:spcBef>
                <a:spcPts val="70"/>
              </a:spcBef>
            </a:pPr>
            <a:r>
              <a:rPr sz="1200" dirty="0">
                <a:latin typeface="Times New Roman"/>
                <a:cs typeface="Times New Roman"/>
              </a:rPr>
              <a:t>їхньої </a:t>
            </a:r>
            <a:r>
              <a:rPr sz="1200" spc="-5" dirty="0">
                <a:latin typeface="Times New Roman"/>
                <a:cs typeface="Times New Roman"/>
              </a:rPr>
              <a:t>реалізації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оцінки результатів; план надає </a:t>
            </a:r>
            <a:r>
              <a:rPr sz="1200" dirty="0">
                <a:latin typeface="Times New Roman"/>
                <a:cs typeface="Times New Roman"/>
              </a:rPr>
              <a:t>основу для </a:t>
            </a:r>
            <a:r>
              <a:rPr sz="1200" spc="-5" dirty="0">
                <a:latin typeface="Times New Roman"/>
                <a:cs typeface="Times New Roman"/>
              </a:rPr>
              <a:t>прийняття раціональних рішень. </a:t>
            </a:r>
            <a:r>
              <a:rPr sz="1200" dirty="0">
                <a:latin typeface="Times New Roman"/>
                <a:cs typeface="Times New Roman"/>
              </a:rPr>
              <a:t>Робота </a:t>
            </a:r>
            <a:r>
              <a:rPr sz="1200" spc="-5" dirty="0">
                <a:latin typeface="Times New Roman"/>
                <a:cs typeface="Times New Roman"/>
              </a:rPr>
              <a:t>без </a:t>
            </a:r>
            <a:r>
              <a:rPr sz="1200" dirty="0">
                <a:latin typeface="Times New Roman"/>
                <a:cs typeface="Times New Roman"/>
              </a:rPr>
              <a:t>плану є </a:t>
            </a:r>
            <a:r>
              <a:rPr sz="1200" spc="-5" dirty="0">
                <a:latin typeface="Times New Roman"/>
                <a:cs typeface="Times New Roman"/>
              </a:rPr>
              <a:t>реакцією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10" dirty="0">
                <a:latin typeface="Times New Roman"/>
                <a:cs typeface="Times New Roman"/>
              </a:rPr>
              <a:t>події, </a:t>
            </a:r>
            <a:r>
              <a:rPr sz="1200" spc="-10" dirty="0">
                <a:latin typeface="Times New Roman"/>
                <a:cs typeface="Times New Roman"/>
              </a:rPr>
              <a:t>що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відбуваються;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діяльність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основі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реакція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заплановані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передбачені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явища.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парадигма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вимагає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 </a:t>
            </a:r>
            <a:r>
              <a:rPr sz="1200" dirty="0">
                <a:latin typeface="Times New Roman"/>
                <a:cs typeface="Times New Roman"/>
              </a:rPr>
              <a:t> нового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підходу до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внутрішньофірмового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планування,</a:t>
            </a:r>
            <a:r>
              <a:rPr sz="1200" dirty="0">
                <a:latin typeface="Times New Roman"/>
                <a:cs typeface="Times New Roman"/>
              </a:rPr>
              <a:t> 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вони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змушені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шукати</a:t>
            </a:r>
            <a:r>
              <a:rPr sz="1200" dirty="0">
                <a:latin typeface="Times New Roman"/>
                <a:cs typeface="Times New Roman"/>
              </a:rPr>
              <a:t> такі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моделі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планування,</a:t>
            </a:r>
            <a:r>
              <a:rPr sz="1200" dirty="0">
                <a:latin typeface="Times New Roman"/>
                <a:cs typeface="Times New Roman"/>
              </a:rPr>
              <a:t> які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забезпечували </a:t>
            </a:r>
            <a:r>
              <a:rPr sz="1200" dirty="0">
                <a:latin typeface="Times New Roman"/>
                <a:cs typeface="Times New Roman"/>
              </a:rPr>
              <a:t>максимальну </a:t>
            </a:r>
            <a:r>
              <a:rPr sz="1200" spc="-5" dirty="0">
                <a:latin typeface="Times New Roman"/>
                <a:cs typeface="Times New Roman"/>
              </a:rPr>
              <a:t>ефективність прийнятих </a:t>
            </a:r>
            <a:r>
              <a:rPr sz="1200" dirty="0">
                <a:latin typeface="Times New Roman"/>
                <a:cs typeface="Times New Roman"/>
              </a:rPr>
              <a:t>рішень. </a:t>
            </a:r>
            <a:r>
              <a:rPr sz="1200" spc="-5" dirty="0">
                <a:latin typeface="Times New Roman"/>
                <a:cs typeface="Times New Roman"/>
              </a:rPr>
              <a:t>Оптимальним варіантом досягнення </a:t>
            </a:r>
            <a:r>
              <a:rPr sz="1200" dirty="0">
                <a:latin typeface="Times New Roman"/>
                <a:cs typeface="Times New Roman"/>
              </a:rPr>
              <a:t>таких </a:t>
            </a:r>
            <a:r>
              <a:rPr sz="1200" spc="-5" dirty="0">
                <a:latin typeface="Times New Roman"/>
                <a:cs typeface="Times New Roman"/>
              </a:rPr>
              <a:t>рішень </a:t>
            </a:r>
            <a:r>
              <a:rPr sz="1200" dirty="0">
                <a:latin typeface="Times New Roman"/>
                <a:cs typeface="Times New Roman"/>
              </a:rPr>
              <a:t>є бізнес-план, </a:t>
            </a:r>
            <a:r>
              <a:rPr sz="1200" spc="-5" dirty="0">
                <a:latin typeface="Times New Roman"/>
                <a:cs typeface="Times New Roman"/>
              </a:rPr>
              <a:t>який дозволяє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вирішити </a:t>
            </a:r>
            <a:r>
              <a:rPr sz="1200" dirty="0">
                <a:latin typeface="Times New Roman"/>
                <a:cs typeface="Times New Roman"/>
              </a:rPr>
              <a:t>поточні і </a:t>
            </a:r>
            <a:r>
              <a:rPr sz="1200" spc="-5" dirty="0">
                <a:latin typeface="Times New Roman"/>
                <a:cs typeface="Times New Roman"/>
              </a:rPr>
              <a:t>перспективні проблеми. </a:t>
            </a:r>
            <a:r>
              <a:rPr sz="1200" dirty="0">
                <a:latin typeface="Times New Roman"/>
                <a:cs typeface="Times New Roman"/>
              </a:rPr>
              <a:t>Він </a:t>
            </a:r>
            <a:r>
              <a:rPr sz="1200" spc="-5" dirty="0">
                <a:latin typeface="Times New Roman"/>
                <a:cs typeface="Times New Roman"/>
              </a:rPr>
              <a:t>включає </a:t>
            </a:r>
            <a:r>
              <a:rPr sz="1200" dirty="0">
                <a:latin typeface="Times New Roman"/>
                <a:cs typeface="Times New Roman"/>
              </a:rPr>
              <a:t>розробку мети і </a:t>
            </a:r>
            <a:r>
              <a:rPr sz="1200" spc="-5" dirty="0">
                <a:latin typeface="Times New Roman"/>
                <a:cs typeface="Times New Roman"/>
              </a:rPr>
              <a:t>завдань, </a:t>
            </a:r>
            <a:r>
              <a:rPr sz="1200" dirty="0">
                <a:latin typeface="Times New Roman"/>
                <a:cs typeface="Times New Roman"/>
              </a:rPr>
              <a:t>що ставляться </a:t>
            </a:r>
            <a:r>
              <a:rPr sz="1200" spc="-5" dirty="0">
                <a:latin typeface="Times New Roman"/>
                <a:cs typeface="Times New Roman"/>
              </a:rPr>
              <a:t>перед </a:t>
            </a:r>
            <a:r>
              <a:rPr sz="1200" dirty="0">
                <a:latin typeface="Times New Roman"/>
                <a:cs typeface="Times New Roman"/>
              </a:rPr>
              <a:t>підприємством на найближчу і далеку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перспективу, </a:t>
            </a:r>
            <a:r>
              <a:rPr sz="1200" dirty="0">
                <a:latin typeface="Times New Roman"/>
                <a:cs typeface="Times New Roman"/>
              </a:rPr>
              <a:t>оцінку поточного стану </a:t>
            </a:r>
            <a:r>
              <a:rPr sz="1200" spc="-5" dirty="0">
                <a:latin typeface="Times New Roman"/>
                <a:cs typeface="Times New Roman"/>
              </a:rPr>
              <a:t>економіки, сильних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слабких сторін виробництва, аналіз </a:t>
            </a:r>
            <a:r>
              <a:rPr sz="1200" dirty="0">
                <a:latin typeface="Times New Roman"/>
                <a:cs typeface="Times New Roman"/>
              </a:rPr>
              <a:t>ринку і </a:t>
            </a:r>
            <a:r>
              <a:rPr sz="1200" spc="-5" dirty="0">
                <a:latin typeface="Times New Roman"/>
                <a:cs typeface="Times New Roman"/>
              </a:rPr>
              <a:t>інформацію </a:t>
            </a:r>
            <a:r>
              <a:rPr sz="1200" dirty="0">
                <a:latin typeface="Times New Roman"/>
                <a:cs typeface="Times New Roman"/>
              </a:rPr>
              <a:t>про </a:t>
            </a:r>
            <a:r>
              <a:rPr sz="1200" spc="-5" dirty="0">
                <a:latin typeface="Times New Roman"/>
                <a:cs typeface="Times New Roman"/>
              </a:rPr>
              <a:t>клієнтів. Бізнес-план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дозволяє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показати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вигідність пропонованого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проекту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залучити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можливих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контрагентів.</a:t>
            </a:r>
            <a:endParaRPr sz="1200">
              <a:latin typeface="Times New Roman"/>
              <a:cs typeface="Times New Roman"/>
            </a:endParaRPr>
          </a:p>
          <a:p>
            <a:pPr marL="12700" marR="12700" indent="457200" algn="just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Освітній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«Бізнес-планування»</a:t>
            </a:r>
            <a:r>
              <a:rPr sz="1200" dirty="0">
                <a:latin typeface="Times New Roman"/>
                <a:cs typeface="Times New Roman"/>
              </a:rPr>
              <a:t> органічно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пов’язаний</a:t>
            </a:r>
            <a:r>
              <a:rPr sz="1200" dirty="0">
                <a:latin typeface="Times New Roman"/>
                <a:cs typeface="Times New Roman"/>
              </a:rPr>
              <a:t> із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сукупністю</a:t>
            </a:r>
            <a:r>
              <a:rPr sz="1200" dirty="0">
                <a:latin typeface="Times New Roman"/>
                <a:cs typeface="Times New Roman"/>
              </a:rPr>
              <a:t> інших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наук,</a:t>
            </a:r>
            <a:r>
              <a:rPr sz="1200" spc="-5" dirty="0">
                <a:latin typeface="Times New Roman"/>
                <a:cs typeface="Times New Roman"/>
              </a:rPr>
              <a:t> зокрема: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економікою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економічною</a:t>
            </a:r>
            <a:r>
              <a:rPr sz="1200" dirty="0">
                <a:latin typeface="Times New Roman"/>
                <a:cs typeface="Times New Roman"/>
              </a:rPr>
              <a:t> теорією,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функціональними</a:t>
            </a:r>
            <a:r>
              <a:rPr sz="1200" dirty="0">
                <a:latin typeface="Times New Roman"/>
                <a:cs typeface="Times New Roman"/>
              </a:rPr>
              <a:t> 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макроекономіка,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мікроекономіка,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маркетинг,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менеджмент,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інноваційна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діяльність,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облік та </a:t>
            </a:r>
            <a:r>
              <a:rPr sz="1200" spc="-5" dirty="0">
                <a:latin typeface="Times New Roman"/>
                <a:cs typeface="Times New Roman"/>
              </a:rPr>
              <a:t>статистика,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аудиторська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діяльність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9580" algn="just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Контроль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видами діяльності здобувачів вищої освіти здійснюється </a:t>
            </a:r>
            <a:r>
              <a:rPr sz="1200" dirty="0">
                <a:latin typeface="Times New Roman"/>
                <a:cs typeface="Times New Roman"/>
              </a:rPr>
              <a:t>шляхом поточного </a:t>
            </a:r>
            <a:r>
              <a:rPr sz="1200" spc="-5" dirty="0">
                <a:latin typeface="Times New Roman"/>
                <a:cs typeface="Times New Roman"/>
              </a:rPr>
              <a:t>оцінювання знань, періодичним контролем </a:t>
            </a:r>
            <a:r>
              <a:rPr sz="1200" spc="35" dirty="0">
                <a:latin typeface="Times New Roman"/>
                <a:cs typeface="Times New Roman"/>
              </a:rPr>
              <a:t>за 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тестами</a:t>
            </a:r>
            <a:r>
              <a:rPr sz="1200" dirty="0">
                <a:latin typeface="Times New Roman"/>
                <a:cs typeface="Times New Roman"/>
              </a:rPr>
              <a:t> після </a:t>
            </a:r>
            <a:r>
              <a:rPr sz="1200" spc="-5" dirty="0">
                <a:latin typeface="Times New Roman"/>
                <a:cs typeface="Times New Roman"/>
              </a:rPr>
              <a:t>засвоєння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ними кожного</a:t>
            </a:r>
            <a:r>
              <a:rPr sz="1200" dirty="0">
                <a:latin typeface="Times New Roman"/>
                <a:cs typeface="Times New Roman"/>
              </a:rPr>
              <a:t> з </a:t>
            </a:r>
            <a:r>
              <a:rPr sz="1200" spc="-5" dirty="0">
                <a:latin typeface="Times New Roman"/>
                <a:cs typeface="Times New Roman"/>
              </a:rPr>
              <a:t>модулів.</a:t>
            </a:r>
            <a:endParaRPr sz="1200">
              <a:latin typeface="Times New Roman"/>
              <a:cs typeface="Times New Roman"/>
            </a:endParaRPr>
          </a:p>
          <a:p>
            <a:pPr marL="12700" marR="17780" indent="44958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результатами </a:t>
            </a:r>
            <a:r>
              <a:rPr sz="1200" spc="-10" dirty="0">
                <a:latin typeface="Times New Roman"/>
                <a:cs typeface="Times New Roman"/>
              </a:rPr>
              <a:t>суми </a:t>
            </a:r>
            <a:r>
              <a:rPr sz="1200" spc="-5" dirty="0">
                <a:latin typeface="Times New Roman"/>
                <a:cs typeface="Times New Roman"/>
              </a:rPr>
              <a:t>балів, набраних </a:t>
            </a:r>
            <a:r>
              <a:rPr sz="1200" dirty="0">
                <a:latin typeface="Times New Roman"/>
                <a:cs typeface="Times New Roman"/>
              </a:rPr>
              <a:t>за дві </a:t>
            </a:r>
            <a:r>
              <a:rPr sz="1200" b="1" spc="-5" dirty="0">
                <a:latin typeface="Times New Roman"/>
                <a:cs typeface="Times New Roman"/>
              </a:rPr>
              <a:t>(Модуль </a:t>
            </a:r>
            <a:r>
              <a:rPr sz="1200" b="1" dirty="0">
                <a:latin typeface="Times New Roman"/>
                <a:cs typeface="Times New Roman"/>
              </a:rPr>
              <a:t>1, </a:t>
            </a:r>
            <a:r>
              <a:rPr sz="1200" b="1" spc="-5" dirty="0">
                <a:latin typeface="Times New Roman"/>
                <a:cs typeface="Times New Roman"/>
              </a:rPr>
              <a:t>Модуль </a:t>
            </a:r>
            <a:r>
              <a:rPr sz="1200" b="1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) </a:t>
            </a:r>
            <a:r>
              <a:rPr sz="1200" spc="-5" dirty="0">
                <a:latin typeface="Times New Roman"/>
                <a:cs typeface="Times New Roman"/>
              </a:rPr>
              <a:t>періодичні контрольні </a:t>
            </a:r>
            <a:r>
              <a:rPr sz="1200" dirty="0">
                <a:latin typeface="Times New Roman"/>
                <a:cs typeface="Times New Roman"/>
              </a:rPr>
              <a:t>точки, </a:t>
            </a:r>
            <a:r>
              <a:rPr sz="1200" spc="-5" dirty="0">
                <a:latin typeface="Times New Roman"/>
                <a:cs typeface="Times New Roman"/>
              </a:rPr>
              <a:t>виставляється підсумкова </a:t>
            </a:r>
            <a:r>
              <a:rPr sz="1200" dirty="0">
                <a:latin typeface="Times New Roman"/>
                <a:cs typeface="Times New Roman"/>
              </a:rPr>
              <a:t>оцінка </a:t>
            </a:r>
            <a:r>
              <a:rPr sz="1200" spc="-5" dirty="0">
                <a:latin typeface="Times New Roman"/>
                <a:cs typeface="Times New Roman"/>
              </a:rPr>
              <a:t>за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національною, 100-бальною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шкалами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ECTS.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2947035" indent="-152400">
              <a:lnSpc>
                <a:spcPts val="1395"/>
              </a:lnSpc>
              <a:buAutoNum type="arabicPeriod" startAt="2"/>
              <a:tabLst>
                <a:tab pos="294703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МЕТА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 </a:t>
            </a:r>
            <a:r>
              <a:rPr sz="1200" b="1" spc="-5" dirty="0">
                <a:latin typeface="Times New Roman"/>
                <a:cs typeface="Times New Roman"/>
              </a:rPr>
              <a:t>ЗАВДАННЯ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ОСВІТНЬОГО КОМПОНЕНТА</a:t>
            </a:r>
            <a:endParaRPr sz="1200">
              <a:latin typeface="Times New Roman"/>
              <a:cs typeface="Times New Roman"/>
            </a:endParaRPr>
          </a:p>
          <a:p>
            <a:pPr marL="12700" marR="12065" indent="359410" algn="just">
              <a:lnSpc>
                <a:spcPts val="1380"/>
              </a:lnSpc>
              <a:spcBef>
                <a:spcPts val="50"/>
              </a:spcBef>
            </a:pPr>
            <a:r>
              <a:rPr sz="1200" b="1" spc="-5" dirty="0">
                <a:latin typeface="Times New Roman"/>
                <a:cs typeface="Times New Roman"/>
              </a:rPr>
              <a:t>Метою вивчення </a:t>
            </a:r>
            <a:r>
              <a:rPr sz="1200" b="1" dirty="0">
                <a:latin typeface="Times New Roman"/>
                <a:cs typeface="Times New Roman"/>
              </a:rPr>
              <a:t>освітнього </a:t>
            </a:r>
            <a:r>
              <a:rPr sz="1200" b="1" spc="-5" dirty="0">
                <a:latin typeface="Times New Roman"/>
                <a:cs typeface="Times New Roman"/>
              </a:rPr>
              <a:t>компоненту </a:t>
            </a:r>
            <a:r>
              <a:rPr sz="1200" spc="-5" dirty="0">
                <a:latin typeface="Times New Roman"/>
                <a:cs typeface="Times New Roman"/>
              </a:rPr>
              <a:t>«Бізнес-планування»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надати здобувачам </a:t>
            </a:r>
            <a:r>
              <a:rPr sz="1200" dirty="0">
                <a:latin typeface="Times New Roman"/>
                <a:cs typeface="Times New Roman"/>
              </a:rPr>
              <a:t>вищої </a:t>
            </a:r>
            <a:r>
              <a:rPr sz="1200" spc="-5" dirty="0">
                <a:latin typeface="Times New Roman"/>
                <a:cs typeface="Times New Roman"/>
              </a:rPr>
              <a:t>освіти комплекс знань </a:t>
            </a:r>
            <a:r>
              <a:rPr sz="1200" dirty="0">
                <a:latin typeface="Times New Roman"/>
                <a:cs typeface="Times New Roman"/>
              </a:rPr>
              <a:t>щодо </a:t>
            </a:r>
            <a:r>
              <a:rPr sz="1200" spc="-5" dirty="0">
                <a:latin typeface="Times New Roman"/>
                <a:cs typeface="Times New Roman"/>
              </a:rPr>
              <a:t>сутності,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призначення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етапів бізнес-планування. Це надасть можливість </a:t>
            </a:r>
            <a:r>
              <a:rPr sz="1200" spc="-10" dirty="0">
                <a:latin typeface="Times New Roman"/>
                <a:cs typeface="Times New Roman"/>
              </a:rPr>
              <a:t>бути </a:t>
            </a:r>
            <a:r>
              <a:rPr sz="1200" spc="-5" dirty="0">
                <a:latin typeface="Times New Roman"/>
                <a:cs typeface="Times New Roman"/>
              </a:rPr>
              <a:t>конкурентоздатними на </a:t>
            </a:r>
            <a:r>
              <a:rPr sz="1200" dirty="0">
                <a:latin typeface="Times New Roman"/>
                <a:cs typeface="Times New Roman"/>
              </a:rPr>
              <a:t>ринку </a:t>
            </a:r>
            <a:r>
              <a:rPr sz="1200" spc="-5" dirty="0">
                <a:latin typeface="Times New Roman"/>
                <a:cs typeface="Times New Roman"/>
              </a:rPr>
              <a:t>праці,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отримати універсальних Soft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Skills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1F1F1F"/>
                </a:solidFill>
                <a:latin typeface="Times New Roman"/>
                <a:cs typeface="Times New Roman"/>
              </a:rPr>
              <a:t>для</a:t>
            </a:r>
            <a:r>
              <a:rPr sz="1200" spc="-5" dirty="0">
                <a:solidFill>
                  <a:srgbClr val="1F1F1F"/>
                </a:solidFill>
                <a:latin typeface="Times New Roman"/>
                <a:cs typeface="Times New Roman"/>
              </a:rPr>
              <a:t> майбутнього</a:t>
            </a:r>
            <a:r>
              <a:rPr sz="120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1F1F1F"/>
                </a:solidFill>
                <a:latin typeface="Times New Roman"/>
                <a:cs typeface="Times New Roman"/>
              </a:rPr>
              <a:t>спеціаліста.</a:t>
            </a:r>
            <a:endParaRPr sz="1200">
              <a:latin typeface="Times New Roman"/>
              <a:cs typeface="Times New Roman"/>
            </a:endParaRPr>
          </a:p>
          <a:p>
            <a:pPr marL="12700" marR="11430" indent="359410" algn="just">
              <a:lnSpc>
                <a:spcPts val="1380"/>
              </a:lnSpc>
            </a:pPr>
            <a:r>
              <a:rPr sz="1200" b="1" spc="-5" dirty="0">
                <a:latin typeface="Times New Roman"/>
                <a:cs typeface="Times New Roman"/>
              </a:rPr>
              <a:t>Основною </a:t>
            </a:r>
            <a:r>
              <a:rPr sz="1200" b="1" spc="-10" dirty="0">
                <a:latin typeface="Times New Roman"/>
                <a:cs typeface="Times New Roman"/>
              </a:rPr>
              <a:t>метою освітнього компоненту </a:t>
            </a:r>
            <a:r>
              <a:rPr sz="1200" spc="-10" dirty="0">
                <a:latin typeface="Times New Roman"/>
                <a:cs typeface="Times New Roman"/>
              </a:rPr>
              <a:t>«Бізнес-етика </a:t>
            </a:r>
            <a:r>
              <a:rPr sz="1200" spc="-5" dirty="0">
                <a:latin typeface="Times New Roman"/>
                <a:cs typeface="Times New Roman"/>
              </a:rPr>
              <a:t>підприємства» </a:t>
            </a:r>
            <a:r>
              <a:rPr sz="1200" dirty="0">
                <a:latin typeface="Times New Roman"/>
                <a:cs typeface="Times New Roman"/>
              </a:rPr>
              <a:t>є: </a:t>
            </a:r>
            <a:r>
              <a:rPr sz="1200" spc="-5" dirty="0">
                <a:latin typeface="Times New Roman"/>
                <a:cs typeface="Times New Roman"/>
              </a:rPr>
              <a:t>формування загальних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спеціальних компетентностей щодо </a:t>
            </a:r>
            <a:r>
              <a:rPr sz="1200" dirty="0">
                <a:latin typeface="Times New Roman"/>
                <a:cs typeface="Times New Roman"/>
              </a:rPr>
              <a:t> зберігання та </a:t>
            </a:r>
            <a:r>
              <a:rPr sz="1200" spc="-5" dirty="0">
                <a:latin typeface="Times New Roman"/>
                <a:cs typeface="Times New Roman"/>
              </a:rPr>
              <a:t>примноження моральних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культурних цінностей при виконанні професійних обов’язків, створення розвинутої </a:t>
            </a:r>
            <a:r>
              <a:rPr sz="1200" spc="10" dirty="0">
                <a:latin typeface="Times New Roman"/>
                <a:cs typeface="Times New Roman"/>
              </a:rPr>
              <a:t>культури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менеджменту,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розуміння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вимог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бізнес-етикету,</a:t>
            </a:r>
            <a:r>
              <a:rPr sz="1200" dirty="0">
                <a:latin typeface="Times New Roman"/>
                <a:cs typeface="Times New Roman"/>
              </a:rPr>
              <a:t> розвитку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культури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ділового </a:t>
            </a:r>
            <a:r>
              <a:rPr sz="1200" spc="-5" dirty="0">
                <a:latin typeface="Times New Roman"/>
                <a:cs typeface="Times New Roman"/>
              </a:rPr>
              <a:t>спілкування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усній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письмовій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формах.</a:t>
            </a:r>
            <a:endParaRPr sz="1200">
              <a:latin typeface="Times New Roman"/>
              <a:cs typeface="Times New Roman"/>
            </a:endParaRPr>
          </a:p>
          <a:p>
            <a:pPr marL="462280" algn="just">
              <a:lnSpc>
                <a:spcPts val="1330"/>
              </a:lnSpc>
            </a:pPr>
            <a:r>
              <a:rPr sz="1200" dirty="0">
                <a:latin typeface="Times New Roman"/>
                <a:cs typeface="Times New Roman"/>
              </a:rPr>
              <a:t>Згідно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вимогами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здобувачі вищої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освіти повинні: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395"/>
              </a:lnSpc>
            </a:pPr>
            <a:r>
              <a:rPr sz="1200" b="1" i="1" dirty="0">
                <a:latin typeface="Times New Roman"/>
                <a:cs typeface="Times New Roman"/>
              </a:rPr>
              <a:t>Знати: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405"/>
              </a:lnSpc>
            </a:pPr>
            <a:r>
              <a:rPr sz="1200" spc="-10" dirty="0">
                <a:latin typeface="Times New Roman"/>
                <a:cs typeface="Times New Roman"/>
              </a:rPr>
              <a:t>-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сутність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призначення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підприємстві;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24104"/>
            <a:ext cx="9159875" cy="5469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88900">
              <a:lnSpc>
                <a:spcPts val="1410"/>
              </a:lnSpc>
              <a:spcBef>
                <a:spcPts val="100"/>
              </a:spcBef>
              <a:buChar char="-"/>
              <a:tabLst>
                <a:tab pos="330200" algn="l"/>
              </a:tabLst>
            </a:pPr>
            <a:r>
              <a:rPr sz="1200" spc="-10" dirty="0">
                <a:latin typeface="Times New Roman"/>
                <a:cs typeface="Times New Roman"/>
              </a:rPr>
              <a:t>структуру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бізнес-плану;</a:t>
            </a:r>
            <a:endParaRPr sz="1200">
              <a:latin typeface="Times New Roman"/>
              <a:cs typeface="Times New Roman"/>
            </a:endParaRPr>
          </a:p>
          <a:p>
            <a:pPr marL="329565" indent="-88900">
              <a:lnSpc>
                <a:spcPts val="1380"/>
              </a:lnSpc>
              <a:buChar char="-"/>
              <a:tabLst>
                <a:tab pos="330200" algn="l"/>
              </a:tabLst>
            </a:pPr>
            <a:r>
              <a:rPr sz="1200" spc="-5" dirty="0">
                <a:latin typeface="Times New Roman"/>
                <a:cs typeface="Times New Roman"/>
              </a:rPr>
              <a:t>зміст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розділів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бізнес-плану;</a:t>
            </a:r>
            <a:endParaRPr sz="1200">
              <a:latin typeface="Times New Roman"/>
              <a:cs typeface="Times New Roman"/>
            </a:endParaRPr>
          </a:p>
          <a:p>
            <a:pPr marL="367665" indent="-127000">
              <a:lnSpc>
                <a:spcPts val="1405"/>
              </a:lnSpc>
              <a:buChar char="-"/>
              <a:tabLst>
                <a:tab pos="36830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наповнення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складання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розділів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плану.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400"/>
              </a:lnSpc>
            </a:pPr>
            <a:r>
              <a:rPr sz="1200" b="1" i="1" spc="-5" dirty="0">
                <a:latin typeface="Times New Roman"/>
                <a:cs typeface="Times New Roman"/>
              </a:rPr>
              <a:t>Вміти:</a:t>
            </a:r>
            <a:endParaRPr sz="1200">
              <a:latin typeface="Times New Roman"/>
              <a:cs typeface="Times New Roman"/>
            </a:endParaRPr>
          </a:p>
          <a:p>
            <a:pPr marL="329565" indent="-88900">
              <a:lnSpc>
                <a:spcPts val="1355"/>
              </a:lnSpc>
              <a:buChar char="-"/>
              <a:tabLst>
                <a:tab pos="330200" algn="l"/>
              </a:tabLst>
            </a:pPr>
            <a:r>
              <a:rPr sz="1200" spc="-5" dirty="0">
                <a:latin typeface="Times New Roman"/>
                <a:cs typeface="Times New Roman"/>
              </a:rPr>
              <a:t>складати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бізнес-план;</a:t>
            </a:r>
            <a:endParaRPr sz="1200">
              <a:latin typeface="Times New Roman"/>
              <a:cs typeface="Times New Roman"/>
            </a:endParaRPr>
          </a:p>
          <a:p>
            <a:pPr marL="329565" indent="-88900">
              <a:lnSpc>
                <a:spcPts val="1390"/>
              </a:lnSpc>
              <a:buChar char="-"/>
              <a:tabLst>
                <a:tab pos="330200" algn="l"/>
              </a:tabLst>
            </a:pPr>
            <a:r>
              <a:rPr sz="1200" spc="-5" dirty="0">
                <a:latin typeface="Times New Roman"/>
                <a:cs typeface="Times New Roman"/>
              </a:rPr>
              <a:t>презентувати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свій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загалу.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Times New Roman"/>
              <a:buChar char="-"/>
            </a:pPr>
            <a:endParaRPr sz="1150">
              <a:latin typeface="Times New Roman"/>
              <a:cs typeface="Times New Roman"/>
            </a:endParaRPr>
          </a:p>
          <a:p>
            <a:pPr marL="763905" lvl="1" indent="-153035">
              <a:lnSpc>
                <a:spcPct val="100000"/>
              </a:lnSpc>
              <a:buAutoNum type="arabicPeriod" startAt="3"/>
              <a:tabLst>
                <a:tab pos="76454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ПЕРЕЛІК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КОМПЕТЕНТНОСТЕЙ,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ЯКІ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НАБУВАЮТЬСЯ </a:t>
            </a:r>
            <a:r>
              <a:rPr sz="1200" b="1" dirty="0">
                <a:latin typeface="Times New Roman"/>
                <a:cs typeface="Times New Roman"/>
              </a:rPr>
              <a:t>ПІД </a:t>
            </a:r>
            <a:r>
              <a:rPr sz="1200" b="1" spc="-5" dirty="0">
                <a:latin typeface="Times New Roman"/>
                <a:cs typeface="Times New Roman"/>
              </a:rPr>
              <a:t>ЧАС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ОПАНУВАННЯ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ОСВІТНІМ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КОМПОНЕНТОМ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3"/>
            </a:pPr>
            <a:endParaRPr sz="1100">
              <a:latin typeface="Times New Roman"/>
              <a:cs typeface="Times New Roman"/>
            </a:endParaRPr>
          </a:p>
          <a:p>
            <a:pPr marL="372110">
              <a:lnSpc>
                <a:spcPts val="1420"/>
              </a:lnSpc>
            </a:pPr>
            <a:r>
              <a:rPr sz="1200" i="1" spc="-5" dirty="0">
                <a:latin typeface="Times New Roman"/>
                <a:cs typeface="Times New Roman"/>
              </a:rPr>
              <a:t>Інтегральна</a:t>
            </a:r>
            <a:r>
              <a:rPr sz="1200" i="1" spc="-5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компетентність: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>
              <a:lnSpc>
                <a:spcPts val="1380"/>
              </a:lnSpc>
              <a:spcBef>
                <a:spcPts val="75"/>
              </a:spcBef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складні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спеціалізовані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задачі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економічній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характеризуються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комплексністю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невизначеністю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умов,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-5" dirty="0">
                <a:latin typeface="Times New Roman"/>
                <a:cs typeface="Times New Roman"/>
              </a:rPr>
              <a:t> передбачає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теорій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методів економічної </a:t>
            </a:r>
            <a:r>
              <a:rPr sz="1200" spc="-10" dirty="0">
                <a:latin typeface="Times New Roman"/>
                <a:cs typeface="Times New Roman"/>
              </a:rPr>
              <a:t>науки.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15"/>
              </a:lnSpc>
            </a:pPr>
            <a:r>
              <a:rPr sz="1200" i="1" spc="-5" dirty="0">
                <a:latin typeface="Times New Roman"/>
                <a:cs typeface="Times New Roman"/>
              </a:rPr>
              <a:t>Загальні</a:t>
            </a:r>
            <a:r>
              <a:rPr sz="1200" i="1" spc="-4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372110" marR="478536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ЗК3. Здатність до </a:t>
            </a:r>
            <a:r>
              <a:rPr sz="1200" spc="-5" dirty="0">
                <a:latin typeface="Times New Roman"/>
                <a:cs typeface="Times New Roman"/>
              </a:rPr>
              <a:t>абстрактного мислення, аналізу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синтезу.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ЗК4.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ситуаціях.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ЗК8.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пошуку,</a:t>
            </a:r>
            <a:r>
              <a:rPr sz="1200" dirty="0">
                <a:latin typeface="Times New Roman"/>
                <a:cs typeface="Times New Roman"/>
              </a:rPr>
              <a:t> оброблення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інформації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різних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джерел.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80"/>
              </a:lnSpc>
            </a:pPr>
            <a:r>
              <a:rPr sz="1200" i="1" spc="-5" dirty="0">
                <a:latin typeface="Times New Roman"/>
                <a:cs typeface="Times New Roman"/>
              </a:rPr>
              <a:t>Спеціальні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(фахові,</a:t>
            </a:r>
            <a:r>
              <a:rPr sz="1200" i="1" spc="-2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предметні)</a:t>
            </a:r>
            <a:r>
              <a:rPr sz="1200" i="1" spc="-4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СК2.</a:t>
            </a:r>
            <a:r>
              <a:rPr sz="1200" spc="-5" dirty="0">
                <a:latin typeface="Times New Roman"/>
                <a:cs typeface="Times New Roman"/>
              </a:rPr>
              <a:t> Здатність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здійснювати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професійну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діяльність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відповідності</a:t>
            </a:r>
            <a:r>
              <a:rPr sz="1200" dirty="0">
                <a:latin typeface="Times New Roman"/>
                <a:cs typeface="Times New Roman"/>
              </a:rPr>
              <a:t> з </a:t>
            </a:r>
            <a:r>
              <a:rPr sz="1200" spc="-5" dirty="0">
                <a:latin typeface="Times New Roman"/>
                <a:cs typeface="Times New Roman"/>
              </a:rPr>
              <a:t>чинними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нормативними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правовими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актами.</a:t>
            </a:r>
            <a:endParaRPr sz="1200">
              <a:latin typeface="Times New Roman"/>
              <a:cs typeface="Times New Roman"/>
            </a:endParaRPr>
          </a:p>
          <a:p>
            <a:pPr marL="12700" marR="654050" indent="359410">
              <a:lnSpc>
                <a:spcPts val="1380"/>
              </a:lnSpc>
              <a:spcBef>
                <a:spcPts val="70"/>
              </a:spcBef>
            </a:pPr>
            <a:r>
              <a:rPr sz="1200" dirty="0">
                <a:latin typeface="Times New Roman"/>
                <a:cs typeface="Times New Roman"/>
              </a:rPr>
              <a:t>СК4.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5" dirty="0">
                <a:latin typeface="Times New Roman"/>
                <a:cs typeface="Times New Roman"/>
              </a:rPr>
              <a:t> пояснювати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явища </a:t>
            </a:r>
            <a:r>
              <a:rPr sz="1200" spc="-5" dirty="0">
                <a:latin typeface="Times New Roman"/>
                <a:cs typeface="Times New Roman"/>
              </a:rPr>
              <a:t>на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теоретичних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моделей,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змістовно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інтерпретувати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отримані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результати.</a:t>
            </a:r>
            <a:endParaRPr sz="1200">
              <a:latin typeface="Times New Roman"/>
              <a:cs typeface="Times New Roman"/>
            </a:endParaRPr>
          </a:p>
          <a:p>
            <a:pPr marL="12700" marR="304165" indent="35941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СК14.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5" dirty="0">
                <a:latin typeface="Times New Roman"/>
                <a:cs typeface="Times New Roman"/>
              </a:rPr>
              <a:t> поглиблено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явища в одній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або декількох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сферах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врахуванням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ризиків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можливих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наслідків.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3893185" lvl="1" indent="-3848100">
              <a:lnSpc>
                <a:spcPct val="100000"/>
              </a:lnSpc>
              <a:buAutoNum type="arabicPeriod" startAt="4"/>
              <a:tabLst>
                <a:tab pos="3893185" algn="l"/>
                <a:tab pos="389382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РЕЗУЛЬТАТИ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НАВЧАННЯ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363220" indent="359410">
              <a:lnSpc>
                <a:spcPts val="138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РН6.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Використовувати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професійну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аргументацію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донесення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інформації,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ідей,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 та</a:t>
            </a:r>
            <a:r>
              <a:rPr sz="1200" spc="-5" dirty="0">
                <a:latin typeface="Times New Roman"/>
                <a:cs typeface="Times New Roman"/>
              </a:rPr>
              <a:t> способів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вирішення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фахівців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нефахівців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сфері економічної </a:t>
            </a:r>
            <a:r>
              <a:rPr sz="1200" spc="-5" dirty="0">
                <a:latin typeface="Times New Roman"/>
                <a:cs typeface="Times New Roman"/>
              </a:rPr>
              <a:t>діяльності.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25"/>
              </a:lnSpc>
            </a:pPr>
            <a:r>
              <a:rPr sz="1200" spc="-5" dirty="0">
                <a:latin typeface="Times New Roman"/>
                <a:cs typeface="Times New Roman"/>
              </a:rPr>
              <a:t>РН15.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Демонструвати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базові</a:t>
            </a:r>
            <a:r>
              <a:rPr sz="1200" spc="-5" dirty="0">
                <a:latin typeface="Times New Roman"/>
                <a:cs typeface="Times New Roman"/>
              </a:rPr>
              <a:t> навички креативного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критичного </a:t>
            </a:r>
            <a:r>
              <a:rPr sz="1200" spc="-5" dirty="0">
                <a:latin typeface="Times New Roman"/>
                <a:cs typeface="Times New Roman"/>
              </a:rPr>
              <a:t>мислення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дослідженнях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професійному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спілкуванні.</a:t>
            </a:r>
            <a:endParaRPr sz="1200">
              <a:latin typeface="Times New Roman"/>
              <a:cs typeface="Times New Roman"/>
            </a:endParaRPr>
          </a:p>
          <a:p>
            <a:pPr marL="12700" marR="269875" indent="359410">
              <a:lnSpc>
                <a:spcPts val="1370"/>
              </a:lnSpc>
              <a:spcBef>
                <a:spcPts val="80"/>
              </a:spcBef>
            </a:pPr>
            <a:r>
              <a:rPr sz="1200" spc="-5" dirty="0">
                <a:latin typeface="Times New Roman"/>
                <a:cs typeface="Times New Roman"/>
              </a:rPr>
              <a:t>РН17.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міждисциплінарний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явищ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 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однієї </a:t>
            </a:r>
            <a:r>
              <a:rPr sz="1200" spc="-5" dirty="0">
                <a:latin typeface="Times New Roman"/>
                <a:cs typeface="Times New Roman"/>
              </a:rPr>
              <a:t>або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декількох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сферах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врахуванням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ризиків 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можливих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наслідків.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45"/>
              </a:lnSpc>
            </a:pPr>
            <a:r>
              <a:rPr sz="1200" spc="-5" dirty="0">
                <a:latin typeface="Times New Roman"/>
                <a:cs typeface="Times New Roman"/>
              </a:rPr>
              <a:t>РН23.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Показувати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навички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роботи,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демонструвати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критичне, креативне,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самокритичне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мислення.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48227" y="330200"/>
            <a:ext cx="3006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5.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ОБСЯГ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9327" y="530351"/>
          <a:ext cx="9245599" cy="631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0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2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0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5722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800983" y="1497838"/>
            <a:ext cx="331660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6.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ПОЛІТИКИ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ОСВІТНЬОГО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55039" y="1683455"/>
          <a:ext cx="9093200" cy="16038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9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6186">
                <a:tc>
                  <a:txBody>
                    <a:bodyPr/>
                    <a:lstStyle/>
                    <a:p>
                      <a:pPr marL="127000">
                        <a:lnSpc>
                          <a:spcPts val="136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72720">
                        <a:lnSpc>
                          <a:spcPts val="136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Жодні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порушення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академічної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доброчесності.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20">
                <a:tc>
                  <a:txBody>
                    <a:bodyPr/>
                    <a:lstStyle/>
                    <a:p>
                      <a:pPr marL="127000">
                        <a:lnSpc>
                          <a:spcPts val="14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72720">
                        <a:lnSpc>
                          <a:spcPts val="1400"/>
                        </a:lnSpc>
                        <a:spcBef>
                          <a:spcPts val="5"/>
                        </a:spcBef>
                      </a:pP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2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2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практичні,</a:t>
                      </a:r>
                      <a:r>
                        <a:rPr sz="12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лабораторні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або</a:t>
                      </a:r>
                      <a:r>
                        <a:rPr sz="12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тижнів.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694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172720" marR="146685" algn="just">
                        <a:lnSpc>
                          <a:spcPct val="94600"/>
                        </a:lnSpc>
                        <a:spcBef>
                          <a:spcPts val="4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Невідпрацьовані заняття (невиконання навчального плану)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підставою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недопущення здобувача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підсумкового контролю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(«Положення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про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бально-накопичувальну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систему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оцінювання результатів навчання здобувачів вищої освіти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Мелітопольському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державному</a:t>
                      </a:r>
                      <a:r>
                        <a:rPr sz="1200" spc="-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педагогічному</a:t>
                      </a:r>
                      <a:r>
                        <a:rPr sz="12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університеті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імені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Хмельницького»).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183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72720" marR="119380" algn="just">
                        <a:lnSpc>
                          <a:spcPct val="95000"/>
                        </a:lnSpc>
                      </a:pP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Здобувач,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«відмінні»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накопичує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вивчення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курсу 90 і більше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балів, має право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складати екзамен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даного освітнього компонента («Положення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бально-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накопичувальну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систему оцінювання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результатів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навчання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здобувачів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вищої освіти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Мелітопольському державному педагогічному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університеті</a:t>
                      </a:r>
                      <a:r>
                        <a:rPr sz="12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імені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Хмельницького»)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192526" y="3272154"/>
            <a:ext cx="4457065" cy="384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065">
              <a:lnSpc>
                <a:spcPts val="141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СТРУКТУРА ОСВІТНЬОГО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b="1" dirty="0">
                <a:latin typeface="Times New Roman"/>
                <a:cs typeface="Times New Roman"/>
              </a:rPr>
              <a:t>7.1</a:t>
            </a:r>
            <a:r>
              <a:rPr sz="1200" b="1" spc="-5" dirty="0">
                <a:latin typeface="Times New Roman"/>
                <a:cs typeface="Times New Roman"/>
              </a:rPr>
              <a:t> СТРУКТУРА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ОСВІТНЬОГО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КОМПОНЕНТУ (ЗАГАЛЬНА)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69036" y="3823081"/>
          <a:ext cx="9544684" cy="28596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79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9203">
                <a:tc>
                  <a:txBody>
                    <a:bodyPr/>
                    <a:lstStyle/>
                    <a:p>
                      <a:pPr marL="203835" marR="52069" indent="-137160">
                        <a:lnSpc>
                          <a:spcPts val="1370"/>
                        </a:lnSpc>
                        <a:spcBef>
                          <a:spcPts val="54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E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EF"/>
                    </a:solidFill>
                  </a:tcPr>
                </a:tc>
                <a:tc>
                  <a:txBody>
                    <a:bodyPr/>
                    <a:lstStyle/>
                    <a:p>
                      <a:pPr marL="462915" marR="70485" indent="-378460">
                        <a:lnSpc>
                          <a:spcPts val="1370"/>
                        </a:lnSpc>
                        <a:spcBef>
                          <a:spcPts val="54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Форма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(заняття,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кількість 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EF"/>
                    </a:solidFill>
                  </a:tcPr>
                </a:tc>
                <a:tc>
                  <a:txBody>
                    <a:bodyPr/>
                    <a:lstStyle/>
                    <a:p>
                      <a:pPr marL="320040" marR="79375" indent="-224154">
                        <a:lnSpc>
                          <a:spcPts val="1370"/>
                        </a:lnSpc>
                        <a:spcBef>
                          <a:spcPts val="54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ра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у  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EF"/>
                    </a:solidFill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EF"/>
                    </a:solidFill>
                  </a:tcPr>
                </a:tc>
                <a:tc>
                  <a:txBody>
                    <a:bodyPr/>
                    <a:lstStyle/>
                    <a:p>
                      <a:pPr marL="168910" marR="153035" indent="73025">
                        <a:lnSpc>
                          <a:spcPts val="1370"/>
                        </a:lnSpc>
                        <a:spcBef>
                          <a:spcPts val="54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Вага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EF"/>
                    </a:solidFill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0">
                <a:tc gridSpan="7">
                  <a:txBody>
                    <a:bodyPr/>
                    <a:lstStyle/>
                    <a:p>
                      <a:pPr marL="58039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b="1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БІЗНЕС-ПЛАНУВАННЯ ПІДПРИЄМНИЦЬКОЇ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ДІЯЛЬНОСТІ: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СУТНІСТЬ,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СТАДІЇ,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ЧЕК-ЛИСТ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РОЗРОБКИ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9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369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6675" marR="374015">
                        <a:lnSpc>
                          <a:spcPts val="1380"/>
                        </a:lnSpc>
                        <a:spcBef>
                          <a:spcPts val="93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Сутність,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сфера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 бізнес-планів.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6675" marR="32258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(2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4295" marR="56515" indent="-4445" algn="ctr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75565" indent="-3175" algn="ctr">
                        <a:lnSpc>
                          <a:spcPct val="959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6675" marR="53340">
                        <a:lnSpc>
                          <a:spcPts val="1380"/>
                        </a:lnSpc>
                        <a:tabLst>
                          <a:tab pos="88201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продовж	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 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	(пе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рш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1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31369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 marR="15938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Підготовча стадія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410"/>
                        </a:lnSpc>
                        <a:spcBef>
                          <a:spcPts val="38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138430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(10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4135">
                        <a:lnSpc>
                          <a:spcPct val="959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75565" indent="-3175" algn="ctr">
                        <a:lnSpc>
                          <a:spcPct val="959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90500">
                        <a:lnSpc>
                          <a:spcPct val="959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(перший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69036" y="355091"/>
          <a:ext cx="9544684" cy="6380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79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354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69545">
                        <a:lnSpc>
                          <a:spcPts val="1370"/>
                        </a:lnSpc>
                        <a:spcBef>
                          <a:spcPts val="5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 marR="190500">
                        <a:lnSpc>
                          <a:spcPct val="95600"/>
                        </a:lnSpc>
                        <a:spcBef>
                          <a:spcPts val="459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598805">
                        <a:lnSpc>
                          <a:spcPts val="1370"/>
                        </a:lnSpc>
                        <a:spcBef>
                          <a:spcPts val="5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ріоди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97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36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6675" marR="437515" indent="38100">
                        <a:lnSpc>
                          <a:spcPts val="1370"/>
                        </a:lnSpc>
                        <a:spcBef>
                          <a:spcPts val="9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Структура,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логіка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оформлення бізнес-плану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252095">
                        <a:lnSpc>
                          <a:spcPct val="11000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4135">
                        <a:lnSpc>
                          <a:spcPts val="1380"/>
                        </a:lnSpc>
                        <a:spcBef>
                          <a:spcPts val="48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75565" indent="-3175" algn="ctr">
                        <a:lnSpc>
                          <a:spcPct val="959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90500">
                        <a:lnSpc>
                          <a:spcPts val="1380"/>
                        </a:lnSpc>
                        <a:spcBef>
                          <a:spcPts val="48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(перший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151">
                <a:tc gridSpan="7">
                  <a:txBody>
                    <a:bodyPr/>
                    <a:lstStyle/>
                    <a:p>
                      <a:pPr marL="46355" algn="ctr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БЛОК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Розділи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95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96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369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6675" marR="626110">
                        <a:lnSpc>
                          <a:spcPts val="1370"/>
                        </a:lnSpc>
                        <a:spcBef>
                          <a:spcPts val="9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Галузь, підприємство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його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138430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(10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56515" indent="-4445" algn="ctr">
                        <a:lnSpc>
                          <a:spcPct val="959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75565" indent="-3175" algn="ctr">
                        <a:lnSpc>
                          <a:spcPct val="959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6675" marR="53340">
                        <a:lnSpc>
                          <a:spcPct val="95700"/>
                        </a:lnSpc>
                        <a:tabLst>
                          <a:tab pos="882015" algn="l"/>
                          <a:tab pos="9321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продовж	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  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		(д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1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369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252095">
                        <a:lnSpc>
                          <a:spcPct val="1108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56515" indent="-4445" algn="ctr">
                        <a:lnSpc>
                          <a:spcPct val="957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75565" indent="-3175" algn="ctr">
                        <a:lnSpc>
                          <a:spcPct val="957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90500">
                        <a:lnSpc>
                          <a:spcPct val="957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0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136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6675" marR="242570">
                        <a:lnSpc>
                          <a:spcPct val="955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Виробничий план (план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виготовлення продукції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надання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послуг)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40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138430">
                        <a:lnSpc>
                          <a:spcPts val="1380"/>
                        </a:lnSpc>
                        <a:spcBef>
                          <a:spcPts val="6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(10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56515" indent="-4445" algn="ctr">
                        <a:lnSpc>
                          <a:spcPct val="959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39700" marR="126364" indent="133985">
                        <a:lnSpc>
                          <a:spcPts val="1380"/>
                        </a:lnSpc>
                        <a:spcBef>
                          <a:spcPts val="10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Скласти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90500">
                        <a:lnSpc>
                          <a:spcPct val="959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69036" y="355091"/>
          <a:ext cx="9544684" cy="23704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79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61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1206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6675" marR="461009">
                        <a:lnSpc>
                          <a:spcPts val="1370"/>
                        </a:lnSpc>
                        <a:spcBef>
                          <a:spcPts val="9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Організаційний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фінансовий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252095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56515" indent="-4445" algn="ctr">
                        <a:lnSpc>
                          <a:spcPct val="957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75565" indent="-3175" algn="ctr">
                        <a:lnSpc>
                          <a:spcPct val="957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90500">
                        <a:lnSpc>
                          <a:spcPct val="957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92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6675" marR="278130">
                        <a:lnSpc>
                          <a:spcPts val="1370"/>
                        </a:lnSpc>
                        <a:spcBef>
                          <a:spcPts val="10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ризиків.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252095">
                        <a:lnSpc>
                          <a:spcPct val="1108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56515" indent="-4445" algn="ctr">
                        <a:lnSpc>
                          <a:spcPct val="959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6530" marR="162560" indent="-4445" algn="ctr">
                        <a:lnSpc>
                          <a:spcPct val="95900"/>
                        </a:lnSpc>
                        <a:spcBef>
                          <a:spcPts val="11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Розробити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кейси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ирііш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конфліктів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90500">
                        <a:lnSpc>
                          <a:spcPct val="959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970022" y="2883534"/>
            <a:ext cx="47478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7. 2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ОСВІТНЬОГО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КОМПОНЕНТУ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(ЛЕКЦІЙНИЙ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БЛОК)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3257423"/>
          <a:ext cx="9271634" cy="35502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2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355">
                <a:tc>
                  <a:txBody>
                    <a:bodyPr/>
                    <a:lstStyle/>
                    <a:p>
                      <a:pPr marL="3175" algn="ctr">
                        <a:lnSpc>
                          <a:spcPts val="1295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295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653">
                <a:tc>
                  <a:txBody>
                    <a:bodyPr/>
                    <a:lstStyle/>
                    <a:p>
                      <a:pPr marL="73025" marR="26606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Сутність,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сфера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3520" indent="-154305">
                        <a:lnSpc>
                          <a:spcPts val="1315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  <a:hlinkClick r:id="rId2"/>
                        </a:rPr>
                        <a:t>Сутнісна</a:t>
                      </a:r>
                      <a:r>
                        <a:rPr sz="1200" spc="-30" dirty="0"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  <a:hlinkClick r:id="rId2"/>
                        </a:rPr>
                        <a:t>характеристика</a:t>
                      </a:r>
                      <a:r>
                        <a:rPr sz="1200" spc="-20" dirty="0"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  <a:hlinkClick r:id="rId2"/>
                        </a:rPr>
                        <a:t>бізнес-плану.</a:t>
                      </a:r>
                      <a:r>
                        <a:rPr sz="1200" spc="-20" dirty="0"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•Класифікація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0200" indent="-230504">
                        <a:lnSpc>
                          <a:spcPts val="1350"/>
                        </a:lnSpc>
                        <a:buAutoNum type="arabicPeriod"/>
                        <a:tabLst>
                          <a:tab pos="33083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Цілі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00" indent="-154305">
                        <a:lnSpc>
                          <a:spcPts val="1390"/>
                        </a:lnSpc>
                        <a:buAutoNum type="arabicPeriod"/>
                        <a:tabLst>
                          <a:tab pos="25463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інформаційного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поля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8037">
                <a:tc>
                  <a:txBody>
                    <a:bodyPr/>
                    <a:lstStyle/>
                    <a:p>
                      <a:pPr marL="7302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Підготовча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стадія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0" indent="-154305">
                        <a:lnSpc>
                          <a:spcPts val="1300"/>
                        </a:lnSpc>
                        <a:buAutoNum type="arabicPeriod"/>
                        <a:tabLst>
                          <a:tab pos="25463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Початкова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стадія.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00" indent="-154305">
                        <a:lnSpc>
                          <a:spcPts val="1370"/>
                        </a:lnSpc>
                        <a:buAutoNum type="arabicPeriod"/>
                        <a:tabLst>
                          <a:tab pos="25463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Стратегічне планування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підготовчій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стадії.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00" indent="-154305">
                        <a:lnSpc>
                          <a:spcPts val="1380"/>
                        </a:lnSpc>
                        <a:buAutoNum type="arabicPeriod"/>
                        <a:tabLst>
                          <a:tab pos="25463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сприятливих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зовнішніх можливостей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загроз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00" indent="-154305">
                        <a:lnSpc>
                          <a:spcPts val="1380"/>
                        </a:lnSpc>
                        <a:buAutoNum type="arabicPeriod"/>
                        <a:tabLst>
                          <a:tab pos="25463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сильних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слабких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сторін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фірми.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00" indent="-154305">
                        <a:lnSpc>
                          <a:spcPts val="1360"/>
                        </a:lnSpc>
                        <a:buAutoNum type="arabicPeriod"/>
                        <a:tabLst>
                          <a:tab pos="25463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Визначення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місії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цілей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діяльності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фірми.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00" indent="-154305">
                        <a:lnSpc>
                          <a:spcPts val="1390"/>
                        </a:lnSpc>
                        <a:buAutoNum type="arabicPeriod"/>
                        <a:tabLst>
                          <a:tab pos="25463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альтернатив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вибір стратегії.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876">
                <a:tc>
                  <a:txBody>
                    <a:bodyPr/>
                    <a:lstStyle/>
                    <a:p>
                      <a:pPr marL="73025" marR="46228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логіка розробки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оформлення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50"/>
                        </a:lnSpc>
                        <a:buAutoNum type="arabicPeriod" startAt="2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Логіка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90"/>
                        </a:lnSpc>
                        <a:buAutoNum type="arabicPeriod" startAt="2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Вимоги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стилю написання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оформлення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615">
                <a:tc>
                  <a:txBody>
                    <a:bodyPr/>
                    <a:lstStyle/>
                    <a:p>
                      <a:pPr marL="7302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Галузь,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3520" indent="-154305">
                        <a:lnSpc>
                          <a:spcPts val="1285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Галузь,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мале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80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Дослідження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marL="7302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3520" indent="-154305">
                        <a:lnSpc>
                          <a:spcPts val="1300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логіка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70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Стратегія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маркетингу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65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збуту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реалізації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(послуг)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малого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95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Прогнозовані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обсяги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продажу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355">
                <a:tc>
                  <a:txBody>
                    <a:bodyPr/>
                    <a:lstStyle/>
                    <a:p>
                      <a:pPr marL="73025">
                        <a:lnSpc>
                          <a:spcPts val="128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Виробничий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(план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виготовлення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8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Головне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складові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виробничого 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5091"/>
          <a:ext cx="9271634" cy="1948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2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355">
                <a:tc>
                  <a:txBody>
                    <a:bodyPr/>
                    <a:lstStyle/>
                    <a:p>
                      <a:pPr marL="73025">
                        <a:lnSpc>
                          <a:spcPts val="129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надання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послуг)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9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 виробничого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4694">
                <a:tc>
                  <a:txBody>
                    <a:bodyPr/>
                    <a:lstStyle/>
                    <a:p>
                      <a:pPr marL="73025">
                        <a:lnSpc>
                          <a:spcPts val="135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Організаційний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3520" indent="-154305">
                        <a:lnSpc>
                          <a:spcPts val="1315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Цілі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організаційного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70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розділів організаційного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80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Значення,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технологія розробки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80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доходів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видатків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80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грошових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надходжень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виплат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60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Плановий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баланс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90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Очікувані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фінансові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коефіцієнти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256">
                <a:tc>
                  <a:txBody>
                    <a:bodyPr/>
                    <a:lstStyle/>
                    <a:p>
                      <a:pPr marL="7302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класифікація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 оцінки ризиків.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3520" indent="-154305">
                        <a:lnSpc>
                          <a:spcPts val="1300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Показники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ризику.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50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Якісна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ризиків.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95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Кількісна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ризиків.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843529" y="2459863"/>
            <a:ext cx="49980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7.3</a:t>
            </a:r>
            <a:r>
              <a:rPr sz="1200" b="1" spc="29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ОСВІТНЬОГО</a:t>
            </a:r>
            <a:r>
              <a:rPr sz="1200" b="1" dirty="0">
                <a:latin typeface="Times New Roman"/>
                <a:cs typeface="Times New Roman"/>
              </a:rPr>
              <a:t> КОМПОНЕНТУ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(ПРАКТИЧНІ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ЗАНЯТТЯ)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2660014"/>
          <a:ext cx="9244330" cy="3447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5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38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043">
                <a:tc>
                  <a:txBody>
                    <a:bodyPr/>
                    <a:lstStyle/>
                    <a:p>
                      <a:pPr marL="82931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203">
                <a:tc>
                  <a:txBody>
                    <a:bodyPr/>
                    <a:lstStyle/>
                    <a:p>
                      <a:pPr marL="69850" marR="274955">
                        <a:lnSpc>
                          <a:spcPts val="1370"/>
                        </a:lnSpc>
                        <a:spcBef>
                          <a:spcPts val="509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Сутність,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сфера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Підготовча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стадія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69850" marR="471805">
                        <a:lnSpc>
                          <a:spcPts val="1370"/>
                        </a:lnSpc>
                        <a:spcBef>
                          <a:spcPts val="52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логіка розробки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оформлення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044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Галузь,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продукція.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568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Виробничий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(план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надання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послуг)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044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Організаційний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фінансовий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568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ризиків.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939798" y="6095238"/>
            <a:ext cx="6800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7.4</a:t>
            </a:r>
            <a:r>
              <a:rPr sz="1200" b="1" spc="30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5" dirty="0">
                <a:latin typeface="Times New Roman"/>
                <a:cs typeface="Times New Roman"/>
              </a:rPr>
              <a:t> КОМПОНЕНТУ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(ТЕМИ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ДЛЯ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САМОСТІЙНОГО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ОПРАЦЮВАННЯ)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19327" y="6295339"/>
          <a:ext cx="9244330" cy="3523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3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0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348"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самостійного опрацювання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5091"/>
          <a:ext cx="9244330" cy="58503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3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0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6242">
                <a:tc>
                  <a:txBody>
                    <a:bodyPr/>
                    <a:lstStyle/>
                    <a:p>
                      <a:pPr marL="69850" marR="514350">
                        <a:lnSpc>
                          <a:spcPts val="137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Сутність,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класифікація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сфера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4475">
                        <a:lnSpc>
                          <a:spcPts val="1410"/>
                        </a:lnSpc>
                        <a:spcBef>
                          <a:spcPts val="420"/>
                        </a:spcBef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4475">
                        <a:lnSpc>
                          <a:spcPts val="1375"/>
                        </a:lnSpc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4475">
                        <a:lnSpc>
                          <a:spcPts val="1405"/>
                        </a:lnSpc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2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щодо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власного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r>
                        <a:rPr sz="1200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247">
                <a:tc>
                  <a:txBody>
                    <a:bodyPr/>
                    <a:lstStyle/>
                    <a:p>
                      <a:pPr marL="69850" marR="302895">
                        <a:lnSpc>
                          <a:spcPts val="137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Підготовча стадія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4475">
                        <a:lnSpc>
                          <a:spcPts val="1405"/>
                        </a:lnSpc>
                        <a:spcBef>
                          <a:spcPts val="420"/>
                        </a:spcBef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4475">
                        <a:lnSpc>
                          <a:spcPts val="1375"/>
                        </a:lnSpc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5405" marR="827405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1844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 практичного завдання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, щодо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 власного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його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4845">
                <a:tc>
                  <a:txBody>
                    <a:bodyPr/>
                    <a:lstStyle/>
                    <a:p>
                      <a:pPr marL="69850" marR="61912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логіка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оформлення бізнес-плану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4475">
                        <a:lnSpc>
                          <a:spcPts val="1410"/>
                        </a:lnSpc>
                        <a:spcBef>
                          <a:spcPts val="405"/>
                        </a:spcBef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4475">
                        <a:lnSpc>
                          <a:spcPts val="1375"/>
                        </a:lnSpc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7804" indent="-154940">
                        <a:lnSpc>
                          <a:spcPts val="1405"/>
                        </a:lnSpc>
                        <a:buAutoNum type="arabicPeriod"/>
                        <a:tabLst>
                          <a:tab pos="21844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щодо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власного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презентації.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988">
                <a:tc>
                  <a:txBody>
                    <a:bodyPr/>
                    <a:lstStyle/>
                    <a:p>
                      <a:pPr marL="69850" marR="769620">
                        <a:lnSpc>
                          <a:spcPts val="1370"/>
                        </a:lnSpc>
                        <a:spcBef>
                          <a:spcPts val="509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Галузь, підприємство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його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4475">
                        <a:lnSpc>
                          <a:spcPts val="1405"/>
                        </a:lnSpc>
                        <a:spcBef>
                          <a:spcPts val="405"/>
                        </a:spcBef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4475">
                        <a:lnSpc>
                          <a:spcPts val="1375"/>
                        </a:lnSpc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7804" indent="-154940">
                        <a:lnSpc>
                          <a:spcPts val="1410"/>
                        </a:lnSpc>
                        <a:buAutoNum type="arabicPeriod"/>
                        <a:tabLst>
                          <a:tab pos="21844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щодо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власного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презентації.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8454">
                <a:tc>
                  <a:txBody>
                    <a:bodyPr/>
                    <a:lstStyle/>
                    <a:p>
                      <a:pPr marL="69850" marR="182245">
                        <a:lnSpc>
                          <a:spcPct val="95600"/>
                        </a:lnSpc>
                        <a:spcBef>
                          <a:spcPts val="4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5. Розробка розподілу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збуту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продукції.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конкурентоспроможностіпідприємств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товарів.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6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4475">
                        <a:lnSpc>
                          <a:spcPts val="1405"/>
                        </a:lnSpc>
                        <a:spcBef>
                          <a:spcPts val="405"/>
                        </a:spcBef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4475">
                        <a:lnSpc>
                          <a:spcPts val="1380"/>
                        </a:lnSpc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5405" marR="826135">
                        <a:lnSpc>
                          <a:spcPts val="1370"/>
                        </a:lnSpc>
                        <a:spcBef>
                          <a:spcPts val="85"/>
                        </a:spcBef>
                        <a:buAutoNum type="arabicPeriod"/>
                        <a:tabLst>
                          <a:tab pos="21844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 практичного завдання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, щодо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 власного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його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1248">
                <a:tc>
                  <a:txBody>
                    <a:bodyPr/>
                    <a:lstStyle/>
                    <a:p>
                      <a:pPr marL="69850" marR="469900">
                        <a:lnSpc>
                          <a:spcPts val="1370"/>
                        </a:lnSpc>
                        <a:spcBef>
                          <a:spcPts val="52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Виробничий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(план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надання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послуг)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4475">
                        <a:lnSpc>
                          <a:spcPts val="1405"/>
                        </a:lnSpc>
                        <a:spcBef>
                          <a:spcPts val="420"/>
                        </a:spcBef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4475">
                        <a:lnSpc>
                          <a:spcPts val="1375"/>
                        </a:lnSpc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5405" marR="827405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1844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 практичного завдання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, щодо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 власного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його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368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Організаційний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фінансовий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4475">
                        <a:lnSpc>
                          <a:spcPts val="1415"/>
                        </a:lnSpc>
                        <a:spcBef>
                          <a:spcPts val="409"/>
                        </a:spcBef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5405" marR="53975">
                        <a:lnSpc>
                          <a:spcPts val="1370"/>
                        </a:lnSpc>
                        <a:spcBef>
                          <a:spcPts val="80"/>
                        </a:spcBef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3.Виконання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щодо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складання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власного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r>
                        <a:rPr sz="12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презентації.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5987">
                <a:tc>
                  <a:txBody>
                    <a:bodyPr/>
                    <a:lstStyle/>
                    <a:p>
                      <a:pPr marL="69850" marR="42481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Сутність,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ризиків.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4475">
                        <a:lnSpc>
                          <a:spcPts val="1410"/>
                        </a:lnSpc>
                        <a:spcBef>
                          <a:spcPts val="405"/>
                        </a:spcBef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4475">
                        <a:lnSpc>
                          <a:spcPts val="1380"/>
                        </a:lnSpc>
                        <a:buAutoNum type="arabicPeriod"/>
                        <a:tabLst>
                          <a:tab pos="307340" algn="l"/>
                          <a:tab pos="3079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7804" indent="-154940">
                        <a:lnSpc>
                          <a:spcPts val="1410"/>
                        </a:lnSpc>
                        <a:buAutoNum type="arabicPeriod"/>
                        <a:tabLst>
                          <a:tab pos="21844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щодо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складання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власного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презентації.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776598" y="6191199"/>
            <a:ext cx="31407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8.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СИСТЕМА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ОЦІНЮВАННЯ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ВИМОГИ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5091"/>
          <a:ext cx="9251315" cy="64739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8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3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3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200" marR="133985">
                        <a:lnSpc>
                          <a:spcPct val="1102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Загальна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система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ю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вання</a:t>
                      </a:r>
                      <a:r>
                        <a:rPr sz="12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3210" algn="just">
                        <a:lnSpc>
                          <a:spcPts val="137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проводяться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два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складником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 marR="62230" algn="just">
                        <a:lnSpc>
                          <a:spcPct val="11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результатів контрольних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точок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(КТ1) 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другої (КТ2). Результати контрольної точки (КТ)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сумою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(ПКР):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ПКР.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складає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 Максимальна кількість 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контроль (ПКР) становить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60 %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 максимальної кількості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решта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точки,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 marR="60325" algn="just">
                        <a:lnSpc>
                          <a:spcPct val="1109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20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поточного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обчислюються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як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середньозважена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оцінок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діяльність здобувача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(семінарських) заняттях,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входять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число певної контрольної точки. Для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трансферу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середньозваженої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контрольної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треба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скористатися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формулою: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-5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Таким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чином,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якщо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видів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здобувача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Хср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були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перерахування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здійснюється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так: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 4.1</a:t>
                      </a:r>
                      <a:r>
                        <a:rPr sz="1200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 / 5 = 4.1 * 4 =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16.4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// 16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(балів).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контроль (ПКР) здобувачом отримано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30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Тоді за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контрольну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буде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отримано КТ =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+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ПКР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 +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46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(балів).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 marR="62230" indent="207010" algn="just">
                        <a:lnSpc>
                          <a:spcPct val="1108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 має право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 результату тільки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одного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 протягом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двох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тижнів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після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випадку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незадовільної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 marR="67945" indent="207010" algn="just">
                        <a:lnSpc>
                          <a:spcPct val="110100"/>
                        </a:lnSpc>
                        <a:spcBef>
                          <a:spcPts val="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Підсумковим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контролем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екзамен,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надається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тестів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(або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задач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іншого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виду). Загальний рейтинг освітнього компоненту (ЗР) складається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суми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 (Е), отриманих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екзамені,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(ПО)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ділиться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навпіл.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ЗР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0347">
                <a:tc>
                  <a:txBody>
                    <a:bodyPr/>
                    <a:lstStyle/>
                    <a:p>
                      <a:pPr marL="1905" algn="ctr">
                        <a:lnSpc>
                          <a:spcPts val="138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3210" algn="just">
                        <a:lnSpc>
                          <a:spcPts val="135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«5»</a:t>
                      </a:r>
                      <a:r>
                        <a:rPr sz="1200" b="1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матеріалом,  вільно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самостійно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аргументовано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 marR="61594" algn="just">
                        <a:lnSpc>
                          <a:spcPct val="11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 відповідей, глибоко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всебічно розкриває зміст теоретичних питань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використовуючи</a:t>
                      </a:r>
                      <a:r>
                        <a:rPr sz="12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нормативну,</a:t>
                      </a:r>
                      <a:r>
                        <a:rPr sz="12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обов’язкову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додаткову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літературу.</a:t>
                      </a:r>
                      <a:r>
                        <a:rPr sz="12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 marR="62230" algn="just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усі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завдання. Здатен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 ознаки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допомогою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виявляти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оперувати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 indent="207010" algn="just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«4»</a:t>
                      </a:r>
                      <a:r>
                        <a:rPr sz="1200" b="1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достатньо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обґрунтовано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 marR="62230" algn="just">
                        <a:lnSpc>
                          <a:spcPct val="1102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основному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використовуючи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цьому нормативну та обов’язкову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літературу. Але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викладанні деяких питань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вистачає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достатньої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глибини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 допускаються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несуттєві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неточності та незначні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більшість розрахункових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 завдань. Здобувач здатен виділяти суттєві ознаки вивченого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за допомогою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 синтезу, аналізу, виявляти причинно-наслідкові зв’язки,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яких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можуть бути окремі несуттєві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1600" marR="59690" indent="208279" algn="just">
                        <a:lnSpc>
                          <a:spcPct val="108300"/>
                        </a:lnSpc>
                        <a:spcBef>
                          <a:spcPts val="1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«3»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цілому володіє навчальним матеріалом, викладає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основний зміст під час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але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без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глибокого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всебічного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обґрунтування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3359</Words>
  <Application>Microsoft Office PowerPoint</Application>
  <PresentationFormat>Произвольный</PresentationFormat>
  <Paragraphs>391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Garamond</vt:lpstr>
      <vt:lpstr>Symbol</vt:lpstr>
      <vt:lpstr>Times New Roman</vt:lpstr>
      <vt:lpstr>Натуральные материалы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Yaroslav</dc:creator>
  <cp:lastModifiedBy>Acer_Laptop</cp:lastModifiedBy>
  <cp:revision>1</cp:revision>
  <dcterms:created xsi:type="dcterms:W3CDTF">2023-11-19T19:30:41Z</dcterms:created>
  <dcterms:modified xsi:type="dcterms:W3CDTF">2023-11-19T19:40:16Z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2023-11-19T00:00:00Z</vt:filetime>
  </property>
</Properties>
</file>