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548" y="2773046"/>
            <a:ext cx="7718861" cy="2495345"/>
          </a:xfrm>
        </p:spPr>
        <p:txBody>
          <a:bodyPr anchor="b">
            <a:normAutofit/>
          </a:bodyPr>
          <a:lstStyle>
            <a:lvl1pPr>
              <a:defRPr sz="59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548" y="5268389"/>
            <a:ext cx="7718861" cy="12420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7093" y="4765277"/>
            <a:ext cx="1631928" cy="86213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066" y="4995078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683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672254"/>
            <a:ext cx="7708960" cy="3437402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1049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25345" y="3865457"/>
            <a:ext cx="6611908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490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689015"/>
            <a:ext cx="7708960" cy="3004899"/>
          </a:xfrm>
        </p:spPr>
        <p:txBody>
          <a:bodyPr anchor="b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0417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6" y="4789805"/>
            <a:ext cx="7821586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6" y="5714153"/>
            <a:ext cx="7821586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6234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8" y="691891"/>
            <a:ext cx="7708959" cy="3176022"/>
          </a:xfrm>
        </p:spPr>
        <p:txBody>
          <a:bodyPr anchor="ctr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7" y="4789805"/>
            <a:ext cx="7708960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5538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8319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4065" y="691890"/>
            <a:ext cx="1936754" cy="5826876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548" y="691890"/>
            <a:ext cx="5515507" cy="58268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9882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411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5" y="688255"/>
            <a:ext cx="7705702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547" y="2352886"/>
            <a:ext cx="7708960" cy="4165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201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287781"/>
            <a:ext cx="7708960" cy="1619760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3949488"/>
            <a:ext cx="770896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46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548" y="2356312"/>
            <a:ext cx="3739335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684" y="2356312"/>
            <a:ext cx="3738823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315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203" y="2455474"/>
            <a:ext cx="3361680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1546" y="3090963"/>
            <a:ext cx="3739336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4559" y="2451914"/>
            <a:ext cx="336009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7483" y="3087404"/>
            <a:ext cx="3737170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392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940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294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491936"/>
            <a:ext cx="3075152" cy="1076655"/>
          </a:xfrm>
        </p:spPr>
        <p:txBody>
          <a:bodyPr anchor="b"/>
          <a:lstStyle>
            <a:lvl1pPr algn="l">
              <a:defRPr sz="220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253" y="491938"/>
            <a:ext cx="4433254" cy="5971501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1762915"/>
            <a:ext cx="3075152" cy="4700520"/>
          </a:xfrm>
        </p:spPr>
        <p:txBody>
          <a:bodyPr/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791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5293995"/>
            <a:ext cx="7708960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1547" y="700225"/>
            <a:ext cx="7708960" cy="425117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918981"/>
            <a:ext cx="7708960" cy="544455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24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2095"/>
            <a:ext cx="2316903" cy="732093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3881" y="226"/>
            <a:ext cx="2283074" cy="7557390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3868" cy="7562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2352887"/>
            <a:ext cx="7708960" cy="42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9390" y="6765641"/>
            <a:ext cx="896239" cy="40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546" y="6766434"/>
            <a:ext cx="66851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7853" y="868750"/>
            <a:ext cx="68409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6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78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infin.kmu.gov.ua/" TargetMode="External"/><Relationship Id="rId2" Type="http://schemas.openxmlformats.org/officeDocument/2006/relationships/hyperlink" Target="http://www.me.gov.ua/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ukrstat.gov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145" y="510032"/>
            <a:ext cx="5335270" cy="108521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31570" marR="5080" indent="-983615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</a:t>
            </a:r>
            <a:r>
              <a:rPr sz="1200" b="1" dirty="0">
                <a:latin typeface="Times New Roman"/>
                <a:cs typeface="Times New Roman"/>
              </a:rPr>
              <a:t>ДЕРЖАВНИЙ </a:t>
            </a:r>
            <a:r>
              <a:rPr sz="1200" b="1" spc="-5" dirty="0">
                <a:latin typeface="Times New Roman"/>
                <a:cs typeface="Times New Roman"/>
              </a:rPr>
              <a:t>ПЕДАГОГІЧНИЙ 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12700" marR="285115" indent="149225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 ІНФОРМАТИКИ, </a:t>
            </a:r>
            <a:r>
              <a:rPr sz="1200" b="1" dirty="0">
                <a:latin typeface="Times New Roman"/>
                <a:cs typeface="Times New Roman"/>
              </a:rPr>
              <a:t>МАТЕМАТИКИ ТА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7031" y="1761998"/>
          <a:ext cx="9221470" cy="4655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7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727">
                <a:tc>
                  <a:txBody>
                    <a:bodyPr/>
                    <a:lstStyle/>
                    <a:p>
                      <a:pPr marL="76200">
                        <a:lnSpc>
                          <a:spcPts val="143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190"/>
                        </a:lnSpc>
                      </a:pPr>
                      <a:r>
                        <a:rPr sz="1000" i="1" spc="-5" dirty="0">
                          <a:latin typeface="Calibri"/>
                          <a:cs typeface="Calibri"/>
                        </a:rPr>
                        <a:t>Нормативний/вибірковий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42799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104">
                <a:tc>
                  <a:txBody>
                    <a:bodyPr/>
                    <a:lstStyle/>
                    <a:p>
                      <a:pPr marL="76200" marR="298450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ts val="1410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051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4775" marR="2540" indent="38100">
                        <a:lnSpc>
                          <a:spcPts val="1380"/>
                        </a:lnSpc>
                        <a:spcBef>
                          <a:spcPts val="65"/>
                        </a:spcBef>
                        <a:tabLst>
                          <a:tab pos="1664335" algn="l"/>
                          <a:tab pos="2414270" algn="l"/>
                          <a:tab pos="3449320" algn="l"/>
                          <a:tab pos="4358640" algn="l"/>
                          <a:tab pos="4636135" algn="l"/>
                          <a:tab pos="5436870" algn="l"/>
                          <a:tab pos="6042660" algn="l"/>
                          <a:tab pos="69430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профе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	прогр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рівниц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	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	та	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та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адміністрування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охороні здоров’я»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76200" marR="25654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2024-2025/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Викладач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591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584">
                <a:tc>
                  <a:txBody>
                    <a:bodyPr/>
                    <a:lstStyle/>
                    <a:p>
                      <a:pPr marL="76200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ЦОДТ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1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1073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ts val="141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МДПУ ім.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Богдана 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3238" y="334771"/>
            <a:ext cx="51073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(ТЕМИ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ДЛЯ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САМОСТІЙНОГО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7532" y="534924"/>
          <a:ext cx="9267825" cy="3343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9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29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88">
                <a:tc>
                  <a:txBody>
                    <a:bodyPr/>
                    <a:lstStyle/>
                    <a:p>
                      <a:pPr marL="63500" marR="113030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650240" algn="l"/>
                          <a:tab pos="1029969" algn="l"/>
                          <a:tab pos="233934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1.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	к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переваги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конкурентного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середовища.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сильних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слабких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сторін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(SWOT-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аналіз).Визначення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найбільш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конкурентоспроможного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товару.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marR="508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Зміст,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доцільності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85">
                <a:tc>
                  <a:txBody>
                    <a:bodyPr/>
                    <a:lstStyle/>
                    <a:p>
                      <a:pPr marL="63500" marR="11239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marR="127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специфіка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проектної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проектами.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Фази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життєвого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циклу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оточення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учасники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98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4. Структуризація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marR="4445" algn="just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проекту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етапі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окремими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компонентами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структуризації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Послідовність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структуризації.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987">
                <a:tc>
                  <a:txBody>
                    <a:bodyPr/>
                    <a:lstStyle/>
                    <a:p>
                      <a:pPr marL="63500" marR="113664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31495" algn="l"/>
                          <a:tab pos="790575" algn="l"/>
                          <a:tab pos="1753235" algn="l"/>
                          <a:tab pos="1940560" algn="l"/>
                          <a:tab pos="26670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5.	Фор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і	роз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иток	про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ної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команди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marR="1270" algn="just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Людський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чинник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проектами.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проектної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команди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 проект-менеджера.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Етапи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 проектної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групи.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Координаційна група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775075" y="4028313"/>
            <a:ext cx="31445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ОЦІНЮВАННЯ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30580" y="4403725"/>
          <a:ext cx="9258300" cy="2292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3025" marR="95250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Загальна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вання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4135" indent="2070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проводяться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результати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складником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результатів контрольних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точок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(КТ1)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другої (КТ2). Результати контрольної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+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контрольну точку (КТ)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Максимальна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становить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60 %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 максимальної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обчислюються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оцінок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540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діяльність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(семінарських) заняттях,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 входять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 певної контрольної точки.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треба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9215" algn="just">
                        <a:lnSpc>
                          <a:spcPct val="118000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5.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якщо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 заняттях Хср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4.1 бали, які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 їх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перерахування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20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студентом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 за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буде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отримано КТ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46 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0580" y="359664"/>
          <a:ext cx="9258300" cy="5635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14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2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7945" indent="207010" algn="just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 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підвищення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тільки одного періодичного контролю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 двох тижнів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після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8580" indent="20701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Підсумковим контролем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 надається 100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 тестів (або задач 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виду).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Загальний рейтинг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 (ЗР) складається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суми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(Е), отриманих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екзамені,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ділиться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(ПО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 / 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7711">
                <a:tc>
                  <a:txBody>
                    <a:bodyPr/>
                    <a:lstStyle/>
                    <a:p>
                      <a:pPr marL="446405" marR="335915" indent="-104139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ні 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66675" indent="207010" algn="just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5405" algn="just">
                        <a:lnSpc>
                          <a:spcPts val="137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розрахункові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algn="just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4769" indent="207010" algn="just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 та обов’язкову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 Але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 деяких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достатньої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окремі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 неточності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незначні помилки.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більшість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допомогою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синтезу, аналізу,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виявляти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 зв’язки,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яких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можуть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 несуттєві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096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цілому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матеріалом, 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основний 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розрахунків, але без глибокого всебічного аналізу, обґрунтування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7310" algn="just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виділення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6540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в повному обсязі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матеріалом. Фрагментарно,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 аргументації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завдань, допускаючи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 неточності. Правильно вирішив окремі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 завдання. Безсистемно відділяє випадкові ознаки вивченого;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вміє зробити найпростіші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аналізу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робити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041"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635" marR="248285" algn="ctr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умково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7429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Студент,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балів,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даної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4295" marR="7048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недопущення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4335" cy="55911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4341495" marR="3317240" indent="-1019810">
              <a:lnSpc>
                <a:spcPts val="1380"/>
              </a:lnSpc>
              <a:spcBef>
                <a:spcPts val="195"/>
              </a:spcBef>
            </a:pPr>
            <a:r>
              <a:rPr sz="1200" b="1" dirty="0">
                <a:latin typeface="Times New Roman"/>
                <a:cs typeface="Times New Roman"/>
              </a:rPr>
              <a:t>9. </a:t>
            </a:r>
            <a:r>
              <a:rPr sz="1200" b="1" spc="-5" dirty="0">
                <a:latin typeface="Times New Roman"/>
                <a:cs typeface="Times New Roman"/>
              </a:rPr>
              <a:t>РЕКОМЕНДОВАНА ЛІТЕРАТУРА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29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3.Варналій.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підприємницької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Варналій,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Лупак,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Білик.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Чернівці: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Технодрук,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264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Ільчука.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«Новий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Світ-2000»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216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Бурик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А.Ф.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 підприємства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А.Ф.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Бурик.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Васильців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Качмарик,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Блонська,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Лупак.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2013.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207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49580">
              <a:lnSpc>
                <a:spcPts val="1380"/>
              </a:lnSpc>
              <a:spcBef>
                <a:spcPts val="65"/>
              </a:spcBef>
              <a:buAutoNum type="arabicPeriod" startAt="5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Васильців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Теоретико-методичні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засади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удосконалення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реалізації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</a:t>
            </a:r>
            <a:r>
              <a:rPr sz="1200" dirty="0">
                <a:latin typeface="Times New Roman"/>
                <a:cs typeface="Times New Roman"/>
              </a:rPr>
              <a:t> на </a:t>
            </a:r>
            <a:r>
              <a:rPr sz="1200" spc="-5" dirty="0">
                <a:latin typeface="Times New Roman"/>
                <a:cs typeface="Times New Roman"/>
              </a:rPr>
              <a:t>внутрішньому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ринку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 Г.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Лупак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Підприємництво </a:t>
            </a:r>
            <a:r>
              <a:rPr sz="1200" dirty="0">
                <a:latin typeface="Times New Roman"/>
                <a:cs typeface="Times New Roman"/>
              </a:rPr>
              <a:t>та інновації.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2017.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Вип.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3. 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14-20.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15"/>
              </a:lnSpc>
              <a:buAutoNum type="arabicPeriod" startAt="5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Должанський</a:t>
            </a:r>
            <a:r>
              <a:rPr sz="1200" dirty="0">
                <a:latin typeface="Times New Roman"/>
                <a:cs typeface="Times New Roman"/>
              </a:rPr>
              <a:t> З.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Должанський,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Загорна.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384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410"/>
              </a:lnSpc>
              <a:buAutoNum type="arabicPeriod" startAt="5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Македон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Македон.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[2-ге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доп.].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ЦНЛ,</a:t>
            </a:r>
            <a:r>
              <a:rPr sz="1200" dirty="0">
                <a:latin typeface="Times New Roman"/>
                <a:cs typeface="Times New Roman"/>
              </a:rPr>
              <a:t> 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236 с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marL="4304665">
              <a:lnSpc>
                <a:spcPts val="1270"/>
              </a:lnSpc>
            </a:pPr>
            <a:r>
              <a:rPr sz="1100" b="1" spc="-5" dirty="0">
                <a:latin typeface="Times New Roman"/>
                <a:cs typeface="Times New Roman"/>
              </a:rPr>
              <a:t>Додаткова</a:t>
            </a:r>
            <a:endParaRPr sz="1100">
              <a:latin typeface="Times New Roman"/>
              <a:cs typeface="Times New Roman"/>
            </a:endParaRPr>
          </a:p>
          <a:p>
            <a:pPr marL="643890" indent="-181610">
              <a:lnSpc>
                <a:spcPts val="136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Лупак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Лупак,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В-во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ЛТЕУ,</a:t>
            </a:r>
            <a:r>
              <a:rPr sz="1200" dirty="0">
                <a:latin typeface="Times New Roman"/>
                <a:cs typeface="Times New Roman"/>
              </a:rPr>
              <a:t> 2016.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484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.Бурик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А.Ф.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А.Ф. Бурик.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7620" indent="44958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Кучеренко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Кучеренко,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Карпов.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[2-ге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доп.].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Знання, </a:t>
            </a:r>
            <a:r>
              <a:rPr sz="1200" dirty="0">
                <a:latin typeface="Times New Roman"/>
                <a:cs typeface="Times New Roman"/>
              </a:rPr>
              <a:t>2016.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423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Козловський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Козловський,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Й.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Лесько.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[2-ге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вид.,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перероб.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доп.].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Вінниця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вид-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ВНТУ,</a:t>
            </a:r>
            <a:r>
              <a:rPr sz="1200" dirty="0">
                <a:latin typeface="Times New Roman"/>
                <a:cs typeface="Times New Roman"/>
              </a:rPr>
              <a:t> 2016.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190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15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Карпов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 Планування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підприємницьких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проектів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dirty="0">
                <a:latin typeface="Times New Roman"/>
                <a:cs typeface="Times New Roman"/>
              </a:rPr>
              <a:t> Карпов.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Одеса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ОНЕУ,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2015.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243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c.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Крамаренко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5" dirty="0">
                <a:latin typeface="Times New Roman"/>
                <a:cs typeface="Times New Roman"/>
              </a:rPr>
              <a:t> 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Крамаренко.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dirty="0">
                <a:latin typeface="Times New Roman"/>
                <a:cs typeface="Times New Roman"/>
              </a:rPr>
              <a:t> 2015.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224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13.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Марченко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підприємства.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Практикум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Марченко,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Погріщук,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Фесюк.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Тернопіль</a:t>
            </a:r>
            <a:r>
              <a:rPr sz="1200" dirty="0">
                <a:latin typeface="Times New Roman"/>
                <a:cs typeface="Times New Roman"/>
              </a:rPr>
              <a:t> : </a:t>
            </a:r>
            <a:r>
              <a:rPr sz="1200" spc="-5" dirty="0">
                <a:latin typeface="Times New Roman"/>
                <a:cs typeface="Times New Roman"/>
              </a:rPr>
              <a:t>Економічна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думка,</a:t>
            </a:r>
            <a:r>
              <a:rPr sz="1200" dirty="0">
                <a:latin typeface="Times New Roman"/>
                <a:cs typeface="Times New Roman"/>
              </a:rPr>
              <a:t> ТНЕУ, 2015.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458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Механізми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функціонально-структурні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загроз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безпеки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ред.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Васильціва</a:t>
            </a:r>
            <a:r>
              <a:rPr sz="1200" dirty="0">
                <a:latin typeface="Times New Roman"/>
                <a:cs typeface="Times New Roman"/>
              </a:rPr>
              <a:t> Т. </a:t>
            </a:r>
            <a:r>
              <a:rPr sz="1200" spc="-5" dirty="0">
                <a:latin typeface="Times New Roman"/>
                <a:cs typeface="Times New Roman"/>
              </a:rPr>
              <a:t>Г.,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Лупака</a:t>
            </a:r>
            <a:r>
              <a:rPr sz="1200" dirty="0">
                <a:latin typeface="Times New Roman"/>
                <a:cs typeface="Times New Roman"/>
              </a:rPr>
              <a:t> Р.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Львів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Вид-во ННВК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«АТБ»,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552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45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Педько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підприємництва</a:t>
            </a:r>
            <a:r>
              <a:rPr sz="1200" dirty="0">
                <a:latin typeface="Times New Roman"/>
                <a:cs typeface="Times New Roman"/>
              </a:rPr>
              <a:t> і </a:t>
            </a:r>
            <a:r>
              <a:rPr sz="1200" spc="-5" dirty="0">
                <a:latin typeface="Times New Roman"/>
                <a:cs typeface="Times New Roman"/>
              </a:rPr>
              <a:t>бізнес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культури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Педько.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ЦУЛ,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168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AutoNum type="arabicPeriod"/>
            </a:pPr>
            <a:endParaRPr sz="1000">
              <a:latin typeface="Times New Roman"/>
              <a:cs typeface="Times New Roman"/>
            </a:endParaRPr>
          </a:p>
          <a:p>
            <a:pPr marL="3254375" indent="-229235">
              <a:lnSpc>
                <a:spcPts val="1400"/>
              </a:lnSpc>
              <a:buAutoNum type="arabicPeriod"/>
              <a:tabLst>
                <a:tab pos="325501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ІНФОРМАЦІЙНІ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РЕСУРСИ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5" dirty="0">
                <a:latin typeface="Times New Roman"/>
                <a:cs typeface="Times New Roman"/>
              </a:rPr>
              <a:t> ІНТЕРНЕТ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7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http://www.me.gov.ua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38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Міністерство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http://minfin.kmu.gov.ua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ts val="1410"/>
              </a:lnSpc>
              <a:buAutoNum type="arabicPeriod"/>
              <a:tabLst>
                <a:tab pos="165100" algn="l"/>
              </a:tabLst>
            </a:pPr>
            <a:r>
              <a:rPr sz="1200" spc="-5" dirty="0">
                <a:latin typeface="Times New Roman"/>
                <a:cs typeface="Times New Roman"/>
              </a:rPr>
              <a:t>Головне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http://www.ukrstat.gov.ua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1795" cy="634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00" indent="-229235">
              <a:lnSpc>
                <a:spcPts val="1400"/>
              </a:lnSpc>
              <a:spcBef>
                <a:spcPts val="100"/>
              </a:spcBef>
              <a:buAutoNum type="arabicPeriod"/>
              <a:tabLst>
                <a:tab pos="44456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12700" marR="8890" indent="449580" algn="just">
              <a:lnSpc>
                <a:spcPct val="959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Розвиток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тільки</a:t>
            </a:r>
            <a:r>
              <a:rPr sz="1200" dirty="0">
                <a:latin typeface="Times New Roman"/>
                <a:cs typeface="Times New Roman"/>
              </a:rPr>
              <a:t> 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накопичення</a:t>
            </a:r>
            <a:r>
              <a:rPr sz="1200" dirty="0">
                <a:latin typeface="Times New Roman"/>
                <a:cs typeface="Times New Roman"/>
              </a:rPr>
              <a:t> 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цілеспрямованого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</a:t>
            </a:r>
            <a:r>
              <a:rPr sz="1200" dirty="0">
                <a:latin typeface="Times New Roman"/>
                <a:cs typeface="Times New Roman"/>
              </a:rPr>
              <a:t> достатньої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маси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Для</a:t>
            </a:r>
            <a:r>
              <a:rPr sz="1200" dirty="0">
                <a:latin typeface="Times New Roman"/>
                <a:cs typeface="Times New Roman"/>
              </a:rPr>
              <a:t> цього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функції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dirty="0">
                <a:latin typeface="Times New Roman"/>
                <a:cs typeface="Times New Roman"/>
              </a:rPr>
              <a:t> капіталу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підприємства,</a:t>
            </a:r>
            <a:r>
              <a:rPr sz="1200" dirty="0">
                <a:latin typeface="Times New Roman"/>
                <a:cs typeface="Times New Roman"/>
              </a:rPr>
              <a:t> 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раціонального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повинні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 висококваліфіковані </a:t>
            </a:r>
            <a:r>
              <a:rPr sz="1200" dirty="0">
                <a:latin typeface="Times New Roman"/>
                <a:cs typeface="Times New Roman"/>
              </a:rPr>
              <a:t>фахівці, </a:t>
            </a:r>
            <a:r>
              <a:rPr sz="1200" spc="-5" dirty="0">
                <a:latin typeface="Times New Roman"/>
                <a:cs typeface="Times New Roman"/>
              </a:rPr>
              <a:t>які мають необхідні знання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навички ефективного </a:t>
            </a:r>
            <a:r>
              <a:rPr sz="1200" dirty="0">
                <a:latin typeface="Times New Roman"/>
                <a:cs typeface="Times New Roman"/>
              </a:rPr>
              <a:t>бізнес-планування та </a:t>
            </a:r>
            <a:r>
              <a:rPr sz="1200" spc="-5" dirty="0">
                <a:latin typeface="Times New Roman"/>
                <a:cs typeface="Times New Roman"/>
              </a:rPr>
              <a:t>управління проектами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спрямувань.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  <a:spcBef>
                <a:spcPts val="35"/>
              </a:spcBef>
            </a:pPr>
            <a:r>
              <a:rPr sz="1200" spc="-5" dirty="0">
                <a:latin typeface="Times New Roman"/>
                <a:cs typeface="Times New Roman"/>
              </a:rPr>
              <a:t>Програму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«Бізнес-планування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інноваційних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проектів»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складено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освітніх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«Керівництво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економіка праці»,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«Економіка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адміністрування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охороні здоров’я».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Освітня компонента належить</a:t>
            </a:r>
            <a:r>
              <a:rPr sz="1200" dirty="0">
                <a:latin typeface="Times New Roman"/>
                <a:cs typeface="Times New Roman"/>
              </a:rPr>
              <a:t> до циклу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462280" indent="762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Предметом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«Бізнес-планування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проектів»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підприємстві.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>
              <a:lnSpc>
                <a:spcPts val="138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здійснюється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поточного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контролем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тестами</a:t>
            </a:r>
            <a:r>
              <a:rPr sz="1200" dirty="0">
                <a:latin typeface="Times New Roman"/>
                <a:cs typeface="Times New Roman"/>
              </a:rPr>
              <a:t> після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окремо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другого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модуля.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результатами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суми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балів,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набраних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Модуль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2)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періодичні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точки,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виставляється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підсумкова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100-бальною шкалами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3021330" indent="-153035">
              <a:lnSpc>
                <a:spcPct val="100000"/>
              </a:lnSpc>
              <a:buAutoNum type="arabicPeriod" startAt="2"/>
              <a:tabLst>
                <a:tab pos="302196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ЗАВДАННЯ ОСВІТНЬОЇ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95900"/>
              </a:lnSpc>
            </a:pPr>
            <a:r>
              <a:rPr sz="1200" b="1" i="1" dirty="0">
                <a:latin typeface="Times New Roman"/>
                <a:cs typeface="Times New Roman"/>
              </a:rPr>
              <a:t>Метою </a:t>
            </a:r>
            <a:r>
              <a:rPr sz="1200" b="1" i="1" spc="-5" dirty="0">
                <a:latin typeface="Times New Roman"/>
                <a:cs typeface="Times New Roman"/>
              </a:rPr>
              <a:t>вивчення дисципліни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формування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майбутніх </a:t>
            </a:r>
            <a:r>
              <a:rPr sz="1200" dirty="0">
                <a:latin typeface="Times New Roman"/>
                <a:cs typeface="Times New Roman"/>
              </a:rPr>
              <a:t>фахівців </a:t>
            </a:r>
            <a:r>
              <a:rPr sz="1200" spc="-5" dirty="0">
                <a:latin typeface="Times New Roman"/>
                <a:cs typeface="Times New Roman"/>
              </a:rPr>
              <a:t>системи спеціальних знань, спрямованих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пізнання методології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 діяльності організацій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складання </a:t>
            </a:r>
            <a:r>
              <a:rPr sz="1200" dirty="0">
                <a:latin typeface="Times New Roman"/>
                <a:cs typeface="Times New Roman"/>
              </a:rPr>
              <a:t>бізнес-планів, </a:t>
            </a:r>
            <a:r>
              <a:rPr sz="1200" spc="-5" dirty="0">
                <a:latin typeface="Times New Roman"/>
                <a:cs typeface="Times New Roman"/>
              </a:rPr>
              <a:t>розробки комплексного</a:t>
            </a:r>
            <a:r>
              <a:rPr sz="1200" dirty="0">
                <a:latin typeface="Times New Roman"/>
                <a:cs typeface="Times New Roman"/>
              </a:rPr>
              <a:t> підходу до бізнес-планування, а також </a:t>
            </a:r>
            <a:r>
              <a:rPr sz="1200" spc="-5" dirty="0">
                <a:latin typeface="Times New Roman"/>
                <a:cs typeface="Times New Roman"/>
              </a:rPr>
              <a:t>формування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студентів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</a:t>
            </a:r>
            <a:r>
              <a:rPr sz="1200" dirty="0">
                <a:latin typeface="Times New Roman"/>
                <a:cs typeface="Times New Roman"/>
              </a:rPr>
              <a:t> з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методології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проектами,</a:t>
            </a:r>
            <a:r>
              <a:rPr sz="1200" dirty="0">
                <a:latin typeface="Times New Roman"/>
                <a:cs typeface="Times New Roman"/>
              </a:rPr>
              <a:t> яка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перспективним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напрямком </a:t>
            </a:r>
            <a:r>
              <a:rPr sz="1200" dirty="0">
                <a:latin typeface="Times New Roman"/>
                <a:cs typeface="Times New Roman"/>
              </a:rPr>
              <a:t> розвитку теорії </a:t>
            </a:r>
            <a:r>
              <a:rPr sz="1200" spc="-5" dirty="0">
                <a:latin typeface="Times New Roman"/>
                <a:cs typeface="Times New Roman"/>
              </a:rPr>
              <a:t>менеджменту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набуває </a:t>
            </a:r>
            <a:r>
              <a:rPr sz="1200" dirty="0">
                <a:latin typeface="Times New Roman"/>
                <a:cs typeface="Times New Roman"/>
              </a:rPr>
              <a:t>все більшого </a:t>
            </a:r>
            <a:r>
              <a:rPr sz="1200" spc="-5" dirty="0">
                <a:latin typeface="Times New Roman"/>
                <a:cs typeface="Times New Roman"/>
              </a:rPr>
              <a:t>поширення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10" dirty="0">
                <a:latin typeface="Times New Roman"/>
                <a:cs typeface="Times New Roman"/>
              </a:rPr>
              <a:t>усіх </a:t>
            </a:r>
            <a:r>
              <a:rPr sz="1200" spc="-5" dirty="0">
                <a:latin typeface="Times New Roman"/>
                <a:cs typeface="Times New Roman"/>
              </a:rPr>
              <a:t>сферах діяльності, </a:t>
            </a:r>
            <a:r>
              <a:rPr sz="1200" dirty="0">
                <a:latin typeface="Times New Roman"/>
                <a:cs typeface="Times New Roman"/>
              </a:rPr>
              <a:t>а також </a:t>
            </a:r>
            <a:r>
              <a:rPr sz="1200" spc="-5" dirty="0">
                <a:latin typeface="Times New Roman"/>
                <a:cs typeface="Times New Roman"/>
              </a:rPr>
              <a:t>опанування відповідного інструментарію </a:t>
            </a:r>
            <a:r>
              <a:rPr sz="1200" dirty="0">
                <a:latin typeface="Times New Roman"/>
                <a:cs typeface="Times New Roman"/>
              </a:rPr>
              <a:t> для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успішного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інформатизації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типів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видів.</a:t>
            </a:r>
            <a:endParaRPr sz="1200">
              <a:latin typeface="Times New Roman"/>
              <a:cs typeface="Times New Roman"/>
            </a:endParaRPr>
          </a:p>
          <a:p>
            <a:pPr marL="462280" algn="just">
              <a:lnSpc>
                <a:spcPts val="1350"/>
              </a:lnSpc>
            </a:pPr>
            <a:r>
              <a:rPr sz="1200" b="1" i="1" spc="-5" dirty="0">
                <a:latin typeface="Times New Roman"/>
                <a:cs typeface="Times New Roman"/>
              </a:rPr>
              <a:t>Завдання</a:t>
            </a:r>
            <a:r>
              <a:rPr sz="1200" b="1" i="1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навчальної</a:t>
            </a:r>
            <a:r>
              <a:rPr sz="1200" b="1" i="1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дисципліни</a:t>
            </a:r>
            <a:r>
              <a:rPr sz="1200" b="1" i="1" spc="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спрямовані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формування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студентів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компетентностей</a:t>
            </a:r>
            <a:r>
              <a:rPr sz="1200" spc="-10" dirty="0">
                <a:latin typeface="Times New Roman"/>
                <a:cs typeface="Times New Roman"/>
              </a:rPr>
              <a:t> щодо: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Char char="-"/>
              <a:tabLst>
                <a:tab pos="553720" algn="l"/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виявлення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сутності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викладення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методологічних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організаційних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планування;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80"/>
              </a:lnSpc>
              <a:spcBef>
                <a:spcPts val="65"/>
              </a:spcBef>
              <a:buChar char="-"/>
              <a:tabLst>
                <a:tab pos="553720" algn="l"/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виділення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різних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видів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бізнес-планування,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перспективне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поточне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оперативно-календарне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-5" dirty="0">
                <a:latin typeface="Times New Roman"/>
                <a:cs typeface="Times New Roman"/>
              </a:rPr>
              <a:t> визначення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принципів</a:t>
            </a:r>
            <a:r>
              <a:rPr sz="1200" dirty="0">
                <a:latin typeface="Times New Roman"/>
                <a:cs typeface="Times New Roman"/>
              </a:rPr>
              <a:t> і </a:t>
            </a:r>
            <a:r>
              <a:rPr sz="1200" spc="-5" dirty="0">
                <a:latin typeface="Times New Roman"/>
                <a:cs typeface="Times New Roman"/>
              </a:rPr>
              <a:t>методів;</a:t>
            </a:r>
            <a:endParaRPr sz="1200">
              <a:latin typeface="Times New Roman"/>
              <a:cs typeface="Times New Roman"/>
            </a:endParaRPr>
          </a:p>
          <a:p>
            <a:pPr marL="12700" marR="8890" indent="359410">
              <a:lnSpc>
                <a:spcPts val="1380"/>
              </a:lnSpc>
              <a:buChar char="-"/>
              <a:tabLst>
                <a:tab pos="553720" algn="l"/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визначення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методичних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принципів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функціонального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збуту,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маркетингової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асортименту,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кінцевих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виробничо-господарчої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 підприємства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ресурсного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забезпечення,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тощо;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15"/>
              </a:lnSpc>
              <a:buChar char="-"/>
              <a:tabLst>
                <a:tab pos="553720" algn="l"/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необхідності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оновлення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продукції,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організаційно-технічного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відповідних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методів;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Char char="-"/>
              <a:tabLst>
                <a:tab pos="553720" algn="l"/>
                <a:tab pos="554355" algn="l"/>
                <a:tab pos="497840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засвоїти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теоретичні,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основи	</a:t>
            </a:r>
            <a:r>
              <a:rPr sz="1200" spc="-5" dirty="0">
                <a:latin typeface="Times New Roman"/>
                <a:cs typeface="Times New Roman"/>
              </a:rPr>
              <a:t>проектного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менеджменту;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Char char="-"/>
              <a:tabLst>
                <a:tab pos="553720" algn="l"/>
                <a:tab pos="554355" algn="l"/>
                <a:tab pos="5147310" algn="l"/>
              </a:tabLst>
            </a:pPr>
            <a:r>
              <a:rPr sz="1200" dirty="0">
                <a:latin typeface="Times New Roman"/>
                <a:cs typeface="Times New Roman"/>
              </a:rPr>
              <a:t>оволодіти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методами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</a:t>
            </a:r>
            <a:r>
              <a:rPr sz="1200" dirty="0">
                <a:latin typeface="Times New Roman"/>
                <a:cs typeface="Times New Roman"/>
              </a:rPr>
              <a:t> 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всіх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фазах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життєвого	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проекту;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Char char="-"/>
              <a:tabLst>
                <a:tab pos="553720" algn="l"/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ознайомитися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особливостями,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принципами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проектного </a:t>
            </a:r>
            <a:r>
              <a:rPr sz="1200" spc="-5" dirty="0">
                <a:latin typeface="Times New Roman"/>
                <a:cs typeface="Times New Roman"/>
              </a:rPr>
              <a:t>менеджменту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інформатизації;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Char char="-"/>
              <a:tabLst>
                <a:tab pos="553720" algn="l"/>
                <a:tab pos="554355" algn="l"/>
                <a:tab pos="4899025" algn="l"/>
              </a:tabLst>
            </a:pPr>
            <a:r>
              <a:rPr sz="1200" spc="-5" dirty="0">
                <a:latin typeface="Times New Roman"/>
                <a:cs typeface="Times New Roman"/>
              </a:rPr>
              <a:t>ознайомитися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можливостями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найбільш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поширених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Україні	</a:t>
            </a:r>
            <a:r>
              <a:rPr sz="1200" spc="-5" dirty="0">
                <a:latin typeface="Times New Roman"/>
                <a:cs typeface="Times New Roman"/>
              </a:rPr>
              <a:t>програмних засобів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проектами;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Char char="-"/>
              <a:tabLst>
                <a:tab pos="553720" algn="l"/>
                <a:tab pos="554355" algn="l"/>
                <a:tab pos="4811395" algn="l"/>
              </a:tabLst>
            </a:pPr>
            <a:r>
              <a:rPr sz="1200" spc="-10" dirty="0">
                <a:latin typeface="Times New Roman"/>
                <a:cs typeface="Times New Roman"/>
              </a:rPr>
              <a:t>набути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створення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інформаційної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системи	управління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середовищі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Project;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80"/>
              </a:lnSpc>
              <a:buChar char="-"/>
              <a:tabLst>
                <a:tab pos="553720" algn="l"/>
                <a:tab pos="554355" algn="l"/>
                <a:tab pos="4999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отримати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організації,планування,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контролю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	</a:t>
            </a:r>
            <a:r>
              <a:rPr sz="1200" spc="-5" dirty="0">
                <a:latin typeface="Times New Roman"/>
                <a:cs typeface="Times New Roman"/>
              </a:rPr>
              <a:t>регулювання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ІТ-проектами;</a:t>
            </a:r>
            <a:endParaRPr sz="1200">
              <a:latin typeface="Times New Roman"/>
              <a:cs typeface="Times New Roman"/>
            </a:endParaRPr>
          </a:p>
          <a:p>
            <a:pPr marL="12700" marR="5715" indent="359410">
              <a:lnSpc>
                <a:spcPts val="1380"/>
              </a:lnSpc>
              <a:spcBef>
                <a:spcPts val="70"/>
              </a:spcBef>
              <a:buChar char="-"/>
              <a:tabLst>
                <a:tab pos="553720" algn="l"/>
                <a:tab pos="554355" algn="l"/>
                <a:tab pos="545846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навчитися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набуті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здійсненні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проектів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інформатизації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об’єктів,</a:t>
            </a:r>
            <a:r>
              <a:rPr sz="1200" spc="3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реінжинірингу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бізнес-процесів,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консалтингових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проектів,пов’язаних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із	</a:t>
            </a:r>
            <a:r>
              <a:rPr sz="1200" spc="-5" dirty="0">
                <a:latin typeface="Times New Roman"/>
                <a:cs typeface="Times New Roman"/>
              </a:rPr>
              <a:t>впровадженням інформаційних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технологій</a:t>
            </a:r>
            <a:r>
              <a:rPr sz="1200" dirty="0">
                <a:latin typeface="Times New Roman"/>
                <a:cs typeface="Times New Roman"/>
              </a:rPr>
              <a:t> тощо.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85545"/>
            <a:ext cx="9281160" cy="584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4825" algn="just">
              <a:lnSpc>
                <a:spcPts val="14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3.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 НАБУВАЮТЬСЯ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ПІД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ОСВІТНЬОЮ </a:t>
            </a:r>
            <a:r>
              <a:rPr sz="1200" b="1" spc="-5" dirty="0">
                <a:latin typeface="Times New Roman"/>
                <a:cs typeface="Times New Roman"/>
              </a:rPr>
              <a:t>КОМПОНЕНТОЮ</a:t>
            </a:r>
            <a:endParaRPr sz="1200">
              <a:latin typeface="Times New Roman"/>
              <a:cs typeface="Times New Roman"/>
            </a:endParaRPr>
          </a:p>
          <a:p>
            <a:pPr marL="12700" marR="5080" indent="541020" algn="just">
              <a:lnSpc>
                <a:spcPts val="1380"/>
              </a:lnSpc>
              <a:spcBef>
                <a:spcPts val="50"/>
              </a:spcBef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Інтегральна </a:t>
            </a:r>
            <a:r>
              <a:rPr sz="1200" dirty="0">
                <a:latin typeface="Times New Roman"/>
                <a:cs typeface="Times New Roman"/>
              </a:rPr>
              <a:t>компетентність: </a:t>
            </a:r>
            <a:r>
              <a:rPr sz="1200" spc="-5" dirty="0">
                <a:latin typeface="Times New Roman"/>
                <a:cs typeface="Times New Roman"/>
              </a:rPr>
              <a:t>Здатність визначати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розв’язувати складні економічні задачі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проблеми, приймати відповідні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аналітичні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управлінські </a:t>
            </a:r>
            <a:r>
              <a:rPr sz="1200" dirty="0">
                <a:latin typeface="Times New Roman"/>
                <a:cs typeface="Times New Roman"/>
              </a:rPr>
              <a:t>рішення у </a:t>
            </a:r>
            <a:r>
              <a:rPr sz="1200" spc="-5" dirty="0">
                <a:latin typeface="Times New Roman"/>
                <a:cs typeface="Times New Roman"/>
              </a:rPr>
              <a:t>сфері економіки або </a:t>
            </a:r>
            <a:r>
              <a:rPr sz="1200" dirty="0">
                <a:latin typeface="Times New Roman"/>
                <a:cs typeface="Times New Roman"/>
              </a:rPr>
              <a:t>у процесі </a:t>
            </a:r>
            <a:r>
              <a:rPr sz="1200" spc="-5" dirty="0">
                <a:latin typeface="Times New Roman"/>
                <a:cs typeface="Times New Roman"/>
              </a:rPr>
              <a:t>навчання,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передбачає проведення досліджень та/або </a:t>
            </a:r>
            <a:r>
              <a:rPr sz="1200" dirty="0">
                <a:latin typeface="Times New Roman"/>
                <a:cs typeface="Times New Roman"/>
              </a:rPr>
              <a:t>здійснення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невизначених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" dirty="0">
                <a:latin typeface="Times New Roman"/>
                <a:cs typeface="Times New Roman"/>
              </a:rPr>
              <a:t> вимог.</a:t>
            </a:r>
            <a:endParaRPr sz="1200">
              <a:latin typeface="Times New Roman"/>
              <a:cs typeface="Times New Roman"/>
            </a:endParaRPr>
          </a:p>
          <a:p>
            <a:pPr marL="911860" indent="-358775" algn="just">
              <a:lnSpc>
                <a:spcPts val="1315"/>
              </a:lnSpc>
              <a:buAutoNum type="arabicPeriod"/>
              <a:tabLst>
                <a:tab pos="912494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Загальні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ЗК1.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 </a:t>
            </a:r>
            <a:r>
              <a:rPr sz="1200" spc="-5" dirty="0">
                <a:latin typeface="Times New Roman"/>
                <a:cs typeface="Times New Roman"/>
              </a:rPr>
              <a:t>генерувати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нові</a:t>
            </a:r>
            <a:r>
              <a:rPr sz="1200" spc="-5" dirty="0">
                <a:latin typeface="Times New Roman"/>
                <a:cs typeface="Times New Roman"/>
              </a:rPr>
              <a:t> ідеї (креативність).</a:t>
            </a:r>
            <a:endParaRPr sz="1200">
              <a:latin typeface="Times New Roman"/>
              <a:cs typeface="Times New Roman"/>
            </a:endParaRPr>
          </a:p>
          <a:p>
            <a:pPr marL="469900" marR="4658995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ЗК3.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мотивувати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людей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рухатися</a:t>
            </a:r>
            <a:r>
              <a:rPr sz="1200" dirty="0">
                <a:latin typeface="Times New Roman"/>
                <a:cs typeface="Times New Roman"/>
              </a:rPr>
              <a:t> до </a:t>
            </a:r>
            <a:r>
              <a:rPr sz="1200" spc="-5" dirty="0">
                <a:latin typeface="Times New Roman"/>
                <a:cs typeface="Times New Roman"/>
              </a:rPr>
              <a:t>спільної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мети.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ЗК5.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команді.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ЗК6. 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розробляти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управляти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проєктами.</a:t>
            </a:r>
            <a:endParaRPr sz="1200">
              <a:latin typeface="Times New Roman"/>
              <a:cs typeface="Times New Roman"/>
            </a:endParaRPr>
          </a:p>
          <a:p>
            <a:pPr marL="469900" marR="478091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ЗК8. Здатність </a:t>
            </a:r>
            <a:r>
              <a:rPr sz="1200" spc="-5" dirty="0">
                <a:latin typeface="Times New Roman"/>
                <a:cs typeface="Times New Roman"/>
              </a:rPr>
              <a:t>проводити дослідження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відповідному </a:t>
            </a:r>
            <a:r>
              <a:rPr sz="1200" dirty="0">
                <a:latin typeface="Times New Roman"/>
                <a:cs typeface="Times New Roman"/>
              </a:rPr>
              <a:t>рівні.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Спеціальні компетентності:</a:t>
            </a:r>
            <a:endParaRPr sz="1200">
              <a:latin typeface="Times New Roman"/>
              <a:cs typeface="Times New Roman"/>
            </a:endParaRPr>
          </a:p>
          <a:p>
            <a:pPr marL="241300" marR="5080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СК1.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аналітичний,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методичний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обґрунтування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пов’язаних </a:t>
            </a:r>
            <a:r>
              <a:rPr sz="1200" dirty="0">
                <a:latin typeface="Times New Roman"/>
                <a:cs typeface="Times New Roman"/>
              </a:rPr>
              <a:t>з цим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СК2.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комунікації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сфері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економіки іноземною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мовою.</a:t>
            </a:r>
            <a:endParaRPr sz="1200">
              <a:latin typeface="Times New Roman"/>
              <a:cs typeface="Times New Roman"/>
            </a:endParaRPr>
          </a:p>
          <a:p>
            <a:pPr marL="241300" marR="6350" indent="220979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СК3.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збирати,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обробляти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науково-аналітичні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необхідні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проблем,</a:t>
            </a:r>
            <a:r>
              <a:rPr sz="1200" dirty="0">
                <a:latin typeface="Times New Roman"/>
                <a:cs typeface="Times New Roman"/>
              </a:rPr>
              <a:t> робити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висновки.</a:t>
            </a:r>
            <a:endParaRPr sz="1200">
              <a:latin typeface="Times New Roman"/>
              <a:cs typeface="Times New Roman"/>
            </a:endParaRPr>
          </a:p>
          <a:p>
            <a:pPr marL="241300" marR="12700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СК4.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інформаційні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технології,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прийоми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дослідження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адекватні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встановленим потребам дослідження.</a:t>
            </a:r>
            <a:endParaRPr sz="1200">
              <a:latin typeface="Times New Roman"/>
              <a:cs typeface="Times New Roman"/>
            </a:endParaRPr>
          </a:p>
          <a:p>
            <a:pPr marL="241300" marR="8255" indent="220979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СК6. </a:t>
            </a:r>
            <a:r>
              <a:rPr sz="1200" spc="-5" dirty="0">
                <a:latin typeface="Times New Roman"/>
                <a:cs typeface="Times New Roman"/>
              </a:rPr>
              <a:t>Здатність формулювати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професійні задачі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сфері економіки</a:t>
            </a:r>
            <a:r>
              <a:rPr sz="1200" dirty="0">
                <a:latin typeface="Times New Roman"/>
                <a:cs typeface="Times New Roman"/>
              </a:rPr>
              <a:t> та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dirty="0">
                <a:latin typeface="Times New Roman"/>
                <a:cs typeface="Times New Roman"/>
              </a:rPr>
              <a:t> їх, </a:t>
            </a:r>
            <a:r>
              <a:rPr sz="1200" spc="-5" dirty="0">
                <a:latin typeface="Times New Roman"/>
                <a:cs typeface="Times New Roman"/>
              </a:rPr>
              <a:t>обираючи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належні напрями</a:t>
            </a:r>
            <a:r>
              <a:rPr sz="1200" dirty="0">
                <a:latin typeface="Times New Roman"/>
                <a:cs typeface="Times New Roman"/>
              </a:rPr>
              <a:t> і </a:t>
            </a:r>
            <a:r>
              <a:rPr sz="1200" spc="-5" dirty="0">
                <a:latin typeface="Times New Roman"/>
                <a:cs typeface="Times New Roman"/>
              </a:rPr>
              <a:t>відповідні методи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 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розв’язання,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беручи</a:t>
            </a:r>
            <a:r>
              <a:rPr sz="1200" dirty="0">
                <a:latin typeface="Times New Roman"/>
                <a:cs typeface="Times New Roman"/>
              </a:rPr>
              <a:t> 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уваги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наявні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ресурси.</a:t>
            </a:r>
            <a:endParaRPr sz="1200">
              <a:latin typeface="Times New Roman"/>
              <a:cs typeface="Times New Roman"/>
            </a:endParaRPr>
          </a:p>
          <a:p>
            <a:pPr marL="241300" marR="12700" indent="22097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СК7.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кадрової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політики.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25"/>
              </a:lnSpc>
            </a:pPr>
            <a:r>
              <a:rPr sz="1200" spc="-5" dirty="0">
                <a:latin typeface="Times New Roman"/>
                <a:cs typeface="Times New Roman"/>
              </a:rPr>
              <a:t>СК9.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5" dirty="0">
                <a:latin typeface="Times New Roman"/>
                <a:cs typeface="Times New Roman"/>
              </a:rPr>
              <a:t> застосовувати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підхід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сфері.</a:t>
            </a:r>
            <a:endParaRPr sz="1200">
              <a:latin typeface="Times New Roman"/>
              <a:cs typeface="Times New Roman"/>
            </a:endParaRPr>
          </a:p>
          <a:p>
            <a:pPr marL="3653790">
              <a:lnSpc>
                <a:spcPts val="1385"/>
              </a:lnSpc>
            </a:pPr>
            <a:r>
              <a:rPr sz="1200" b="1" dirty="0">
                <a:latin typeface="Times New Roman"/>
                <a:cs typeface="Times New Roman"/>
              </a:rPr>
              <a:t>4.</a:t>
            </a:r>
            <a:r>
              <a:rPr sz="1200" b="1" spc="26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12700" marR="8255" indent="449580">
              <a:lnSpc>
                <a:spcPts val="137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РН2.Розробляти,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dirty="0">
                <a:latin typeface="Times New Roman"/>
                <a:cs typeface="Times New Roman"/>
              </a:rPr>
              <a:t> рішення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суб’єктами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економічної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15"/>
              </a:lnSpc>
            </a:pPr>
            <a:r>
              <a:rPr sz="1200" spc="-5" dirty="0">
                <a:latin typeface="Times New Roman"/>
                <a:cs typeface="Times New Roman"/>
              </a:rPr>
              <a:t>РН3.Вільно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спілкуватися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іноземною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мовами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письмово.</a:t>
            </a:r>
            <a:endParaRPr sz="12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380"/>
              </a:lnSpc>
              <a:spcBef>
                <a:spcPts val="70"/>
              </a:spcBef>
            </a:pPr>
            <a:r>
              <a:rPr sz="1200" spc="-5" dirty="0">
                <a:latin typeface="Times New Roman"/>
                <a:cs typeface="Times New Roman"/>
              </a:rPr>
              <a:t>РН4.Розробляти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проєкти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систему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дій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їх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реалізації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урахуванням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цілей,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очікуваних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 наслідків,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ризиків,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законодавчих,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інших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обмежень.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420"/>
              </a:lnSpc>
              <a:spcBef>
                <a:spcPts val="120"/>
              </a:spcBef>
            </a:pPr>
            <a:r>
              <a:rPr sz="1200" spc="-5" dirty="0">
                <a:latin typeface="Times New Roman"/>
                <a:cs typeface="Times New Roman"/>
              </a:rPr>
              <a:t>РН5.Дотримуватися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 доброчесності.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90"/>
              </a:lnSpc>
            </a:pPr>
            <a:r>
              <a:rPr sz="1200" spc="-5" dirty="0">
                <a:latin typeface="Times New Roman"/>
                <a:cs typeface="Times New Roman"/>
              </a:rPr>
              <a:t>РН6.Оцінювати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власної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демонструвати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лідерські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уміння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управляти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персоналом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команді.</a:t>
            </a:r>
            <a:endParaRPr sz="1200">
              <a:latin typeface="Times New Roman"/>
              <a:cs typeface="Times New Roman"/>
            </a:endParaRPr>
          </a:p>
          <a:p>
            <a:pPr marL="12700" marR="15240" indent="449580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РН7.Обирати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економічною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діяльністю,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пропоновані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рішення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релевантних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прикладних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3247"/>
            <a:ext cx="9277350" cy="216281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7620" indent="449580">
              <a:lnSpc>
                <a:spcPts val="1370"/>
              </a:lnSpc>
              <a:spcBef>
                <a:spcPts val="200"/>
              </a:spcBef>
            </a:pPr>
            <a:r>
              <a:rPr sz="1200" spc="-5" dirty="0">
                <a:latin typeface="Times New Roman"/>
                <a:cs typeface="Times New Roman"/>
              </a:rPr>
              <a:t>РН8.Збирати,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обробляти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аналізувати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статистичні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дані,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науково-аналітичні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матеріали,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необхідні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вирішення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комплексних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завдань.</a:t>
            </a:r>
            <a:endParaRPr sz="1200">
              <a:latin typeface="Times New Roman"/>
              <a:cs typeface="Times New Roman"/>
            </a:endParaRPr>
          </a:p>
          <a:p>
            <a:pPr marL="12700" marR="10160" indent="449580">
              <a:lnSpc>
                <a:spcPts val="138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РН9.Приймати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невизначених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умов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потребують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нових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підходів,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методів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інструментарію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  <a:tabLst>
                <a:tab pos="1917064" algn="l"/>
                <a:tab pos="2533650" algn="l"/>
                <a:tab pos="3539490" algn="l"/>
                <a:tab pos="4344670" algn="l"/>
                <a:tab pos="4617720" algn="l"/>
                <a:tab pos="5706110" algn="l"/>
                <a:tab pos="6529070" algn="l"/>
                <a:tab pos="7529195" algn="l"/>
                <a:tab pos="7739380" algn="l"/>
              </a:tabLst>
            </a:pP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Н</a:t>
            </a:r>
            <a:r>
              <a:rPr sz="1200" spc="-15" dirty="0">
                <a:latin typeface="Times New Roman"/>
                <a:cs typeface="Times New Roman"/>
              </a:rPr>
              <a:t>1</a:t>
            </a:r>
            <a:r>
              <a:rPr sz="1200" dirty="0">
                <a:latin typeface="Times New Roman"/>
                <a:cs typeface="Times New Roman"/>
              </a:rPr>
              <a:t>0.З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тосо</a:t>
            </a:r>
            <a:r>
              <a:rPr sz="1200" spc="5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ти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ча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ні	і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форм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5" dirty="0">
                <a:latin typeface="Times New Roman"/>
                <a:cs typeface="Times New Roman"/>
              </a:rPr>
              <a:t>й</a:t>
            </a:r>
            <a:r>
              <a:rPr sz="1200" dirty="0">
                <a:latin typeface="Times New Roman"/>
                <a:cs typeface="Times New Roman"/>
              </a:rPr>
              <a:t>ні	те</a:t>
            </a:r>
            <a:r>
              <a:rPr sz="1200" spc="5" dirty="0">
                <a:latin typeface="Times New Roman"/>
                <a:cs typeface="Times New Roman"/>
              </a:rPr>
              <a:t>х</a:t>
            </a:r>
            <a:r>
              <a:rPr sz="1200" dirty="0">
                <a:latin typeface="Times New Roman"/>
                <a:cs typeface="Times New Roman"/>
              </a:rPr>
              <a:t>ноло</a:t>
            </a:r>
            <a:r>
              <a:rPr sz="1200" spc="-15" dirty="0">
                <a:latin typeface="Times New Roman"/>
                <a:cs typeface="Times New Roman"/>
              </a:rPr>
              <a:t>г</a:t>
            </a:r>
            <a:r>
              <a:rPr sz="1200" dirty="0">
                <a:latin typeface="Times New Roman"/>
                <a:cs typeface="Times New Roman"/>
              </a:rPr>
              <a:t>ії	та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1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лі</a:t>
            </a:r>
            <a:r>
              <a:rPr sz="1200" spc="5" dirty="0">
                <a:latin typeface="Times New Roman"/>
                <a:cs typeface="Times New Roman"/>
              </a:rPr>
              <a:t>з</a:t>
            </a:r>
            <a:r>
              <a:rPr sz="1200" dirty="0">
                <a:latin typeface="Times New Roman"/>
                <a:cs typeface="Times New Roman"/>
              </a:rPr>
              <a:t>ов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не	прогр</a:t>
            </a:r>
            <a:r>
              <a:rPr sz="1200" spc="-5" dirty="0">
                <a:latin typeface="Times New Roman"/>
                <a:cs typeface="Times New Roman"/>
              </a:rPr>
              <a:t>ам</a:t>
            </a:r>
            <a:r>
              <a:rPr sz="1200" dirty="0">
                <a:latin typeface="Times New Roman"/>
                <a:cs typeface="Times New Roman"/>
              </a:rPr>
              <a:t>не	з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б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зп</a:t>
            </a:r>
            <a:r>
              <a:rPr sz="1200" spc="-5" dirty="0">
                <a:latin typeface="Times New Roman"/>
                <a:cs typeface="Times New Roman"/>
              </a:rPr>
              <a:t>ече</a:t>
            </a:r>
            <a:r>
              <a:rPr sz="1200" dirty="0">
                <a:latin typeface="Times New Roman"/>
                <a:cs typeface="Times New Roman"/>
              </a:rPr>
              <a:t>ння	у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оціальн</a:t>
            </a:r>
            <a:r>
              <a:rPr sz="1200" spc="45" dirty="0">
                <a:latin typeface="Times New Roman"/>
                <a:cs typeface="Times New Roman"/>
              </a:rPr>
              <a:t>о</a:t>
            </a:r>
            <a:r>
              <a:rPr sz="1200" spc="-5" dirty="0">
                <a:latin typeface="Times New Roman"/>
                <a:cs typeface="Times New Roman"/>
              </a:rPr>
              <a:t>-е</a:t>
            </a:r>
            <a:r>
              <a:rPr sz="1200" dirty="0">
                <a:latin typeface="Times New Roman"/>
                <a:cs typeface="Times New Roman"/>
              </a:rPr>
              <a:t>коно</a:t>
            </a:r>
            <a:r>
              <a:rPr sz="1200" spc="-5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іч</a:t>
            </a:r>
            <a:r>
              <a:rPr sz="1200" spc="-10" dirty="0">
                <a:latin typeface="Times New Roman"/>
                <a:cs typeface="Times New Roman"/>
              </a:rPr>
              <a:t>ни</a:t>
            </a:r>
            <a:r>
              <a:rPr sz="1200" dirty="0">
                <a:latin typeface="Times New Roman"/>
                <a:cs typeface="Times New Roman"/>
              </a:rPr>
              <a:t>х  </a:t>
            </a:r>
            <a:r>
              <a:rPr sz="1200" spc="-5" dirty="0">
                <a:latin typeface="Times New Roman"/>
                <a:cs typeface="Times New Roman"/>
              </a:rPr>
              <a:t>дослідженнях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управлінні</a:t>
            </a:r>
            <a:r>
              <a:rPr sz="1200" dirty="0">
                <a:latin typeface="Times New Roman"/>
                <a:cs typeface="Times New Roman"/>
              </a:rPr>
              <a:t> соціально-</a:t>
            </a:r>
            <a:r>
              <a:rPr sz="1200" spc="-5" dirty="0">
                <a:latin typeface="Times New Roman"/>
                <a:cs typeface="Times New Roman"/>
              </a:rPr>
              <a:t> економічними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системами.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РН11.Визначати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критично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оцінювати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соціально-економічного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розвитку,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процесів.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>
              <a:lnSpc>
                <a:spcPts val="1380"/>
              </a:lnSpc>
            </a:pPr>
            <a:r>
              <a:rPr sz="1200" spc="-5" dirty="0">
                <a:latin typeface="Times New Roman"/>
                <a:cs typeface="Times New Roman"/>
              </a:rPr>
              <a:t>РН12.Обґрунтовувати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управлінські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ефективного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господарювання,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враховуючи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цілі,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ресурси,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обмеження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ts val="1355"/>
              </a:lnSpc>
            </a:pPr>
            <a:r>
              <a:rPr sz="1200" spc="-5" dirty="0">
                <a:latin typeface="Times New Roman"/>
                <a:cs typeface="Times New Roman"/>
              </a:rPr>
              <a:t>РН13.Оцінювати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можливі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ризики,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наслідки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управлінських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рішень.</a:t>
            </a:r>
            <a:endParaRPr sz="12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135"/>
              </a:spcBef>
            </a:pPr>
            <a:r>
              <a:rPr sz="1200" spc="-5" dirty="0">
                <a:latin typeface="Times New Roman"/>
                <a:cs typeface="Times New Roman"/>
              </a:rPr>
              <a:t>РН14.Розробляти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сценарії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4130" y="2465959"/>
            <a:ext cx="32575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із</a:t>
            </a:r>
            <a:r>
              <a:rPr sz="1200" spc="5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врахуванням</a:t>
            </a:r>
            <a:r>
              <a:rPr sz="1200" spc="5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інформаційного,</a:t>
            </a:r>
            <a:r>
              <a:rPr sz="1200" spc="5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методичного,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2465959"/>
            <a:ext cx="5932170" cy="56197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449580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РН15.Організовувати</a:t>
            </a:r>
            <a:r>
              <a:rPr sz="1200" dirty="0">
                <a:latin typeface="Times New Roman"/>
                <a:cs typeface="Times New Roman"/>
              </a:rPr>
              <a:t> розробку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реалізацію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200" dirty="0">
                <a:latin typeface="Times New Roman"/>
                <a:cs typeface="Times New Roman"/>
              </a:rPr>
              <a:t> проєктів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матеріального,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фінансового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кадрового забезпечення.</a:t>
            </a:r>
            <a:endParaRPr sz="1200">
              <a:latin typeface="Times New Roman"/>
              <a:cs typeface="Times New Roman"/>
            </a:endParaRPr>
          </a:p>
          <a:p>
            <a:pPr marR="652780" algn="r">
              <a:lnSpc>
                <a:spcPts val="1370"/>
              </a:lnSpc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41832" y="3194939"/>
          <a:ext cx="8935720" cy="641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94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56512" y="4162425"/>
            <a:ext cx="8823325" cy="125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07645" algn="ctr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ПОЛІТИКИ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70"/>
              </a:lnSpc>
            </a:pPr>
            <a:r>
              <a:rPr sz="1200" spc="-5" dirty="0">
                <a:latin typeface="Times New Roman"/>
                <a:cs typeface="Times New Roman"/>
              </a:rPr>
              <a:t>Політика академічної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поведінки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етики: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Не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пропускати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 </a:t>
            </a:r>
            <a:r>
              <a:rPr sz="1200" spc="-5" dirty="0">
                <a:latin typeface="Times New Roman"/>
                <a:cs typeface="Times New Roman"/>
              </a:rPr>
              <a:t>запізнюватися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заняття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розкладом;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семінарів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роботи;</a:t>
            </a:r>
            <a:endParaRPr sz="1200">
              <a:latin typeface="Times New Roman"/>
              <a:cs typeface="Times New Roman"/>
            </a:endParaRPr>
          </a:p>
          <a:p>
            <a:pPr marL="193675" indent="-181610">
              <a:lnSpc>
                <a:spcPts val="1380"/>
              </a:lnSpc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Вчасно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контрольно-модульні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завдання;</a:t>
            </a:r>
            <a:endParaRPr sz="1200">
              <a:latin typeface="Times New Roman"/>
              <a:cs typeface="Times New Roman"/>
            </a:endParaRPr>
          </a:p>
          <a:p>
            <a:pPr marL="193675" marR="5080" indent="-181610">
              <a:lnSpc>
                <a:spcPts val="1380"/>
              </a:lnSpc>
              <a:spcBef>
                <a:spcPts val="65"/>
              </a:spcBef>
              <a:buFont typeface="Wingdings"/>
              <a:buChar char=""/>
              <a:tabLst>
                <a:tab pos="194310" algn="l"/>
              </a:tabLst>
            </a:pPr>
            <a:r>
              <a:rPr sz="1200" spc="-5" dirty="0">
                <a:latin typeface="Times New Roman"/>
                <a:cs typeface="Times New Roman"/>
              </a:rPr>
              <a:t>Під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завданнями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допустимо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порушення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академічної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доброчесності: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використанні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інтернет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ресурсів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інших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 інформації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студент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вказати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джерело, використане</a:t>
            </a:r>
            <a:r>
              <a:rPr sz="1200" dirty="0">
                <a:latin typeface="Times New Roman"/>
                <a:cs typeface="Times New Roman"/>
              </a:rPr>
              <a:t> під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час виконання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46346" y="334771"/>
            <a:ext cx="2753995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2605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СТРУКТУРА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КУРСУ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 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1980" y="885698"/>
          <a:ext cx="9507220" cy="5879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204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 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5735" marR="15621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19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3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3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БІЗНЕС-ПЛАНУВАННЯ</a:t>
                      </a:r>
                      <a:r>
                        <a:rPr sz="13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ІННОВАЦІЙНИХ ПРОЄКТІВ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9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9055">
                        <a:lnSpc>
                          <a:spcPts val="1380"/>
                        </a:lnSpc>
                        <a:spcBef>
                          <a:spcPts val="500"/>
                        </a:spcBef>
                        <a:tabLst>
                          <a:tab pos="6057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ринковій економіці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63500" marR="31813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9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8419">
                        <a:lnSpc>
                          <a:spcPts val="1380"/>
                        </a:lnSpc>
                        <a:spcBef>
                          <a:spcPts val="500"/>
                        </a:spcBef>
                        <a:tabLst>
                          <a:tab pos="654685" algn="l"/>
                          <a:tab pos="902969" algn="l"/>
                          <a:tab pos="199517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2.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тодологі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ні	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планової 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75590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7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5880">
                        <a:lnSpc>
                          <a:spcPts val="1380"/>
                        </a:lnSpc>
                        <a:spcBef>
                          <a:spcPts val="490"/>
                        </a:spcBef>
                        <a:tabLst>
                          <a:tab pos="52070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ct val="10920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(2 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71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5"/>
                        </a:lnSpc>
                        <a:spcBef>
                          <a:spcPts val="8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ts val="1380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11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116839" indent="-63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9855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359664"/>
          <a:ext cx="9507220" cy="6430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75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 marR="139065" algn="just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ма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ер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9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150" algn="just">
                        <a:lnSpc>
                          <a:spcPts val="1380"/>
                        </a:lnSpc>
                        <a:spcBef>
                          <a:spcPts val="505"/>
                        </a:spcBef>
                        <a:tabLst>
                          <a:tab pos="837565" algn="l"/>
                          <a:tab pos="140271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5.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ктери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середовища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конкурентні переваги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990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09855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151">
                <a:tc gridSpan="7">
                  <a:txBody>
                    <a:bodyPr/>
                    <a:lstStyle/>
                    <a:p>
                      <a:pPr marL="35560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ЗДІЙСНЕННЯ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БІЗНЕС-ПЛАНУВАННЯ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ПІДПРИЄМСТВІ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117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9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905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9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 виробництва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ct val="1092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5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ct val="11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7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7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359664"/>
          <a:ext cx="9507220" cy="6435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 marR="140335" indent="33020" algn="just">
                        <a:lnSpc>
                          <a:spcPct val="960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9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 план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20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ct val="109200"/>
                        </a:lnSpc>
                        <a:spcBef>
                          <a:spcPts val="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61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77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53695" algn="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905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Технологія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 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54000">
                        <a:lnSpc>
                          <a:spcPts val="160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  <a:spcBef>
                          <a:spcPts val="80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800"/>
                        </a:lnSpc>
                        <a:spcBef>
                          <a:spcPts val="10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80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91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R="315595"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778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характеристика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проектами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7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7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1980" y="359664"/>
          <a:ext cx="9507220" cy="284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190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13.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Структуризація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(14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9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3244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8419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14.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розвиток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проектної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команди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73355">
                        <a:lnSpc>
                          <a:spcPts val="1600"/>
                        </a:lnSpc>
                        <a:spcBef>
                          <a:spcPts val="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4460" marR="116839" indent="-635" algn="ctr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 marR="81280" indent="1270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ого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825366" y="3704971"/>
            <a:ext cx="30448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(ЛЕКЦІЙНИЙ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7700" y="4080637"/>
          <a:ext cx="9441180" cy="2673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ринковій економіці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540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Об'єктивна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ринкової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менеджменту.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Форми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планів.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Технологія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планування. Організація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розвитку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1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основи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планової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5405">
                        <a:lnSpc>
                          <a:spcPts val="1380"/>
                        </a:lnSpc>
                        <a:tabLst>
                          <a:tab pos="1043305" algn="l"/>
                          <a:tab pos="1985010" algn="l"/>
                          <a:tab pos="2807335" algn="l"/>
                          <a:tab pos="3747135" algn="l"/>
                          <a:tab pos="4400550" algn="l"/>
                          <a:tab pos="534162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тодологія	пл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	пл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тоди	пл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ння.	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Ф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нкції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ділового 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фірми.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257">
                <a:tc>
                  <a:txBody>
                    <a:bodyPr/>
                    <a:lstStyle/>
                    <a:p>
                      <a:pPr marL="68580" marR="61594">
                        <a:lnSpc>
                          <a:spcPts val="1370"/>
                        </a:lnSpc>
                        <a:spcBef>
                          <a:spcPts val="20"/>
                        </a:spcBef>
                        <a:tabLst>
                          <a:tab pos="6057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604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планування.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Мета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бізнес-плану.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етапи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розробки,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обсяги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бізнес-планів.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604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Зміст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розділу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«Короткий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опис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можливостей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підприємства».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(послуг),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що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виробляється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підприємством.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825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 виробництва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lnSpc>
                          <a:spcPts val="1380"/>
                        </a:lnSpc>
                        <a:tabLst>
                          <a:tab pos="453580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ЖКГ.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Розрахунок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потреби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виробничих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фондах.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обсягу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продукції.	Розрахунок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потреби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ресурсах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виробничу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програму.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Розрахунок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потреби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персоналі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заробітній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47700" y="359664"/>
          <a:ext cx="9441180" cy="1784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8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3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Кошторис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витрат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калькуляція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собівартості.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Потреба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інвестиціях.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653">
                <a:tc>
                  <a:txBody>
                    <a:bodyPr/>
                    <a:lstStyle/>
                    <a:p>
                      <a:pPr marL="68580">
                        <a:lnSpc>
                          <a:spcPts val="135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2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вибору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юридичної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200" spc="3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бізнесу.</a:t>
                      </a:r>
                      <a:r>
                        <a:rPr sz="12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потреби</a:t>
                      </a:r>
                      <a:r>
                        <a:rPr sz="1200" spc="3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 marR="6286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персоналі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розподілом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категоріях.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Створення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організаційної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структури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 план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32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Зміст, завдання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методи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 планування. Прогноз звіту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доходи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видатки.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Рух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грошових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коштів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внаслідок фінансової діяльності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Прогноз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балансу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активів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пасивів 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8580" marR="6350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Технологія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різних</a:t>
                      </a:r>
                      <a:r>
                        <a:rPr sz="12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096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оздоровлення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реорганізації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підприємства.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інноваційного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проекту.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диверсифікації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діяльностіпідприємства.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698875" y="2295271"/>
            <a:ext cx="32969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КУРСУ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(ПРАКТИЧНІ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9223" y="2496947"/>
          <a:ext cx="9446260" cy="3797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0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44">
                <a:tc>
                  <a:txBody>
                    <a:bodyPr/>
                    <a:lstStyle/>
                    <a:p>
                      <a:pPr marL="1039494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 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203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 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підприємств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982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маркетингу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3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20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 виробництва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10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Фінансовий план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67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Технологія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бізнес-плану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1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1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3468</Words>
  <Application>Microsoft Office PowerPoint</Application>
  <PresentationFormat>Произвольный</PresentationFormat>
  <Paragraphs>467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MS Gothic</vt:lpstr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2023-11-19T15:19:46Z</dcterms:created>
  <dcterms:modified xsi:type="dcterms:W3CDTF">2023-11-19T18:00:56Z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