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1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8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624AA-EBCA-468D-9036-2FE1B41A1577}" type="datetimeFigureOut">
              <a:rPr lang="uk-UA" smtClean="0"/>
              <a:t>29.10.2023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96E7-6F3E-4102-94DD-7687846533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7945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624AA-EBCA-468D-9036-2FE1B41A1577}" type="datetimeFigureOut">
              <a:rPr lang="uk-UA" smtClean="0"/>
              <a:t>29.10.2023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96E7-6F3E-4102-94DD-7687846533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336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624AA-EBCA-468D-9036-2FE1B41A1577}" type="datetimeFigureOut">
              <a:rPr lang="uk-UA" smtClean="0"/>
              <a:t>29.10.2023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96E7-6F3E-4102-94DD-7687846533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151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624AA-EBCA-468D-9036-2FE1B41A1577}" type="datetimeFigureOut">
              <a:rPr lang="uk-UA" smtClean="0"/>
              <a:t>29.10.2023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96E7-6F3E-4102-94DD-7687846533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1361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624AA-EBCA-468D-9036-2FE1B41A1577}" type="datetimeFigureOut">
              <a:rPr lang="uk-UA" smtClean="0"/>
              <a:t>29.10.2023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96E7-6F3E-4102-94DD-7687846533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61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624AA-EBCA-468D-9036-2FE1B41A1577}" type="datetimeFigureOut">
              <a:rPr lang="uk-UA" smtClean="0"/>
              <a:t>29.10.2023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96E7-6F3E-4102-94DD-7687846533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8018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624AA-EBCA-468D-9036-2FE1B41A1577}" type="datetimeFigureOut">
              <a:rPr lang="uk-UA" smtClean="0"/>
              <a:t>29.10.2023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96E7-6F3E-4102-94DD-7687846533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798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624AA-EBCA-468D-9036-2FE1B41A1577}" type="datetimeFigureOut">
              <a:rPr lang="uk-UA" smtClean="0"/>
              <a:t>29.10.2023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96E7-6F3E-4102-94DD-7687846533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7614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624AA-EBCA-468D-9036-2FE1B41A1577}" type="datetimeFigureOut">
              <a:rPr lang="uk-UA" smtClean="0"/>
              <a:t>29.10.2023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96E7-6F3E-4102-94DD-7687846533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617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624AA-EBCA-468D-9036-2FE1B41A1577}" type="datetimeFigureOut">
              <a:rPr lang="uk-UA" smtClean="0"/>
              <a:t>29.10.2023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96E7-6F3E-4102-94DD-7687846533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052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624AA-EBCA-468D-9036-2FE1B41A1577}" type="datetimeFigureOut">
              <a:rPr lang="uk-UA" smtClean="0"/>
              <a:t>29.10.2023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96E7-6F3E-4102-94DD-7687846533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3300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400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624AA-EBCA-468D-9036-2FE1B41A1577}" type="datetimeFigureOut">
              <a:rPr lang="uk-UA" smtClean="0"/>
              <a:t>29.10.2023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196E7-6F3E-4102-94DD-7687846533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5075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51258" y="548680"/>
            <a:ext cx="6192688" cy="2736304"/>
          </a:xfrm>
        </p:spPr>
        <p:txBody>
          <a:bodyPr>
            <a:normAutofit/>
          </a:bodyPr>
          <a:lstStyle/>
          <a:p>
            <a:r>
              <a:rPr lang="uk-UA" sz="1600" b="1" cap="all" dirty="0"/>
              <a:t>Мелітопольський державний педагогічний університет </a:t>
            </a:r>
            <a:r>
              <a:rPr lang="uk-UA" sz="1600" dirty="0"/>
              <a:t/>
            </a:r>
            <a:br>
              <a:rPr lang="uk-UA" sz="1600" dirty="0"/>
            </a:br>
            <a:r>
              <a:rPr lang="uk-UA" sz="1600" b="1" cap="all" dirty="0"/>
              <a:t>імені Богдана Хмельницького </a:t>
            </a:r>
            <a:r>
              <a:rPr lang="uk-UA" sz="1600" b="1" cap="all" dirty="0" smtClean="0"/>
              <a:t/>
            </a:r>
            <a:br>
              <a:rPr lang="uk-UA" sz="1600" b="1" cap="all" dirty="0" smtClean="0"/>
            </a:br>
            <a:r>
              <a:rPr lang="uk-UA" sz="1600" b="1" cap="all" dirty="0"/>
              <a:t>Факультет інформатики, математики та економіки</a:t>
            </a:r>
            <a:r>
              <a:rPr lang="uk-UA" sz="1600" dirty="0"/>
              <a:t/>
            </a:r>
            <a:br>
              <a:rPr lang="uk-UA" sz="1600" dirty="0"/>
            </a:b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sz="1600" b="1" cap="all" dirty="0"/>
              <a:t> </a:t>
            </a:r>
            <a:r>
              <a:rPr lang="uk-UA" sz="1600" dirty="0"/>
              <a:t/>
            </a:r>
            <a:br>
              <a:rPr lang="uk-UA" sz="1600" dirty="0"/>
            </a:br>
            <a:r>
              <a:rPr lang="uk-UA" sz="1600" b="1" cap="all" dirty="0"/>
              <a:t>Кафедра математики і </a:t>
            </a:r>
            <a:r>
              <a:rPr lang="uk-UA" sz="1600" b="1" cap="all" dirty="0" smtClean="0"/>
              <a:t>фізики</a:t>
            </a:r>
            <a:endParaRPr lang="uk-UA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2845750"/>
            <a:ext cx="6400800" cy="766936"/>
          </a:xfrm>
        </p:spPr>
        <p:txBody>
          <a:bodyPr>
            <a:normAutofit fontScale="92500" lnSpcReduction="20000"/>
          </a:bodyPr>
          <a:lstStyle/>
          <a:p>
            <a:r>
              <a:rPr lang="uk-UA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</a:rPr>
              <a:t>Ступінь освіти Магістр</a:t>
            </a:r>
          </a:p>
          <a:p>
            <a:r>
              <a:rPr lang="uk-UA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</a:rPr>
              <a:t>ОСВІТНЯ ПРОГРАМА </a:t>
            </a:r>
            <a:endParaRPr lang="uk-UA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uk-UA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</a:rPr>
              <a:t>014.04 </a:t>
            </a:r>
            <a:r>
              <a:rPr lang="uk-UA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</a:rPr>
              <a:t>«Середня освіта. Математика. Фізика»</a:t>
            </a:r>
          </a:p>
        </p:txBody>
      </p:sp>
      <p:pic>
        <p:nvPicPr>
          <p:cNvPr id="4" name="Рисунок 3" descr="unnamed-fil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48680"/>
            <a:ext cx="121920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em3_jpg_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23" y="2262503"/>
            <a:ext cx="1246505" cy="116649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043608" y="3861048"/>
            <a:ext cx="75273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Вибірковий освітній компонент спеціальності</a:t>
            </a:r>
          </a:p>
          <a:p>
            <a:pPr algn="ctr"/>
            <a:r>
              <a:rPr lang="uk-UA" sz="4000" b="1" dirty="0">
                <a:solidFill>
                  <a:srgbClr val="002060"/>
                </a:solidFill>
              </a:rPr>
              <a:t>Практикум з розв'язання задач шкільного курсу </a:t>
            </a:r>
            <a:r>
              <a:rPr lang="uk-UA" sz="4000" b="1" dirty="0" smtClean="0">
                <a:solidFill>
                  <a:srgbClr val="002060"/>
                </a:solidFill>
              </a:rPr>
              <a:t>фізики</a:t>
            </a:r>
            <a:endParaRPr lang="uk-UA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10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dirty="0">
                <a:solidFill>
                  <a:srgbClr val="FF0000"/>
                </a:solidFill>
              </a:rPr>
              <a:t>Як фізика змінює наше світосприйняття </a:t>
            </a:r>
            <a:r>
              <a:rPr lang="uk-UA" sz="2800" b="1" dirty="0" smtClean="0">
                <a:solidFill>
                  <a:srgbClr val="FF0000"/>
                </a:solidFill>
              </a:rPr>
              <a:t/>
            </a:r>
            <a:br>
              <a:rPr lang="uk-UA" sz="2800" b="1" dirty="0" smtClean="0">
                <a:solidFill>
                  <a:srgbClr val="FF0000"/>
                </a:solidFill>
              </a:rPr>
            </a:br>
            <a:r>
              <a:rPr lang="uk-UA" sz="2800" b="1" dirty="0" smtClean="0">
                <a:solidFill>
                  <a:srgbClr val="FF0000"/>
                </a:solidFill>
              </a:rPr>
              <a:t>і </a:t>
            </a:r>
            <a:r>
              <a:rPr lang="uk-UA" sz="2800" b="1" dirty="0">
                <a:solidFill>
                  <a:srgbClr val="FF0000"/>
                </a:solidFill>
              </a:rPr>
              <a:t>як працює мозок при розв'язуванні задач. </a:t>
            </a:r>
            <a:r>
              <a:rPr lang="uk-UA" sz="2800" b="1" dirty="0" smtClean="0">
                <a:solidFill>
                  <a:srgbClr val="FF0000"/>
                </a:solidFill>
              </a:rPr>
              <a:t/>
            </a:r>
            <a:br>
              <a:rPr lang="uk-UA" sz="2800" b="1" dirty="0" smtClean="0">
                <a:solidFill>
                  <a:srgbClr val="FF0000"/>
                </a:solidFill>
              </a:rPr>
            </a:br>
            <a:r>
              <a:rPr lang="uk-UA" sz="2800" b="1" dirty="0" smtClean="0">
                <a:solidFill>
                  <a:srgbClr val="FF0000"/>
                </a:solidFill>
              </a:rPr>
              <a:t>Сучасні </a:t>
            </a:r>
            <a:r>
              <a:rPr lang="uk-UA" sz="2800" b="1" dirty="0" err="1">
                <a:solidFill>
                  <a:srgbClr val="FF0000"/>
                </a:solidFill>
              </a:rPr>
              <a:t>нейропедагогічні</a:t>
            </a:r>
            <a:r>
              <a:rPr lang="uk-UA" sz="2800" b="1" dirty="0">
                <a:solidFill>
                  <a:srgbClr val="FF0000"/>
                </a:solidFill>
              </a:rPr>
              <a:t> </a:t>
            </a:r>
            <a:r>
              <a:rPr lang="uk-UA" sz="2800" b="1" dirty="0" smtClean="0">
                <a:solidFill>
                  <a:srgbClr val="FF0000"/>
                </a:solidFill>
              </a:rPr>
              <a:t>дослідження</a:t>
            </a:r>
            <a:endParaRPr lang="uk-UA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6016" y="1628800"/>
            <a:ext cx="4341168" cy="4709120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uk-UA" sz="2000" dirty="0"/>
              <a:t>Фактично, цей експеримент виявив цікавий факт, який полягає у тому, що вивчення фізики не викорінило хибних "життєвих" переконань, навіть, у професіоналів. Хибні переконання залишилися, але під час розв'язання задач ці погляди блокуються (гальмуються) лобовими частками мозку. Натомість, у мозку початківців гальмівні процеси або зовсім не протікають або протікають дуже слабо.</a:t>
            </a:r>
          </a:p>
          <a:p>
            <a:pPr marL="0" indent="0" fontAlgn="base">
              <a:buNone/>
            </a:pPr>
            <a:r>
              <a:rPr lang="uk-UA" sz="2000" dirty="0"/>
              <a:t>Під час розв'язання задач наш мозок з одного боку координує необхідну для задачі інформацію, а з іншого боку – гальмує всі хибні переконання та концепції, які ми постійно черпаємо з повсякденного "спостереження".</a:t>
            </a: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6146" name="Picture 2" descr="D:\работа 2023\силабус\силабус 29102023\картинки\SonDGWUOXGv4nm9zQ8DesfE0CM40Usr0cTt2qXU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88840"/>
            <a:ext cx="4392488" cy="3425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28416" y="5517232"/>
            <a:ext cx="44155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https://buki.com.ua/blogs/yak-fizyka-zminyuye-nashe-svitospryynyattya-i-yak-pratsyuye-mozok-pry-rozvyazuvanni-zadach-suchasni-neyropedahohichni-doslidzhennya</a:t>
            </a:r>
            <a:r>
              <a:rPr lang="en-US" dirty="0" smtClean="0"/>
              <a:t>/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18384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4005064"/>
            <a:ext cx="8229600" cy="1143000"/>
          </a:xfrm>
        </p:spPr>
        <p:txBody>
          <a:bodyPr>
            <a:noAutofit/>
          </a:bodyPr>
          <a:lstStyle/>
          <a:p>
            <a:r>
              <a:rPr lang="uk-UA" sz="2800" b="1" dirty="0"/>
              <a:t>Предмет</a:t>
            </a:r>
            <a:r>
              <a:rPr lang="uk-UA" sz="2800" dirty="0"/>
              <a:t> вивчення навчальної дисципліни «Практикум з розв'язання задач шкільного курсу фізики» включає загальні питання про завдання, зміст і методи розв’язання фізичних задач.</a:t>
            </a:r>
            <a:br>
              <a:rPr lang="uk-UA" sz="2800" dirty="0"/>
            </a:br>
            <a:r>
              <a:rPr lang="uk-UA" sz="2800" b="1" dirty="0" smtClean="0"/>
              <a:t>Метою </a:t>
            </a:r>
            <a:r>
              <a:rPr lang="uk-UA" sz="2800" b="1" dirty="0"/>
              <a:t>дисципліни</a:t>
            </a:r>
            <a:r>
              <a:rPr lang="uk-UA" sz="2800" dirty="0"/>
              <a:t> є</a:t>
            </a:r>
            <a:r>
              <a:rPr lang="uk-UA" sz="2800" b="1" dirty="0"/>
              <a:t> </a:t>
            </a:r>
            <a:r>
              <a:rPr lang="uk-UA" sz="2800" dirty="0"/>
              <a:t>– сформувати практичні уміння майбутнього учителя фізики з методики розв’язування задач на </a:t>
            </a:r>
            <a:r>
              <a:rPr lang="uk-UA" sz="2800" dirty="0" err="1"/>
              <a:t>уроках</a:t>
            </a:r>
            <a:r>
              <a:rPr lang="uk-UA" sz="2800" dirty="0"/>
              <a:t> фізики</a:t>
            </a:r>
            <a:r>
              <a:rPr lang="uk-UA" sz="2800" dirty="0" smtClean="0"/>
              <a:t>.</a:t>
            </a:r>
            <a:endParaRPr lang="uk-UA" sz="2800" dirty="0">
              <a:solidFill>
                <a:srgbClr val="FF0000"/>
              </a:solidFill>
            </a:endParaRPr>
          </a:p>
        </p:txBody>
      </p:sp>
      <p:pic>
        <p:nvPicPr>
          <p:cNvPr id="1030" name="Picture 6" descr="D:\работа 2023\силабус\силабус 29102023\картинки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7" y="188640"/>
            <a:ext cx="4392488" cy="292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286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274638"/>
            <a:ext cx="5698976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Завдання</a:t>
            </a:r>
            <a:r>
              <a:rPr lang="uk-UA" dirty="0" smtClean="0"/>
              <a:t> засвоєння освітнього компоненту 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0" y="1700808"/>
            <a:ext cx="5925344" cy="4813995"/>
          </a:xfrm>
        </p:spPr>
        <p:txBody>
          <a:bodyPr>
            <a:normAutofit fontScale="55000" lnSpcReduction="20000"/>
          </a:bodyPr>
          <a:lstStyle/>
          <a:p>
            <a:r>
              <a:rPr lang="uk-UA" dirty="0"/>
              <a:t>Основними </a:t>
            </a:r>
            <a:r>
              <a:rPr lang="uk-UA" b="1" dirty="0"/>
              <a:t>завданнями</a:t>
            </a:r>
            <a:r>
              <a:rPr lang="uk-UA" dirty="0"/>
              <a:t> вивчення дисципліни “ Практикум з розв'язання задач шкільного курсу фізики” є:</a:t>
            </a:r>
          </a:p>
          <a:p>
            <a:pPr marL="0" indent="0">
              <a:buNone/>
            </a:pPr>
            <a:r>
              <a:rPr lang="uk-UA" dirty="0"/>
              <a:t>Теоретичні:</a:t>
            </a:r>
          </a:p>
          <a:p>
            <a:pPr lvl="0"/>
            <a:r>
              <a:rPr lang="uk-UA" dirty="0"/>
              <a:t>Сформувати здатність розуміти фізичну сутність задачі. </a:t>
            </a:r>
          </a:p>
          <a:p>
            <a:pPr lvl="0"/>
            <a:r>
              <a:rPr lang="uk-UA" dirty="0"/>
              <a:t>Сформувати здатність довести зміст задачі та хід її розв’язання до учнів.</a:t>
            </a:r>
          </a:p>
          <a:p>
            <a:pPr lvl="0"/>
            <a:r>
              <a:rPr lang="uk-UA" dirty="0"/>
              <a:t>Оволодіти методикою проведення уроків з розв’язування задач.</a:t>
            </a:r>
          </a:p>
          <a:p>
            <a:pPr lvl="0"/>
            <a:r>
              <a:rPr lang="uk-UA" dirty="0"/>
              <a:t>Засвоїти методику розв’язування задач різних типів: графічних, обчислювальних, якісних.</a:t>
            </a:r>
          </a:p>
          <a:p>
            <a:pPr lvl="0"/>
            <a:r>
              <a:rPr lang="uk-UA" dirty="0"/>
              <a:t>Навчити спрощувати чи ускладнювати задачу залежно від рівня.</a:t>
            </a:r>
          </a:p>
          <a:p>
            <a:pPr marL="0" indent="0">
              <a:buNone/>
            </a:pPr>
            <a:r>
              <a:rPr lang="uk-UA" dirty="0"/>
              <a:t>Практичні:</a:t>
            </a:r>
          </a:p>
          <a:p>
            <a:pPr lvl="0"/>
            <a:r>
              <a:rPr lang="uk-UA" dirty="0"/>
              <a:t>Сформувати вміння добирати задачі до уроку в залежності від мети.</a:t>
            </a:r>
          </a:p>
          <a:p>
            <a:pPr lvl="0"/>
            <a:r>
              <a:rPr lang="uk-UA" dirty="0"/>
              <a:t>Сформувати вміння доводити зміст та хід розв’язування задач до учнів</a:t>
            </a:r>
            <a:r>
              <a:rPr lang="uk-UA" dirty="0" smtClean="0"/>
              <a:t>. </a:t>
            </a: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3076" name="Picture 4" descr="D:\работа 2023\силабус\силабус 29102023\картинки\IMG_009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36" y="1844824"/>
            <a:ext cx="3048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1151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856984" cy="72008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70C0"/>
                </a:solidFill>
              </a:rPr>
              <a:t>Теоретичні засади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r>
              <a:rPr lang="ru-RU" dirty="0" err="1"/>
              <a:t>Володіння</a:t>
            </a:r>
            <a:r>
              <a:rPr lang="ru-RU" dirty="0"/>
              <a:t> </a:t>
            </a:r>
            <a:r>
              <a:rPr lang="ru-RU" dirty="0" err="1"/>
              <a:t>змістом</a:t>
            </a:r>
            <a:r>
              <a:rPr lang="ru-RU" dirty="0"/>
              <a:t> </a:t>
            </a:r>
            <a:r>
              <a:rPr lang="ru-RU" dirty="0" err="1"/>
              <a:t>шкільного</a:t>
            </a:r>
            <a:r>
              <a:rPr lang="ru-RU" dirty="0"/>
              <a:t> курсу математики і </a:t>
            </a:r>
            <a:r>
              <a:rPr lang="ru-RU" dirty="0" err="1"/>
              <a:t>фізики</a:t>
            </a:r>
            <a:r>
              <a:rPr lang="ru-RU" dirty="0"/>
              <a:t>; </a:t>
            </a:r>
            <a:r>
              <a:rPr lang="ru-RU" dirty="0" err="1"/>
              <a:t>змістом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позакласної</a:t>
            </a:r>
            <a:r>
              <a:rPr lang="ru-RU" dirty="0"/>
              <a:t> та </a:t>
            </a:r>
            <a:r>
              <a:rPr lang="ru-RU" dirty="0" err="1"/>
              <a:t>позашкільної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з математики і </a:t>
            </a:r>
            <a:r>
              <a:rPr lang="ru-RU" dirty="0" err="1"/>
              <a:t>фізики</a:t>
            </a:r>
            <a:r>
              <a:rPr lang="ru-RU" dirty="0"/>
              <a:t>;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, </a:t>
            </a:r>
            <a:r>
              <a:rPr lang="ru-RU" dirty="0" err="1"/>
              <a:t>науково-обґрунтованих</a:t>
            </a:r>
            <a:r>
              <a:rPr lang="ru-RU" dirty="0"/>
              <a:t> </a:t>
            </a:r>
            <a:r>
              <a:rPr lang="ru-RU" dirty="0" err="1"/>
              <a:t>прийомів</a:t>
            </a:r>
            <a:r>
              <a:rPr lang="ru-RU" dirty="0"/>
              <a:t>, </a:t>
            </a:r>
            <a:r>
              <a:rPr lang="ru-RU" dirty="0" err="1"/>
              <a:t>методів</a:t>
            </a:r>
            <a:r>
              <a:rPr lang="ru-RU" dirty="0"/>
              <a:t> і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математики і </a:t>
            </a:r>
            <a:r>
              <a:rPr lang="ru-RU" dirty="0" err="1"/>
              <a:t>фізики</a:t>
            </a:r>
            <a:r>
              <a:rPr lang="ru-RU" dirty="0"/>
              <a:t>.</a:t>
            </a:r>
            <a:endParaRPr lang="uk-UA" dirty="0" smtClean="0">
              <a:effectLst/>
            </a:endParaRPr>
          </a:p>
          <a:p>
            <a:pPr fontAlgn="base"/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пов’язаних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ІКТ</a:t>
            </a:r>
            <a:r>
              <a:rPr lang="ru-RU" dirty="0"/>
              <a:t>: </a:t>
            </a:r>
            <a:r>
              <a:rPr lang="ru-RU" dirty="0" err="1"/>
              <a:t>мультимедійне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; </a:t>
            </a:r>
            <a:r>
              <a:rPr lang="ru-RU" dirty="0" err="1"/>
              <a:t>комп’ютерне</a:t>
            </a:r>
            <a:r>
              <a:rPr lang="ru-RU" dirty="0"/>
              <a:t> </a:t>
            </a:r>
            <a:r>
              <a:rPr lang="ru-RU" dirty="0" err="1"/>
              <a:t>програмоване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; </a:t>
            </a:r>
            <a:r>
              <a:rPr lang="ru-RU" dirty="0" err="1"/>
              <a:t>інтерактивне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; </a:t>
            </a:r>
            <a:r>
              <a:rPr lang="ru-RU" dirty="0" err="1"/>
              <a:t>дистанційне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;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Інтернет-технологій</a:t>
            </a:r>
            <a:r>
              <a:rPr lang="ru-RU" dirty="0"/>
              <a:t>;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офісного</a:t>
            </a:r>
            <a:r>
              <a:rPr lang="ru-RU" dirty="0"/>
              <a:t> та </a:t>
            </a:r>
            <a:r>
              <a:rPr lang="ru-RU" dirty="0" err="1"/>
              <a:t>спеціалізованого</a:t>
            </a:r>
            <a:r>
              <a:rPr lang="ru-RU" dirty="0"/>
              <a:t> </a:t>
            </a:r>
            <a:r>
              <a:rPr lang="ru-RU" dirty="0" err="1"/>
              <a:t>програмного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, </a:t>
            </a:r>
            <a:r>
              <a:rPr lang="ru-RU" dirty="0" err="1"/>
              <a:t>електронних</a:t>
            </a:r>
            <a:r>
              <a:rPr lang="ru-RU" dirty="0"/>
              <a:t> </a:t>
            </a:r>
            <a:r>
              <a:rPr lang="ru-RU" dirty="0" err="1"/>
              <a:t>посібників</a:t>
            </a:r>
            <a:r>
              <a:rPr lang="ru-RU" dirty="0"/>
              <a:t> та </a:t>
            </a:r>
            <a:r>
              <a:rPr lang="ru-RU" dirty="0" err="1"/>
              <a:t>підручників</a:t>
            </a:r>
            <a:r>
              <a:rPr lang="ru-RU" dirty="0"/>
              <a:t>.</a:t>
            </a:r>
            <a:endParaRPr lang="uk-UA" dirty="0" smtClean="0">
              <a:effectLst/>
            </a:endParaRPr>
          </a:p>
          <a:p>
            <a:pPr fontAlgn="base"/>
            <a:r>
              <a:rPr lang="ru-RU" smtClean="0"/>
              <a:t>Здатність</a:t>
            </a:r>
            <a:r>
              <a:rPr lang="ru-RU" dirty="0" smtClean="0"/>
              <a:t> </a:t>
            </a:r>
            <a:r>
              <a:rPr lang="ru-RU" dirty="0" err="1"/>
              <a:t>проводити</a:t>
            </a:r>
            <a:r>
              <a:rPr lang="ru-RU" dirty="0"/>
              <a:t> психолого-</a:t>
            </a:r>
            <a:r>
              <a:rPr lang="ru-RU" dirty="0" err="1"/>
              <a:t>педагогічну</a:t>
            </a:r>
            <a:r>
              <a:rPr lang="ru-RU" dirty="0"/>
              <a:t> </a:t>
            </a:r>
            <a:r>
              <a:rPr lang="ru-RU" dirty="0" err="1"/>
              <a:t>діагностику</a:t>
            </a:r>
            <a:r>
              <a:rPr lang="ru-RU" dirty="0"/>
              <a:t>; </a:t>
            </a:r>
            <a:r>
              <a:rPr lang="ru-RU" dirty="0" err="1"/>
              <a:t>уміння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індивідуальну</a:t>
            </a:r>
            <a:r>
              <a:rPr lang="ru-RU" dirty="0"/>
              <a:t> роботу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педагогічної</a:t>
            </a:r>
            <a:r>
              <a:rPr lang="ru-RU" dirty="0"/>
              <a:t> </a:t>
            </a:r>
            <a:r>
              <a:rPr lang="ru-RU" dirty="0" err="1"/>
              <a:t>діагностики</a:t>
            </a:r>
            <a:r>
              <a:rPr lang="ru-RU" dirty="0"/>
              <a:t>, </a:t>
            </a:r>
            <a:r>
              <a:rPr lang="ru-RU" dirty="0" err="1"/>
              <a:t>виявляти</a:t>
            </a:r>
            <a:r>
              <a:rPr lang="ru-RU" dirty="0"/>
              <a:t> </a:t>
            </a:r>
            <a:r>
              <a:rPr lang="ru-RU" dirty="0" err="1"/>
              <a:t>особистісні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школярів</a:t>
            </a:r>
            <a:r>
              <a:rPr lang="ru-RU" dirty="0"/>
              <a:t>, </a:t>
            </a:r>
            <a:r>
              <a:rPr lang="ru-RU" dirty="0" err="1"/>
              <a:t>визначати</a:t>
            </a:r>
            <a:r>
              <a:rPr lang="ru-RU" dirty="0"/>
              <a:t> і </a:t>
            </a:r>
            <a:r>
              <a:rPr lang="ru-RU" dirty="0" err="1"/>
              <a:t>враховувати</a:t>
            </a:r>
            <a:r>
              <a:rPr lang="ru-RU" dirty="0"/>
              <a:t> </a:t>
            </a:r>
            <a:r>
              <a:rPr lang="ru-RU" dirty="0" err="1"/>
              <a:t>емоційний</a:t>
            </a:r>
            <a:r>
              <a:rPr lang="ru-RU" dirty="0"/>
              <a:t> стан </a:t>
            </a:r>
            <a:r>
              <a:rPr lang="ru-RU" dirty="0" err="1"/>
              <a:t>людини</a:t>
            </a:r>
            <a:r>
              <a:rPr lang="ru-RU" dirty="0"/>
              <a:t>, грамотно </a:t>
            </a:r>
            <a:r>
              <a:rPr lang="ru-RU" dirty="0" err="1"/>
              <a:t>будувати</a:t>
            </a:r>
            <a:r>
              <a:rPr lang="ru-RU" dirty="0"/>
              <a:t> </a:t>
            </a:r>
            <a:r>
              <a:rPr lang="ru-RU" dirty="0" err="1"/>
              <a:t>взаємовідносини</a:t>
            </a:r>
            <a:r>
              <a:rPr lang="ru-RU" dirty="0"/>
              <a:t> з </a:t>
            </a:r>
            <a:r>
              <a:rPr lang="ru-RU" dirty="0" err="1"/>
              <a:t>колегами</a:t>
            </a:r>
            <a:r>
              <a:rPr lang="ru-RU" dirty="0"/>
              <a:t>, </a:t>
            </a:r>
            <a:r>
              <a:rPr lang="ru-RU" dirty="0" err="1"/>
              <a:t>учнями</a:t>
            </a:r>
            <a:r>
              <a:rPr lang="ru-RU" dirty="0"/>
              <a:t>, батьками.</a:t>
            </a:r>
            <a:endParaRPr lang="uk-UA" dirty="0" smtClean="0">
              <a:effectLst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7540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uk-UA" dirty="0" smtClean="0"/>
              <a:t>Практична підготовка</a:t>
            </a:r>
            <a:endParaRPr lang="uk-UA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/>
              <a:t>Розв’язувати задачі шкільного курсу математики і фізики, планувати навчальний процес, проектувати  навчальні та виховні заходи з урахуванням сучасних технологій, науково-обґрунтованих прийомів, методів і засобів навчання математики і фізики.</a:t>
            </a:r>
            <a:endParaRPr lang="uk-UA" dirty="0" smtClean="0">
              <a:effectLst/>
            </a:endParaRPr>
          </a:p>
          <a:p>
            <a:r>
              <a:rPr lang="uk-UA" dirty="0" smtClean="0"/>
              <a:t>Презентувати</a:t>
            </a:r>
            <a:r>
              <a:rPr lang="uk-UA" dirty="0"/>
              <a:t>, обговорювати та захищати власні позиції в усній і письмовій формах та за допомогою інформаційно-комунікаційних технологій.</a:t>
            </a:r>
            <a:endParaRPr lang="uk-UA" dirty="0" smtClean="0">
              <a:effectLst/>
            </a:endParaRPr>
          </a:p>
          <a:p>
            <a:r>
              <a:rPr lang="uk-UA" dirty="0" smtClean="0"/>
              <a:t>Самостійно </a:t>
            </a:r>
            <a:r>
              <a:rPr lang="uk-UA" dirty="0"/>
              <a:t>та </a:t>
            </a:r>
            <a:r>
              <a:rPr lang="uk-UA" dirty="0" err="1"/>
              <a:t>відповідально</a:t>
            </a:r>
            <a:r>
              <a:rPr lang="uk-UA" dirty="0"/>
              <a:t> приймати рішення в професійній сфері на основі аналізу і синтезу, з урахуванням критичних зауважень та на основі творчого підходу.</a:t>
            </a:r>
            <a:endParaRPr lang="uk-UA" dirty="0" smtClean="0">
              <a:effectLst/>
            </a:endParaRPr>
          </a:p>
          <a:p>
            <a:r>
              <a:rPr lang="uk-UA" dirty="0" smtClean="0"/>
              <a:t>Організовувати </a:t>
            </a:r>
            <a:r>
              <a:rPr lang="uk-UA" dirty="0"/>
              <a:t>навчання фізики в закладах середньої освіти, використовувати лабораторне приладдя для проведення фізичного експерименту.</a:t>
            </a:r>
            <a:endParaRPr lang="uk-UA" dirty="0" smtClean="0">
              <a:effectLst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8678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uk-UA" sz="2700" dirty="0" smtClean="0"/>
              <a:t>Вибірковий освітній компонент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>
                <a:solidFill>
                  <a:schemeClr val="tx2">
                    <a:lumMod val="75000"/>
                  </a:schemeClr>
                </a:solidFill>
              </a:rPr>
              <a:t>Практикум з розв'язання задач шкільного курсу фізики</a:t>
            </a:r>
            <a:r>
              <a:rPr lang="uk-UA" b="1" dirty="0" smtClean="0">
                <a:solidFill>
                  <a:srgbClr val="002060"/>
                </a:solidFill>
              </a:rPr>
              <a:t/>
            </a:r>
            <a:br>
              <a:rPr lang="uk-UA" b="1" dirty="0" smtClean="0">
                <a:solidFill>
                  <a:srgbClr val="002060"/>
                </a:solidFill>
              </a:rPr>
            </a:br>
            <a:r>
              <a:rPr lang="uk-UA" b="1" i="1" dirty="0" smtClean="0">
                <a:solidFill>
                  <a:schemeClr val="accent1">
                    <a:lumMod val="75000"/>
                  </a:schemeClr>
                </a:solidFill>
              </a:rPr>
              <a:t>крок до вашого професійного становлення</a:t>
            </a:r>
            <a:r>
              <a:rPr lang="uk-UA" b="1" i="1" dirty="0" smtClean="0">
                <a:solidFill>
                  <a:srgbClr val="002060"/>
                </a:solidFill>
              </a:rPr>
              <a:t/>
            </a:r>
            <a:br>
              <a:rPr lang="uk-UA" b="1" i="1" dirty="0" smtClean="0">
                <a:solidFill>
                  <a:srgbClr val="002060"/>
                </a:solidFill>
              </a:rPr>
            </a:br>
            <a:endParaRPr lang="uk-UA" i="1" dirty="0"/>
          </a:p>
        </p:txBody>
      </p:sp>
      <p:pic>
        <p:nvPicPr>
          <p:cNvPr id="9" name="Picture 3" descr="D:\работа 2023\силабус\силабус 29102023\картинки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780928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D:\работа 2023\силабус\силабус 29102023\картинки\Fyzyka-perebyvk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1201" y="3429000"/>
            <a:ext cx="3312368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D:\работа 2023\силабус\силабус 29102023\картинки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8890" y="4653136"/>
            <a:ext cx="2514600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701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468</Words>
  <Application>Microsoft Office PowerPoint</Application>
  <PresentationFormat>Экран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Мелітопольський державний педагогічний університет  імені Богдана Хмельницького  Факультет інформатики, математики та економіки     Кафедра математики і фізики</vt:lpstr>
      <vt:lpstr>Як фізика змінює наше світосприйняття  і як працює мозок при розв'язуванні задач.  Сучасні нейропедагогічні дослідження</vt:lpstr>
      <vt:lpstr>Предмет вивчення навчальної дисципліни «Практикум з розв'язання задач шкільного курсу фізики» включає загальні питання про завдання, зміст і методи розв’язання фізичних задач. Метою дисципліни є – сформувати практичні уміння майбутнього учителя фізики з методики розв’язування задач на уроках фізики.</vt:lpstr>
      <vt:lpstr>Завдання засвоєння освітнього компоненту :</vt:lpstr>
      <vt:lpstr>Теоретичні засади</vt:lpstr>
      <vt:lpstr>Практична підготовка</vt:lpstr>
      <vt:lpstr>Вибірковий освітній компонент  Практикум з розв'язання задач шкільного курсу фізики крок до вашого професійного становлення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Мелітопольський державний педагогічний університет  імені Богдана Хмельницького  Факультет інформатики, математики та економіки     Кафедра математики і фізики</dc:title>
  <dc:creator>TSS</dc:creator>
  <cp:lastModifiedBy>TSS</cp:lastModifiedBy>
  <cp:revision>10</cp:revision>
  <dcterms:created xsi:type="dcterms:W3CDTF">2023-10-29T18:08:20Z</dcterms:created>
  <dcterms:modified xsi:type="dcterms:W3CDTF">2023-10-29T20:28:28Z</dcterms:modified>
</cp:coreProperties>
</file>