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794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336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151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36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61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801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798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76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617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52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330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624AA-EBCA-468D-9036-2FE1B41A1577}" type="datetimeFigureOut">
              <a:rPr lang="uk-UA" smtClean="0"/>
              <a:t>30.10.2023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196E7-6F3E-4102-94DD-7687846533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507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1258" y="548680"/>
            <a:ext cx="6192688" cy="2736304"/>
          </a:xfrm>
        </p:spPr>
        <p:txBody>
          <a:bodyPr>
            <a:normAutofit/>
          </a:bodyPr>
          <a:lstStyle/>
          <a:p>
            <a:r>
              <a:rPr lang="uk-UA" sz="1600" b="1" cap="all" dirty="0"/>
              <a:t>Мелітопольський державний педагогічний університет 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b="1" cap="all" dirty="0"/>
              <a:t>імені Богдана Хмельницького </a:t>
            </a:r>
            <a:r>
              <a:rPr lang="uk-UA" sz="1600" b="1" cap="all" dirty="0" smtClean="0"/>
              <a:t/>
            </a:r>
            <a:br>
              <a:rPr lang="uk-UA" sz="1600" b="1" cap="all" dirty="0" smtClean="0"/>
            </a:br>
            <a:r>
              <a:rPr lang="uk-UA" sz="1600" b="1" cap="all" dirty="0"/>
              <a:t>Факультет інформатики, математики та економіки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b="1" cap="all" dirty="0"/>
              <a:t> 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b="1" cap="all" dirty="0"/>
              <a:t>Кафедра математики і </a:t>
            </a:r>
            <a:r>
              <a:rPr lang="uk-UA" sz="1600" b="1" cap="all" dirty="0" smtClean="0"/>
              <a:t>фізики</a:t>
            </a:r>
            <a:endParaRPr lang="uk-UA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2845750"/>
            <a:ext cx="6400800" cy="766936"/>
          </a:xfrm>
        </p:spPr>
        <p:txBody>
          <a:bodyPr>
            <a:normAutofit fontScale="92500" lnSpcReduction="20000"/>
          </a:bodyPr>
          <a:lstStyle/>
          <a:p>
            <a:r>
              <a:rPr lang="uk-U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Ступінь освіти Магістр</a:t>
            </a:r>
          </a:p>
          <a:p>
            <a:r>
              <a:rPr lang="uk-U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ОСВІТНЯ ПРОГРАМА </a:t>
            </a:r>
            <a:endParaRPr lang="uk-UA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uk-UA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014.04 </a:t>
            </a:r>
            <a:r>
              <a:rPr lang="uk-U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«Середня освіта. Математика. Фізика»</a:t>
            </a:r>
          </a:p>
        </p:txBody>
      </p:sp>
      <p:pic>
        <p:nvPicPr>
          <p:cNvPr id="4" name="Рисунок 3" descr="unnamed-fi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12192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em3_jpg_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3" y="2262503"/>
            <a:ext cx="1246505" cy="11664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043608" y="3861048"/>
            <a:ext cx="75273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Вибірковий освітній компонент спеціальності</a:t>
            </a:r>
          </a:p>
          <a:p>
            <a:pPr algn="ctr"/>
            <a:r>
              <a:rPr lang="uk-UA" sz="4000" b="1" dirty="0">
                <a:solidFill>
                  <a:srgbClr val="002060"/>
                </a:solidFill>
              </a:rPr>
              <a:t>Дистанційне навчання </a:t>
            </a:r>
            <a:r>
              <a:rPr lang="uk-UA" sz="4000" b="1" dirty="0" smtClean="0">
                <a:solidFill>
                  <a:srgbClr val="002060"/>
                </a:solidFill>
              </a:rPr>
              <a:t>фізики </a:t>
            </a:r>
            <a:r>
              <a:rPr lang="uk-UA" sz="4000" b="1" dirty="0">
                <a:solidFill>
                  <a:srgbClr val="002060"/>
                </a:solidFill>
              </a:rPr>
              <a:t>в </a:t>
            </a:r>
            <a:r>
              <a:rPr lang="uk-UA" sz="4000" b="1" dirty="0" smtClean="0">
                <a:solidFill>
                  <a:srgbClr val="002060"/>
                </a:solidFill>
              </a:rPr>
              <a:t>сучасному закладі освіти</a:t>
            </a:r>
            <a:endParaRPr lang="uk-UA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Дистанційна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освіта</a:t>
            </a:r>
            <a:r>
              <a:rPr lang="ru-RU" dirty="0">
                <a:solidFill>
                  <a:srgbClr val="FF0000"/>
                </a:solidFill>
              </a:rPr>
              <a:t> –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цінне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надбання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непотріб</a:t>
            </a:r>
            <a:r>
              <a:rPr lang="ru-RU" dirty="0" smtClean="0">
                <a:solidFill>
                  <a:srgbClr val="FF0000"/>
                </a:solidFill>
              </a:rPr>
              <a:t>?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5949280"/>
            <a:ext cx="3308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https://tverezo.info/post/115029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653136"/>
            <a:ext cx="8203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00B050"/>
                </a:solidFill>
              </a:rPr>
              <a:t>Дистанційна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освіта</a:t>
            </a:r>
            <a:r>
              <a:rPr lang="ru-RU" sz="2800" b="1" dirty="0">
                <a:solidFill>
                  <a:srgbClr val="00B050"/>
                </a:solidFill>
              </a:rPr>
              <a:t> – </a:t>
            </a:r>
            <a:r>
              <a:rPr lang="ru-RU" sz="2800" b="1" dirty="0" err="1">
                <a:solidFill>
                  <a:srgbClr val="00B050"/>
                </a:solidFill>
              </a:rPr>
              <a:t>це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складний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процес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із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жорсткими</a:t>
            </a:r>
            <a:r>
              <a:rPr lang="ru-RU" sz="2800" b="1" dirty="0">
                <a:solidFill>
                  <a:srgbClr val="00B050"/>
                </a:solidFill>
              </a:rPr>
              <a:t> процедурами з </a:t>
            </a:r>
            <a:r>
              <a:rPr lang="ru-RU" sz="2800" b="1" dirty="0" err="1">
                <a:solidFill>
                  <a:srgbClr val="00B050"/>
                </a:solidFill>
              </a:rPr>
              <a:t>постійним</a:t>
            </a:r>
            <a:r>
              <a:rPr lang="ru-RU" sz="2800" b="1" dirty="0">
                <a:solidFill>
                  <a:srgbClr val="00B050"/>
                </a:solidFill>
              </a:rPr>
              <a:t> контролем.</a:t>
            </a:r>
            <a:endParaRPr lang="uk-UA" sz="28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D:\работа 2023\силабус\силабус 29102023\картинки\dist_osvit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628800"/>
            <a:ext cx="5035624" cy="279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8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Теоретичні засади дистанційної освіти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>
                <a:solidFill>
                  <a:srgbClr val="0070C0"/>
                </a:solidFill>
              </a:rPr>
              <a:t>здобуття </a:t>
            </a:r>
            <a:r>
              <a:rPr lang="uk-UA" b="1" i="1" dirty="0" smtClean="0">
                <a:solidFill>
                  <a:srgbClr val="0070C0"/>
                </a:solidFill>
              </a:rPr>
              <a:t>теоретичних </a:t>
            </a:r>
            <a:r>
              <a:rPr lang="uk-UA" b="1" i="1" dirty="0">
                <a:solidFill>
                  <a:srgbClr val="0070C0"/>
                </a:solidFill>
              </a:rPr>
              <a:t>знань щодо використання технологій дистанційного навчання в освітньому процесі </a:t>
            </a:r>
            <a:r>
              <a:rPr lang="uk-UA" b="1" i="1" dirty="0" err="1">
                <a:solidFill>
                  <a:srgbClr val="0070C0"/>
                </a:solidFill>
              </a:rPr>
              <a:t>ЗЗСО</a:t>
            </a:r>
            <a:r>
              <a:rPr lang="uk-UA" b="1" i="1" dirty="0">
                <a:solidFill>
                  <a:srgbClr val="0070C0"/>
                </a:solidFill>
              </a:rPr>
              <a:t> та </a:t>
            </a:r>
            <a:r>
              <a:rPr lang="uk-UA" b="1" i="1" dirty="0" err="1">
                <a:solidFill>
                  <a:srgbClr val="0070C0"/>
                </a:solidFill>
              </a:rPr>
              <a:t>ЗВО</a:t>
            </a:r>
            <a:r>
              <a:rPr lang="uk-UA" b="1" i="1" dirty="0">
                <a:solidFill>
                  <a:srgbClr val="0070C0"/>
                </a:solidFill>
              </a:rPr>
              <a:t>, вироблення практичних умінь і навичок розроблення електронних курсів у середовищі дистанційного навчання </a:t>
            </a:r>
            <a:r>
              <a:rPr lang="uk-UA" b="1" i="1" dirty="0" err="1">
                <a:solidFill>
                  <a:srgbClr val="0070C0"/>
                </a:solidFill>
              </a:rPr>
              <a:t>MOODLE</a:t>
            </a:r>
            <a:r>
              <a:rPr lang="uk-UA" b="1" i="1" dirty="0">
                <a:solidFill>
                  <a:srgbClr val="0070C0"/>
                </a:solidFill>
              </a:rPr>
              <a:t>, з використанням сервісів </a:t>
            </a:r>
            <a:r>
              <a:rPr lang="uk-UA" b="1" i="1" dirty="0" err="1">
                <a:solidFill>
                  <a:srgbClr val="0070C0"/>
                </a:solidFill>
              </a:rPr>
              <a:t>Google</a:t>
            </a:r>
            <a:r>
              <a:rPr lang="uk-UA" b="1" i="1" dirty="0">
                <a:solidFill>
                  <a:srgbClr val="0070C0"/>
                </a:solidFill>
              </a:rPr>
              <a:t> та Microsoft </a:t>
            </a:r>
            <a:r>
              <a:rPr lang="uk-UA" b="1" i="1" dirty="0" err="1">
                <a:solidFill>
                  <a:srgbClr val="0070C0"/>
                </a:solidFill>
              </a:rPr>
              <a:t>Education</a:t>
            </a:r>
            <a:r>
              <a:rPr lang="uk-UA" b="1" i="1" dirty="0">
                <a:solidFill>
                  <a:srgbClr val="0070C0"/>
                </a:solidFill>
              </a:rPr>
              <a:t> (або інших освітніх сервісів). </a:t>
            </a:r>
          </a:p>
        </p:txBody>
      </p:sp>
    </p:spTree>
    <p:extLst>
      <p:ext uri="{BB962C8B-B14F-4D97-AF65-F5344CB8AC3E}">
        <p14:creationId xmlns:p14="http://schemas.microsoft.com/office/powerpoint/2010/main" val="4754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Практична підготовка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rgbClr val="0070C0"/>
                </a:solidFill>
              </a:rPr>
              <a:t>система дистанційного навчання </a:t>
            </a:r>
            <a:r>
              <a:rPr lang="uk-UA" sz="2400" b="1" i="1" dirty="0" err="1">
                <a:solidFill>
                  <a:srgbClr val="0070C0"/>
                </a:solidFill>
              </a:rPr>
              <a:t>MOODLE</a:t>
            </a:r>
            <a:r>
              <a:rPr lang="uk-UA" sz="2400" b="1" i="1" dirty="0">
                <a:solidFill>
                  <a:srgbClr val="0070C0"/>
                </a:solidFill>
              </a:rPr>
              <a:t>, її характеристики та можливості використання в освітньому процесі </a:t>
            </a:r>
            <a:r>
              <a:rPr lang="uk-UA" sz="2400" b="1" i="1" dirty="0" err="1">
                <a:solidFill>
                  <a:srgbClr val="0070C0"/>
                </a:solidFill>
              </a:rPr>
              <a:t>ЗЗСО</a:t>
            </a:r>
            <a:r>
              <a:rPr lang="uk-UA" sz="2400" b="1" i="1" dirty="0">
                <a:solidFill>
                  <a:srgbClr val="0070C0"/>
                </a:solidFill>
              </a:rPr>
              <a:t> та </a:t>
            </a:r>
            <a:r>
              <a:rPr lang="uk-UA" sz="2400" b="1" i="1" dirty="0" err="1">
                <a:solidFill>
                  <a:srgbClr val="0070C0"/>
                </a:solidFill>
              </a:rPr>
              <a:t>ЗВО</a:t>
            </a:r>
            <a:r>
              <a:rPr lang="uk-UA" sz="2400" b="1" i="1" dirty="0">
                <a:solidFill>
                  <a:srgbClr val="0070C0"/>
                </a:solidFill>
              </a:rPr>
              <a:t>;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ресурси </a:t>
            </a:r>
            <a:r>
              <a:rPr lang="uk-UA" sz="2400" b="1" i="1" dirty="0">
                <a:solidFill>
                  <a:srgbClr val="0070C0"/>
                </a:solidFill>
              </a:rPr>
              <a:t>курсу;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робота </a:t>
            </a:r>
            <a:r>
              <a:rPr lang="uk-UA" sz="2400" b="1" i="1" dirty="0">
                <a:solidFill>
                  <a:srgbClr val="0070C0"/>
                </a:solidFill>
              </a:rPr>
              <a:t>з курсом у середовищі MOODLE;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налаштування </a:t>
            </a:r>
            <a:r>
              <a:rPr lang="uk-UA" sz="2400" b="1" i="1" dirty="0">
                <a:solidFill>
                  <a:srgbClr val="0070C0"/>
                </a:solidFill>
              </a:rPr>
              <a:t>електронного курсу в СДН MOODLE;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вставлення </a:t>
            </a:r>
            <a:r>
              <a:rPr lang="uk-UA" sz="2400" b="1" i="1" dirty="0">
                <a:solidFill>
                  <a:srgbClr val="0070C0"/>
                </a:solidFill>
              </a:rPr>
              <a:t>ресурсів в курс: Веб-сторінки; текстової сторінки; посилання на файл; посилання на каталог; посилання на Веб-сторінку або адресу URL;</a:t>
            </a:r>
          </a:p>
          <a:p>
            <a:r>
              <a:rPr lang="uk-UA" sz="2400" b="1" i="1" dirty="0">
                <a:solidFill>
                  <a:srgbClr val="0070C0"/>
                </a:solidFill>
              </a:rPr>
              <a:t>посилання на </a:t>
            </a:r>
            <a:r>
              <a:rPr lang="uk-UA" sz="2400" b="1" i="1" dirty="0" err="1">
                <a:solidFill>
                  <a:srgbClr val="0070C0"/>
                </a:solidFill>
              </a:rPr>
              <a:t>Flash</a:t>
            </a:r>
            <a:r>
              <a:rPr lang="uk-UA" sz="2400" b="1" i="1" dirty="0">
                <a:solidFill>
                  <a:srgbClr val="0070C0"/>
                </a:solidFill>
              </a:rPr>
              <a:t>-ролик; пояснення; медіа-даних; формули;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розміщення </a:t>
            </a:r>
            <a:r>
              <a:rPr lang="uk-UA" sz="2400" b="1" i="1" dirty="0">
                <a:solidFill>
                  <a:srgbClr val="0070C0"/>
                </a:solidFill>
              </a:rPr>
              <a:t>елементів у СДН MOODLE;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створення </a:t>
            </a:r>
            <a:r>
              <a:rPr lang="uk-UA" sz="2400" b="1" i="1" dirty="0">
                <a:solidFill>
                  <a:srgbClr val="0070C0"/>
                </a:solidFill>
              </a:rPr>
              <a:t>глосаріїв і завдань у СДН MOODLE</a:t>
            </a:r>
          </a:p>
        </p:txBody>
      </p:sp>
    </p:spTree>
    <p:extLst>
      <p:ext uri="{BB962C8B-B14F-4D97-AF65-F5344CB8AC3E}">
        <p14:creationId xmlns:p14="http://schemas.microsoft.com/office/powerpoint/2010/main" val="338678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>Вибірковий освітній компонент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rgbClr val="002060"/>
                </a:solidFill>
              </a:rPr>
              <a:t>Дистанційне навчання фізики в сучасному закладі освіти</a:t>
            </a:r>
            <a:br>
              <a:rPr lang="uk-UA" b="1" dirty="0" smtClean="0">
                <a:solidFill>
                  <a:srgbClr val="002060"/>
                </a:solidFill>
              </a:rPr>
            </a:br>
            <a:r>
              <a:rPr lang="uk-UA" b="1" i="1" dirty="0" smtClean="0">
                <a:solidFill>
                  <a:srgbClr val="002060"/>
                </a:solidFill>
              </a:rPr>
              <a:t>крок до вашого професійного становлення</a:t>
            </a:r>
            <a:br>
              <a:rPr lang="uk-UA" b="1" i="1" dirty="0" smtClean="0">
                <a:solidFill>
                  <a:srgbClr val="002060"/>
                </a:solidFill>
              </a:rPr>
            </a:br>
            <a:endParaRPr lang="uk-UA" i="1" dirty="0"/>
          </a:p>
        </p:txBody>
      </p:sp>
      <p:pic>
        <p:nvPicPr>
          <p:cNvPr id="2050" name="Picture 2" descr="D:\работа 2023\силабус\силабус 29102023\картинки\photo_2023-08-31_17-55-32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48880"/>
            <a:ext cx="5916296" cy="394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0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181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Мелітопольський державний педагогічний університет  імені Богдана Хмельницького  Факультет інформатики, математики та економіки     Кафедра математики і фізики</vt:lpstr>
      <vt:lpstr>Дистанційна освіта –  цінне надбання чи непотріб?</vt:lpstr>
      <vt:lpstr>Теоретичні засади дистанційної освіти</vt:lpstr>
      <vt:lpstr>Практична підготовка</vt:lpstr>
      <vt:lpstr>Вибірковий освітній компонент  Дистанційне навчання фізики в сучасному закладі освіти крок до вашого професійного становлення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Мелітопольський державний педагогічний університет  імені Богдана Хмельницького  Факультет інформатики, математики та економіки     Кафедра математики і фізики</dc:title>
  <dc:creator>TSS</dc:creator>
  <cp:lastModifiedBy>Dima</cp:lastModifiedBy>
  <cp:revision>5</cp:revision>
  <dcterms:created xsi:type="dcterms:W3CDTF">2023-10-29T18:08:20Z</dcterms:created>
  <dcterms:modified xsi:type="dcterms:W3CDTF">2023-10-30T06:34:32Z</dcterms:modified>
</cp:coreProperties>
</file>