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24AA-EBCA-468D-9036-2FE1B41A1577}" type="datetimeFigureOut">
              <a:rPr lang="uk-UA" smtClean="0"/>
              <a:t>29.10.2023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6E7-6F3E-4102-94DD-7687846533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94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24AA-EBCA-468D-9036-2FE1B41A1577}" type="datetimeFigureOut">
              <a:rPr lang="uk-UA" smtClean="0"/>
              <a:t>29.10.2023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6E7-6F3E-4102-94DD-7687846533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36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24AA-EBCA-468D-9036-2FE1B41A1577}" type="datetimeFigureOut">
              <a:rPr lang="uk-UA" smtClean="0"/>
              <a:t>29.10.2023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6E7-6F3E-4102-94DD-7687846533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51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24AA-EBCA-468D-9036-2FE1B41A1577}" type="datetimeFigureOut">
              <a:rPr lang="uk-UA" smtClean="0"/>
              <a:t>29.10.2023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6E7-6F3E-4102-94DD-7687846533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136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24AA-EBCA-468D-9036-2FE1B41A1577}" type="datetimeFigureOut">
              <a:rPr lang="uk-UA" smtClean="0"/>
              <a:t>29.10.2023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6E7-6F3E-4102-94DD-7687846533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61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24AA-EBCA-468D-9036-2FE1B41A1577}" type="datetimeFigureOut">
              <a:rPr lang="uk-UA" smtClean="0"/>
              <a:t>29.10.2023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6E7-6F3E-4102-94DD-7687846533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01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24AA-EBCA-468D-9036-2FE1B41A1577}" type="datetimeFigureOut">
              <a:rPr lang="uk-UA" smtClean="0"/>
              <a:t>29.10.2023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6E7-6F3E-4102-94DD-7687846533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798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24AA-EBCA-468D-9036-2FE1B41A1577}" type="datetimeFigureOut">
              <a:rPr lang="uk-UA" smtClean="0"/>
              <a:t>29.10.2023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6E7-6F3E-4102-94DD-7687846533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761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24AA-EBCA-468D-9036-2FE1B41A1577}" type="datetimeFigureOut">
              <a:rPr lang="uk-UA" smtClean="0"/>
              <a:t>29.10.2023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6E7-6F3E-4102-94DD-7687846533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617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24AA-EBCA-468D-9036-2FE1B41A1577}" type="datetimeFigureOut">
              <a:rPr lang="uk-UA" smtClean="0"/>
              <a:t>29.10.2023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6E7-6F3E-4102-94DD-7687846533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52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24AA-EBCA-468D-9036-2FE1B41A1577}" type="datetimeFigureOut">
              <a:rPr lang="uk-UA" smtClean="0"/>
              <a:t>29.10.2023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6E7-6F3E-4102-94DD-7687846533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330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624AA-EBCA-468D-9036-2FE1B41A1577}" type="datetimeFigureOut">
              <a:rPr lang="uk-UA" smtClean="0"/>
              <a:t>29.10.2023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96E7-6F3E-4102-94DD-7687846533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507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258" y="548680"/>
            <a:ext cx="6192688" cy="2736304"/>
          </a:xfrm>
        </p:spPr>
        <p:txBody>
          <a:bodyPr>
            <a:normAutofit/>
          </a:bodyPr>
          <a:lstStyle/>
          <a:p>
            <a:r>
              <a:rPr lang="uk-UA" sz="1600" b="1" cap="all" dirty="0"/>
              <a:t>Мелітопольський державний педагогічний університет 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600" b="1" cap="all" dirty="0"/>
              <a:t>імені Богдана Хмельницького </a:t>
            </a:r>
            <a:r>
              <a:rPr lang="uk-UA" sz="1600" b="1" cap="all" dirty="0" smtClean="0"/>
              <a:t/>
            </a:r>
            <a:br>
              <a:rPr lang="uk-UA" sz="1600" b="1" cap="all" dirty="0" smtClean="0"/>
            </a:br>
            <a:r>
              <a:rPr lang="uk-UA" sz="1600" b="1" cap="all" dirty="0"/>
              <a:t>Факультет інформатики, математики та економіки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b="1" cap="all" dirty="0"/>
              <a:t> 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600" b="1" cap="all" dirty="0"/>
              <a:t>Кафедра математики і </a:t>
            </a:r>
            <a:r>
              <a:rPr lang="uk-UA" sz="1600" b="1" cap="all" dirty="0" smtClean="0"/>
              <a:t>фізики</a:t>
            </a:r>
            <a:endParaRPr lang="uk-UA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845750"/>
            <a:ext cx="6400800" cy="766936"/>
          </a:xfrm>
        </p:spPr>
        <p:txBody>
          <a:bodyPr>
            <a:normAutofit fontScale="92500" lnSpcReduction="20000"/>
          </a:bodyPr>
          <a:lstStyle/>
          <a:p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Ступінь освіти Магістр</a:t>
            </a:r>
          </a:p>
          <a:p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ОСВІТНЯ ПРОГРАМА </a:t>
            </a:r>
            <a:endParaRPr lang="uk-UA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014.04 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«Середня освіта. Математика. Фізика»</a:t>
            </a:r>
          </a:p>
        </p:txBody>
      </p:sp>
      <p:pic>
        <p:nvPicPr>
          <p:cNvPr id="4" name="Рисунок 3" descr="unnamed-fil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m3_jpg_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3" y="2262503"/>
            <a:ext cx="1246505" cy="11664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43608" y="3861048"/>
            <a:ext cx="7527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Вибірковий освітній компонент спеціальності</a:t>
            </a:r>
          </a:p>
          <a:p>
            <a:pPr algn="ctr"/>
            <a:r>
              <a:rPr lang="uk-UA" sz="4000" b="1" dirty="0">
                <a:solidFill>
                  <a:srgbClr val="002060"/>
                </a:solidFill>
              </a:rPr>
              <a:t>Актуальні питання методики викладання </a:t>
            </a:r>
            <a:r>
              <a:rPr lang="uk-UA" sz="4000" b="1" dirty="0" smtClean="0">
                <a:solidFill>
                  <a:srgbClr val="002060"/>
                </a:solidFill>
              </a:rPr>
              <a:t>фізики</a:t>
            </a:r>
            <a:endParaRPr lang="uk-UA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9718" y="4033356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/>
              <a:t>Метою</a:t>
            </a:r>
            <a:r>
              <a:rPr lang="uk-UA" sz="2800" dirty="0"/>
              <a:t> освітнього компоненту є ознайомлення </a:t>
            </a:r>
            <a:r>
              <a:rPr lang="uk-UA" sz="2800" dirty="0" smtClean="0"/>
              <a:t>здобувачів вищої освіти з </a:t>
            </a:r>
            <a:r>
              <a:rPr lang="uk-UA" sz="2800" dirty="0"/>
              <a:t>сучасним змістом методичної науки, методикою вивчення окремих тем курсу фізики середньої школи на профільному рівні, з сучасними методами і прийомами організації пізнавальної діяльності учнів старших класів середніх загальноосвітніх закладів</a:t>
            </a:r>
            <a:r>
              <a:rPr lang="uk-UA" sz="2800" dirty="0" smtClean="0"/>
              <a:t>. 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653136"/>
            <a:ext cx="8203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uk-UA" sz="28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работа 2023\силабус\силабус 29102023\картинки\физи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0118"/>
            <a:ext cx="4001501" cy="266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Завдання</a:t>
            </a:r>
            <a:r>
              <a:rPr lang="uk-UA" dirty="0" smtClean="0"/>
              <a:t> засвоєння освітнього компоненту 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700808"/>
            <a:ext cx="5925344" cy="4813995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- </a:t>
            </a:r>
            <a:r>
              <a:rPr lang="uk-UA" dirty="0"/>
              <a:t>поглиблення і закріплення теоретичних знань, отриманих студентами при вивченні дисципліни «Актуальні питання методики викладання фізики»;</a:t>
            </a:r>
          </a:p>
          <a:p>
            <a:r>
              <a:rPr lang="uk-UA" dirty="0"/>
              <a:t>- формування у студентів професійних умінь і навичок, необхідних для реалізації на </a:t>
            </a:r>
            <a:r>
              <a:rPr lang="uk-UA" dirty="0" err="1"/>
              <a:t>уроках</a:t>
            </a:r>
            <a:r>
              <a:rPr lang="uk-UA" dirty="0"/>
              <a:t> сучасних принципів навчання, ідей розвиваючого, особистісно-орієнтованого навчання;</a:t>
            </a:r>
          </a:p>
          <a:p>
            <a:r>
              <a:rPr lang="uk-UA" dirty="0"/>
              <a:t>- знайомство з передовим досвідом вчителів-фізиків з організації експериментальної діяльності школярів;</a:t>
            </a:r>
          </a:p>
          <a:p>
            <a:r>
              <a:rPr lang="uk-UA" dirty="0"/>
              <a:t>- виховання у здобувачів освіти стійкого інтересу до професії вчителя, потреби в педагогічному самоосвіті, творчому і дослідницькому підході до педагогічної діяльності.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 descr="D:\работа 2023\силабус\силабус 29102023\картинки\imag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952328" cy="676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15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Теоретичні засади</a:t>
            </a:r>
            <a:endParaRPr lang="uk-UA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82805"/>
              </p:ext>
            </p:extLst>
          </p:nvPr>
        </p:nvGraphicFramePr>
        <p:xfrm>
          <a:off x="611560" y="980726"/>
          <a:ext cx="8208912" cy="55446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10981"/>
                <a:gridCol w="7097931"/>
              </a:tblGrid>
              <a:tr h="3696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</a:t>
                      </a:r>
                      <a:endParaRPr lang="uk-UA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Мета та завдання методики навчання фізики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96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  <a:tabLst>
                          <a:tab pos="565150" algn="l"/>
                          <a:tab pos="665480" algn="l"/>
                        </a:tabLs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uk-UA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  <a:tabLst>
                          <a:tab pos="565150" algn="l"/>
                          <a:tab pos="665480" algn="l"/>
                        </a:tabLst>
                      </a:pPr>
                      <a:r>
                        <a:rPr lang="uk-UA" sz="1400" dirty="0">
                          <a:effectLst/>
                        </a:rPr>
                        <a:t>Дидактичні та психологічні основи навчання фізики.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96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uk-UA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Форми організації навчальних занять з фізики.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96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  <a:tabLst>
                          <a:tab pos="565150" algn="l"/>
                          <a:tab pos="665480" algn="l"/>
                        </a:tabLst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uk-UA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  <a:tabLst>
                          <a:tab pos="565150" algn="l"/>
                          <a:tab pos="665480" algn="l"/>
                        </a:tabLst>
                      </a:pPr>
                      <a:r>
                        <a:rPr lang="uk-UA" sz="1400" dirty="0">
                          <a:effectLst/>
                        </a:rPr>
                        <a:t>Позаурочна робота з фізики.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96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  <a:tabLst>
                          <a:tab pos="565150" algn="l"/>
                          <a:tab pos="665480" algn="l"/>
                        </a:tabLst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uk-UA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  <a:tabLst>
                          <a:tab pos="565150" algn="l"/>
                          <a:tab pos="665480" algn="l"/>
                        </a:tabLst>
                      </a:pPr>
                      <a:r>
                        <a:rPr lang="uk-UA" sz="1400" dirty="0">
                          <a:effectLst/>
                        </a:rPr>
                        <a:t>Фізичний кабінет.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96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</a:t>
                      </a:r>
                      <a:endParaRPr lang="uk-UA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Організація навчальної діяльності учнів в предметному віртуальному середовищі.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96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</a:t>
                      </a:r>
                      <a:endParaRPr lang="uk-UA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Самостійна робота учнів з об’єктами віртуального середовища.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96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</a:t>
                      </a:r>
                      <a:endParaRPr lang="uk-UA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Використання електронних видань для організації пізнавальної діяльності учнів.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96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</a:t>
                      </a:r>
                      <a:endParaRPr lang="uk-UA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Система дидактичних матеріалів для роботи з цифровими навчальними ресурсами.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96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</a:t>
                      </a:r>
                      <a:endParaRPr lang="uk-UA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Цифрові засоби оцінювання навчальних досягнень учнів.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96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11</a:t>
                      </a:r>
                      <a:endParaRPr lang="uk-UA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Методи контролю навчальних досягнень з фізики.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96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</a:t>
                      </a:r>
                      <a:endParaRPr lang="uk-UA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Автоматизовані системи оцінки рівня навчальних досягнень учнів з фізики.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96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</a:t>
                      </a:r>
                      <a:endParaRPr lang="uk-UA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Дистанційне навчання фізики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96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</a:t>
                      </a:r>
                      <a:endParaRPr lang="uk-UA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Медіаосвітні</a:t>
                      </a:r>
                      <a:r>
                        <a:rPr lang="uk-UA" sz="1400" dirty="0">
                          <a:effectLst/>
                        </a:rPr>
                        <a:t> технології у викладанні фізики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96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</a:t>
                      </a:r>
                      <a:endParaRPr lang="uk-UA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Створення інтерактивних цифрових засобів навчання фізики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4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 smtClean="0"/>
              <a:t>Практична підготовка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569008"/>
              </p:ext>
            </p:extLst>
          </p:nvPr>
        </p:nvGraphicFramePr>
        <p:xfrm>
          <a:off x="611560" y="1484784"/>
          <a:ext cx="8208912" cy="4684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8912"/>
              </a:tblGrid>
              <a:tr h="407043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  <a:tabLst>
                          <a:tab pos="565150" algn="l"/>
                          <a:tab pos="665480" algn="l"/>
                        </a:tabLst>
                      </a:pPr>
                      <a:r>
                        <a:rPr lang="uk-UA" sz="1800" dirty="0">
                          <a:effectLst/>
                        </a:rPr>
                        <a:t>Аналіз основних систем побудови курсу фізики. Фізика як навчальний предмет.</a:t>
                      </a:r>
                      <a:endParaRPr lang="uk-UA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7873" marR="57873" marT="57873" marB="57873"/>
                </a:tc>
              </a:tr>
              <a:tr h="407043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  <a:tabLst>
                          <a:tab pos="565150" algn="l"/>
                          <a:tab pos="665480" algn="l"/>
                        </a:tabLst>
                      </a:pPr>
                      <a:r>
                        <a:rPr lang="uk-UA" sz="1800" dirty="0">
                          <a:effectLst/>
                        </a:rPr>
                        <a:t>Зміст і структура курсу фізики закладів освіти. Зв'язок викладання фізики з викладанням інших предметів. Інтегративні курси.</a:t>
                      </a:r>
                      <a:endParaRPr lang="uk-UA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7873" marR="57873" marT="57873" marB="57873"/>
                </a:tc>
              </a:tr>
              <a:tr h="407043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  <a:tabLst>
                          <a:tab pos="565150" algn="l"/>
                          <a:tab pos="665480" algn="l"/>
                        </a:tabLst>
                      </a:pPr>
                      <a:r>
                        <a:rPr lang="uk-UA" sz="1800" dirty="0">
                          <a:effectLst/>
                        </a:rPr>
                        <a:t>Реалізація дидактичних принципів у процесі навчання фізики. Психолого-педагогічні основи формування в учнів фізичних понять.</a:t>
                      </a:r>
                      <a:endParaRPr lang="uk-UA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7873" marR="57873" marT="57873" marB="57873"/>
                </a:tc>
              </a:tr>
              <a:tr h="629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Інноваційні методичні системи навчання та активізації навчально-пізнавальної діяльності учнів.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  <a:tabLst>
                          <a:tab pos="565150" algn="l"/>
                          <a:tab pos="665480" algn="l"/>
                        </a:tabLs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7873" marR="57873" marT="57873" marB="57873"/>
                </a:tc>
              </a:tr>
              <a:tr h="407043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  <a:tabLst>
                          <a:tab pos="565150" algn="l"/>
                          <a:tab pos="665480" algn="l"/>
                        </a:tabLst>
                      </a:pPr>
                      <a:r>
                        <a:rPr lang="uk-UA" sz="1800" dirty="0">
                          <a:effectLst/>
                        </a:rPr>
                        <a:t>Типи і структура уроків з фізики. Система уроків  фізики.</a:t>
                      </a:r>
                      <a:endParaRPr lang="uk-UA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7873" marR="57873" marT="57873" marB="57873"/>
                </a:tc>
              </a:tr>
              <a:tr h="629067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Вимоги до сучасного уроку фізики. Аналіз уроку з фізики і порядок його обговорення. 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  <a:tabLst>
                          <a:tab pos="565150" algn="l"/>
                          <a:tab pos="665480" algn="l"/>
                        </a:tabLs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7873" marR="57873" marT="57873" marB="57873"/>
                </a:tc>
              </a:tr>
              <a:tr h="407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65150" algn="l"/>
                          <a:tab pos="665480" algn="l"/>
                        </a:tabLst>
                      </a:pPr>
                      <a:r>
                        <a:rPr lang="uk-UA" sz="1800" dirty="0">
                          <a:effectLst/>
                        </a:rPr>
                        <a:t>Значення та основні форми позаурочної роботи з фізики. Принципи організації позаурочної роботи.</a:t>
                      </a:r>
                      <a:endParaRPr lang="uk-UA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7873" marR="57873" marT="57873" marB="578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7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>Вибірковий освітній компонент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b="1" dirty="0"/>
              <a:t>Актуальні питання методики викладання </a:t>
            </a:r>
            <a:r>
              <a:rPr lang="uk-UA" sz="3600" b="1" dirty="0" smtClean="0"/>
              <a:t>фізики</a:t>
            </a: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i="1" dirty="0" smtClean="0">
                <a:solidFill>
                  <a:srgbClr val="002060"/>
                </a:solidFill>
              </a:rPr>
              <a:t>крок до вашого професійного становлення</a:t>
            </a:r>
            <a:r>
              <a:rPr lang="uk-UA" b="1" i="1" dirty="0" smtClean="0">
                <a:solidFill>
                  <a:srgbClr val="002060"/>
                </a:solidFill>
              </a:rPr>
              <a:t/>
            </a:r>
            <a:br>
              <a:rPr lang="uk-UA" b="1" i="1" dirty="0" smtClean="0">
                <a:solidFill>
                  <a:srgbClr val="002060"/>
                </a:solidFill>
              </a:rPr>
            </a:br>
            <a:endParaRPr lang="uk-UA" i="1" dirty="0"/>
          </a:p>
        </p:txBody>
      </p:sp>
      <p:pic>
        <p:nvPicPr>
          <p:cNvPr id="2051" name="Picture 3" descr="D:\работа 2023\силабус\силабус 29102023\картинки\3_270x180-eq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" y="2276872"/>
            <a:ext cx="2822157" cy="1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та 2023\силабус\силабус 29102023\картинки\IMG_0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10" y="3140968"/>
            <a:ext cx="2984698" cy="223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абота 2023\силабус\силабус 29102023\картинки\IMG_00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08" y="400506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374</Words>
  <Application>Microsoft Office PowerPoint</Application>
  <PresentationFormat>Экран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Мелітопольський державний педагогічний університет  імені Богдана Хмельницького  Факультет інформатики, математики та економіки     Кафедра математики і фізики</vt:lpstr>
      <vt:lpstr>Метою освітнього компоненту є ознайомлення здобувачів вищої освіти з сучасним змістом методичної науки, методикою вивчення окремих тем курсу фізики середньої школи на профільному рівні, з сучасними методами і прийомами організації пізнавальної діяльності учнів старших класів середніх загальноосвітніх закладів. </vt:lpstr>
      <vt:lpstr>Завдання засвоєння освітнього компоненту :</vt:lpstr>
      <vt:lpstr>Теоретичні засади</vt:lpstr>
      <vt:lpstr>Практична підготовка</vt:lpstr>
      <vt:lpstr>Вибірковий освітній компонент  Актуальні питання методики викладання фізики крок до вашого професійного становлення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Мелітопольський державний педагогічний університет  імені Богдана Хмельницького  Факультет інформатики, математики та економіки     Кафедра математики і фізики</dc:title>
  <dc:creator>TSS</dc:creator>
  <cp:lastModifiedBy>TSS</cp:lastModifiedBy>
  <cp:revision>7</cp:revision>
  <dcterms:created xsi:type="dcterms:W3CDTF">2023-10-29T18:08:20Z</dcterms:created>
  <dcterms:modified xsi:type="dcterms:W3CDTF">2023-10-29T19:49:04Z</dcterms:modified>
</cp:coreProperties>
</file>