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0" r:id="rId4"/>
    <p:sldId id="261" r:id="rId5"/>
    <p:sldId id="262" r:id="rId6"/>
    <p:sldId id="269" r:id="rId7"/>
    <p:sldId id="272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84" r:id="rId16"/>
    <p:sldId id="285" r:id="rId17"/>
    <p:sldId id="286" r:id="rId18"/>
    <p:sldId id="279" r:id="rId19"/>
    <p:sldId id="280" r:id="rId20"/>
    <p:sldId id="281" r:id="rId21"/>
    <p:sldId id="282" r:id="rId22"/>
    <p:sldId id="263" r:id="rId23"/>
    <p:sldId id="265" r:id="rId24"/>
    <p:sldId id="266" r:id="rId25"/>
    <p:sldId id="26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50B94-D90E-4B94-82D7-E92830E6F986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78DE1-E898-4CA7-B891-1964730E9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0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78DE1-E898-4CA7-B891-1964730E9E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7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1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08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19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20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46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1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7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0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7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7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1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0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6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74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52" y="247292"/>
            <a:ext cx="11749547" cy="175848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cap="all" dirty="0">
                <a:solidFill>
                  <a:schemeClr val="accent6">
                    <a:lumMod val="75000"/>
                  </a:schemeClr>
                </a:solidFill>
              </a:rPr>
              <a:t>Мелітопольський державний педагогічний університет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200" b="1" cap="all" dirty="0">
                <a:solidFill>
                  <a:schemeClr val="accent6">
                    <a:lumMod val="75000"/>
                  </a:schemeClr>
                </a:solidFill>
              </a:rPr>
              <a:t>імені Богдана Хмельницького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000" b="1" cap="all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000" b="1" cap="all" dirty="0">
                <a:solidFill>
                  <a:schemeClr val="accent6">
                    <a:lumMod val="75000"/>
                  </a:schemeClr>
                </a:solidFill>
              </a:rPr>
              <a:t>факультет інформатики, математики та економіки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000" b="1" cap="all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000" b="1" cap="all" dirty="0">
                <a:solidFill>
                  <a:schemeClr val="accent6">
                    <a:lumMod val="75000"/>
                  </a:schemeClr>
                </a:solidFill>
              </a:rPr>
              <a:t>Кафедра управління та адміністрування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652" y="3647768"/>
            <a:ext cx="11749547" cy="2219632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latin typeface="Sitka Text" panose="02000505000000020004" pitchFamily="2" charset="0"/>
                <a:ea typeface="Yu Gothic Medium" panose="020B0500000000000000" pitchFamily="34" charset="-128"/>
              </a:rPr>
              <a:t>ДИСЦИПЛІНА </a:t>
            </a:r>
          </a:p>
          <a:p>
            <a:pPr algn="ctr"/>
            <a:r>
              <a:rPr lang="uk-UA" sz="4800" b="1" dirty="0">
                <a:latin typeface="Sitka Text" panose="02000505000000020004" pitchFamily="2" charset="0"/>
                <a:ea typeface="Yu Gothic Medium" panose="020B0500000000000000" pitchFamily="34" charset="-128"/>
              </a:rPr>
              <a:t>«УПРАВЛІННЯ ВИТРАТАМИ»</a:t>
            </a:r>
            <a:endParaRPr lang="ru-RU" sz="4800" b="1" dirty="0">
              <a:latin typeface="Sitka Text" panose="02000505000000020004" pitchFamily="2" charset="0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1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9725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5. Аналіз системи «витрати-випуск-прибуток», як інструмент обґрунтування виробничо-маркетингових рішень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982" y="3941434"/>
            <a:ext cx="11828206" cy="2842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Сутність і передумови аналізу системи «витрати-випуск-прибуток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Визначення маржинального прибутку в CVP-аналізі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Аналіз рівноваги операційної діяльності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652" y="1972577"/>
            <a:ext cx="2812025" cy="179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6982" y="2987706"/>
            <a:ext cx="5407740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ПИТАННЯ ДО РОЗГЛЯДУ</a:t>
            </a:r>
          </a:p>
        </p:txBody>
      </p:sp>
    </p:spTree>
    <p:extLst>
      <p:ext uri="{BB962C8B-B14F-4D97-AF65-F5344CB8AC3E}">
        <p14:creationId xmlns:p14="http://schemas.microsoft.com/office/powerpoint/2010/main" val="65494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98323"/>
            <a:ext cx="12192000" cy="16518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6. Контроль і стимулювання економії ресурсів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658" y="3288313"/>
            <a:ext cx="11985523" cy="35696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1.Роль і значення контролю в управлінні витратами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Завдання і види контролю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Методи контролю витрат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4.Суть внутрішнього управлінського контролю та його елементи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5. Внутрішні резерви зниження витрат та стимулювання економії ресурсів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263" y="1636493"/>
            <a:ext cx="2572735" cy="178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1974134"/>
            <a:ext cx="5407740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ПИТАННЯ ДО РОЗГЛЯДУ</a:t>
            </a:r>
          </a:p>
        </p:txBody>
      </p:sp>
    </p:spTree>
    <p:extLst>
      <p:ext uri="{BB962C8B-B14F-4D97-AF65-F5344CB8AC3E}">
        <p14:creationId xmlns:p14="http://schemas.microsoft.com/office/powerpoint/2010/main" val="201559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78658"/>
            <a:ext cx="12192000" cy="1042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7. Методи обліку та управління активами підприємства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6477" y="2812026"/>
            <a:ext cx="11808542" cy="39132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Облік та управління виробничими запасами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Процедури та технічні прийоми управління запасами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Методи обліку запасів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4. Управління дебіторською заборгованістю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5. Управління кредиторською заборгованістю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265" y="1283506"/>
            <a:ext cx="2572735" cy="178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2109964"/>
            <a:ext cx="5407740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ПИТАННЯ ДО РОЗГЛЯДУ</a:t>
            </a:r>
          </a:p>
        </p:txBody>
      </p:sp>
    </p:spTree>
    <p:extLst>
      <p:ext uri="{BB962C8B-B14F-4D97-AF65-F5344CB8AC3E}">
        <p14:creationId xmlns:p14="http://schemas.microsoft.com/office/powerpoint/2010/main" val="79549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98322"/>
            <a:ext cx="12192000" cy="18189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Тема 8. </a:t>
            </a:r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Економічний механізм визначення матеріальних витрат для управління і контролю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5135" y="3248249"/>
            <a:ext cx="11749549" cy="3437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Управління матеріальним ресурсами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Обчислення потреби у матеріальних ресурсах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Методи нормування витрат матеріальних ресурсів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4. Задачі аналізу використання матеріальних ресурсів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265" y="1647215"/>
            <a:ext cx="2572735" cy="178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7819" y="2771385"/>
            <a:ext cx="5407740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ПИТАННЯ ДО РОЗГЛЯДУ</a:t>
            </a:r>
          </a:p>
        </p:txBody>
      </p:sp>
    </p:spTree>
    <p:extLst>
      <p:ext uri="{BB962C8B-B14F-4D97-AF65-F5344CB8AC3E}">
        <p14:creationId xmlns:p14="http://schemas.microsoft.com/office/powerpoint/2010/main" val="320934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-1" y="0"/>
            <a:ext cx="12192000" cy="25563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9. Економічний механізм визначення необоротних матеріальних і нематеріальних активів для управління і контролю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576" y="3242168"/>
            <a:ext cx="12191999" cy="34044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Визначення витрат підприємства, пов’язаних з використанням необоротних активів</a:t>
            </a:r>
          </a:p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Особливості обліку та оцінки основних засобів</a:t>
            </a:r>
          </a:p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Методи нарахування амортизації та її використання для формування витрат</a:t>
            </a:r>
          </a:p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4. Необхідність аналітичної та професійної оцінки об’єктів інтелектуальної власності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780" y="1874936"/>
            <a:ext cx="2572735" cy="178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3576" y="2556387"/>
            <a:ext cx="5407740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ПИТАННЯ ДО РОЗГЛЯДУ</a:t>
            </a:r>
          </a:p>
        </p:txBody>
      </p:sp>
    </p:spTree>
    <p:extLst>
      <p:ext uri="{BB962C8B-B14F-4D97-AF65-F5344CB8AC3E}">
        <p14:creationId xmlns:p14="http://schemas.microsoft.com/office/powerpoint/2010/main" val="644052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-1" y="0"/>
            <a:ext cx="12192000" cy="11897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10. Аналіз і оцінка ефективності управління витратами виробництва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576" y="3242168"/>
            <a:ext cx="11990437" cy="3453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Обґрунтування системи показників, що характеризують ефективність управління витратами виробництва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Аналіз і оцінка ефективності управління витратами виробництва за відхиленнями від норм і нормативів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Методичні підходи до визначення розмірів відхилень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264" y="1303700"/>
            <a:ext cx="2572735" cy="178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2249110"/>
            <a:ext cx="5407740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ПИТАННЯ ДО РОЗГЛЯДУ</a:t>
            </a:r>
          </a:p>
        </p:txBody>
      </p:sp>
    </p:spTree>
    <p:extLst>
      <p:ext uri="{BB962C8B-B14F-4D97-AF65-F5344CB8AC3E}">
        <p14:creationId xmlns:p14="http://schemas.microsoft.com/office/powerpoint/2010/main" val="377957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-1" y="0"/>
            <a:ext cx="12192000" cy="10323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11. Управлінський облік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577" y="2772697"/>
            <a:ext cx="11803624" cy="39820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Управлінський облік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Сучасні моделі управлінського обліку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Етапи побудови управлінського обліку на підприємстві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4. Управлінський облік і економічний аналіз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264" y="1461981"/>
            <a:ext cx="2572735" cy="178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660413"/>
            <a:ext cx="5407740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ПИТАННЯ ДО РОЗГЛЯДУ</a:t>
            </a:r>
          </a:p>
        </p:txBody>
      </p:sp>
    </p:spTree>
    <p:extLst>
      <p:ext uri="{BB962C8B-B14F-4D97-AF65-F5344CB8AC3E}">
        <p14:creationId xmlns:p14="http://schemas.microsoft.com/office/powerpoint/2010/main" val="341799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-1" y="0"/>
            <a:ext cx="12192000" cy="18779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12. Методи цільового формування та структурного аналізу витрат підприємства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981" y="2772697"/>
            <a:ext cx="11710220" cy="39820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 Концепція цільової собівартості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 Етапи досягнення цільової собівартості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Функціонально-вартісний аналіз (ФВА)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264" y="1461981"/>
            <a:ext cx="2572735" cy="178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2004541"/>
            <a:ext cx="5407740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ПИТАННЯ ДО РОЗГЛЯДУ</a:t>
            </a:r>
          </a:p>
        </p:txBody>
      </p:sp>
    </p:spTree>
    <p:extLst>
      <p:ext uri="{BB962C8B-B14F-4D97-AF65-F5344CB8AC3E}">
        <p14:creationId xmlns:p14="http://schemas.microsoft.com/office/powerpoint/2010/main" val="251684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683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all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Методи активізації процесу навчання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564"/>
            <a:ext cx="3293806" cy="173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61" y="2553468"/>
            <a:ext cx="3055676" cy="160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865" y="950097"/>
            <a:ext cx="77969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Для активізації процесу засвоєння студентами знань за кожною темою дисципліни «Управління витратами» передбачається під час проведення лекції максимально тісно пов’язувати теоретичний та методичний матеріал з практикою вітчизняних підприємств, наповнювати його конкретним змістом прикладами проблемних ситуацій. Кожна лекція передбачає візуальний супровід у вигляді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інтерактивних презентацій.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0162"/>
            <a:ext cx="4286865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2736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all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Методи активізації процесу навчання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79487"/>
            <a:ext cx="831363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З метою каналізації інтересу студентів до процесу навчання і підвищення їх уваги передбачається провести </a:t>
            </a:r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дискусії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за темами «</a:t>
            </a:r>
            <a:r>
              <a:rPr lang="ru-RU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Взаємозв’язок капітальних вкладень, поточних витрат та прибутковості підприємства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» та «</a:t>
            </a:r>
            <a:r>
              <a:rPr lang="ru-RU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Яким чином впливає інфляція на вибір та прийняття рішень стосовно діяльності підприємства?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635" y="750489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4" y="2377874"/>
            <a:ext cx="3293806" cy="227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29781" y="4488792"/>
            <a:ext cx="86278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При аналізі найбільш актуальних та проблематичних питань теорії і практики управління витратами передбачається застосовувати </a:t>
            </a:r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кейс-метод 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(метод аналізу конкретних ситуацій) та </a:t>
            </a:r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«мозкової атаки»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419" y="3407704"/>
            <a:ext cx="2030362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766" y="4650411"/>
            <a:ext cx="2254199" cy="250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795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9447"/>
            <a:ext cx="12192000" cy="45719"/>
          </a:xfrm>
        </p:spPr>
        <p:txBody>
          <a:bodyPr>
            <a:noAutofit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Викладачка курсу </a:t>
            </a:r>
            <a:br>
              <a:rPr lang="uk-UA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запрошує ВАС ДО НАВЧАННЯ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183"/>
            <a:ext cx="2572676" cy="361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72676" y="1828799"/>
            <a:ext cx="9383350" cy="49357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9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Наталя НАМЛІЄВА</a:t>
            </a:r>
          </a:p>
          <a:p>
            <a:r>
              <a:rPr lang="uk-UA" sz="4100" b="1" i="1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доцент кафедри</a:t>
            </a:r>
            <a:endParaRPr lang="en-US" sz="4100" b="1" i="1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r>
              <a:rPr lang="uk-UA" sz="3300" b="1" i="1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кандидат економічних наук, доцент</a:t>
            </a:r>
            <a:br>
              <a:rPr lang="uk-UA" sz="3300" b="1" i="1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</a:br>
            <a:r>
              <a:rPr lang="uk-UA" cap="none" dirty="0"/>
              <a:t>     </a:t>
            </a:r>
            <a:endParaRPr lang="en-US" cap="none" dirty="0"/>
          </a:p>
          <a:p>
            <a:r>
              <a:rPr lang="en-US" sz="2800" cap="none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b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</a:p>
          <a:p>
            <a: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(067)450713</a:t>
            </a:r>
            <a:b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sz="2800" cap="non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</a:t>
            </a:r>
            <a:r>
              <a:rPr lang="en-US" sz="2800" cap="none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cap="none" dirty="0">
                <a:solidFill>
                  <a:schemeClr val="accent6">
                    <a:lumMod val="75000"/>
                  </a:schemeClr>
                </a:solidFill>
              </a:rPr>
              <a:t>Iber</a:t>
            </a:r>
            <a:r>
              <a:rPr lang="en-US" sz="2800" cap="none" dirty="0">
                <a:solidFill>
                  <a:schemeClr val="accent6">
                    <a:lumMod val="75000"/>
                  </a:schemeClr>
                </a:solidFill>
              </a:rPr>
              <a:t>, Telegram</a:t>
            </a:r>
            <a:b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</a:br>
            <a:endParaRPr lang="uk-UA" sz="2800" cap="none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</a:t>
            </a:r>
            <a:r>
              <a:rPr lang="en-US" sz="2800" cap="none" dirty="0">
                <a:solidFill>
                  <a:schemeClr val="accent6">
                    <a:lumMod val="75000"/>
                  </a:schemeClr>
                </a:solidFill>
              </a:rPr>
              <a:t>nnamlieva5@gmail.com</a:t>
            </a:r>
            <a:b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112" y="4818598"/>
            <a:ext cx="560881" cy="7742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403" y="5806603"/>
            <a:ext cx="52430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56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04219"/>
            <a:ext cx="644996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При проведенні семінарських занять передбачено організовувати семінари-</a:t>
            </a:r>
          </a:p>
          <a:p>
            <a:pPr algn="just"/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дискусії </a:t>
            </a:r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(круглий стіл)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де студенти обмінюються думками і поглядами з окремих питань даної теми.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68827" y="107843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all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Методи активізації процесу навчання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4767"/>
            <a:ext cx="238125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293" y="4239357"/>
            <a:ext cx="3221501" cy="227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8310" y="3665943"/>
            <a:ext cx="722670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Для розвитку логічного мислення  студентів передбачається проведення</a:t>
            </a:r>
          </a:p>
          <a:p>
            <a:pPr algn="just"/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проблемної лекції</a:t>
            </a:r>
            <a:r>
              <a:rPr lang="uk-UA" sz="36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«</a:t>
            </a:r>
            <a:r>
              <a:rPr lang="ru-RU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Розкрити особливості діагностики кризових явищ та загрози банкрутства підприємств (на прикладах різних підприємств різних країн)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529" y="747137"/>
            <a:ext cx="2084787" cy="208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268" y="1490842"/>
            <a:ext cx="4203904" cy="204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01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all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Методи активізації процесу навчання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26" y="4055843"/>
            <a:ext cx="3677320" cy="291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33922" y="1356815"/>
            <a:ext cx="77336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1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В контексті забезпечення більш глибокого вивчення дисципліни «Антикризовий менеджмент» та формування у студентів навичок і компетенцій щодо самостійного застосування набутих теоретичних знань, під час проведення семінарських і практичних занять планується застосування методу активізації </a:t>
            </a:r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«робота в малих групах»</a:t>
            </a:r>
            <a:r>
              <a:rPr lang="uk-UA" sz="21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. Використання цього методу дозволить структурувати практично-семінарські заняття за формою і змістом, створює можливості для участі кожного студента в роботі за темою заняття, забезпечує формування особистісних якостей та досвіду соціального спілкування.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88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355" y="2035277"/>
            <a:ext cx="2806567" cy="216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2855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3728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КРИТЕРІЇ ОЦІНЮВАННЯ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13" y="1214053"/>
            <a:ext cx="2382473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800" y="1214053"/>
            <a:ext cx="2382473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88" y="2898210"/>
            <a:ext cx="2382473" cy="1835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872" y="2917838"/>
            <a:ext cx="2382473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544" y="4660028"/>
            <a:ext cx="2382473" cy="184785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096000" y="1243455"/>
            <a:ext cx="3681311" cy="1555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САМОСТІЙНА РОБОТА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uk-UA" dirty="0"/>
              <a:t>Протягом курсу Ви отримаєте завдання для самостійного виконання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463486" y="1214053"/>
            <a:ext cx="3140536" cy="148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АУДИТОРНІ ЗАНЯТТЯ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uk-UA" sz="1900" dirty="0"/>
              <a:t>Ви під час практичних занять можете набрати до 20 балів</a:t>
            </a:r>
            <a:endParaRPr lang="ru-RU" sz="19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000561" y="3187936"/>
            <a:ext cx="3681311" cy="1201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НАУКОВА РОБОТА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uk-UA" dirty="0"/>
              <a:t>Як додаток до своїх балів Ви можете отримати до 10 балів за свою наукову діяльність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9064346" y="3322227"/>
            <a:ext cx="2965928" cy="194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МОДУЛЬНІ контрольні роботи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uk-UA" dirty="0"/>
              <a:t>Протягом курсу для закріплення пройденого матеріалу Ви напишете дві модульні контрольні роботи, кожна з яких оцінюється до 30 балів.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360115" y="4928936"/>
            <a:ext cx="3681311" cy="159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Підсумковий контроль (ЗАЛІК)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uk-UA" dirty="0"/>
              <a:t>За умови набору Вами більше 90 балів, Ви самі вирішуєте складати підсумковий контроль чи ні.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31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ШКАЛА ОЦІНЮВАННЯ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448455"/>
              </p:ext>
            </p:extLst>
          </p:nvPr>
        </p:nvGraphicFramePr>
        <p:xfrm>
          <a:off x="398206" y="1943878"/>
          <a:ext cx="11395587" cy="451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529">
                  <a:extLst>
                    <a:ext uri="{9D8B030D-6E8A-4147-A177-3AD203B41FA5}">
                      <a16:colId xmlns:a16="http://schemas.microsoft.com/office/drawing/2014/main" val="1882228907"/>
                    </a:ext>
                  </a:extLst>
                </a:gridCol>
                <a:gridCol w="3798529">
                  <a:extLst>
                    <a:ext uri="{9D8B030D-6E8A-4147-A177-3AD203B41FA5}">
                      <a16:colId xmlns:a16="http://schemas.microsoft.com/office/drawing/2014/main" val="3546988353"/>
                    </a:ext>
                  </a:extLst>
                </a:gridCol>
                <a:gridCol w="3798529">
                  <a:extLst>
                    <a:ext uri="{9D8B030D-6E8A-4147-A177-3AD203B41FA5}">
                      <a16:colId xmlns:a16="http://schemas.microsoft.com/office/drawing/2014/main" val="1687516748"/>
                    </a:ext>
                  </a:extLst>
                </a:gridCol>
              </a:tblGrid>
              <a:tr h="67626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Рейтингові бали за</a:t>
                      </a:r>
                    </a:p>
                    <a:p>
                      <a:pPr algn="ctr"/>
                      <a:r>
                        <a:rPr lang="ru-RU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шкалою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Оцінка за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національною шкалою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Оцінка за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шкалою </a:t>
                      </a:r>
                      <a:r>
                        <a:rPr lang="de-DE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ECTS</a:t>
                      </a:r>
                      <a:endParaRPr lang="ru-RU" sz="12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77485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90-100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Відмінно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619783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82-89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98041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75-81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218670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67-74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Задовільно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(зараховано)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999777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60-66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02277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35-59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Незадовільно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(не зараховано)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FX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661774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1-34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53179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020548"/>
            <a:ext cx="12034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Оцінювання знань студентів проводиться за національною шкалою та шкалою </a:t>
            </a:r>
            <a:r>
              <a:rPr lang="de-DE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ECTS </a:t>
            </a:r>
            <a:r>
              <a:rPr lang="ru-RU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таким чином:</a:t>
            </a:r>
          </a:p>
        </p:txBody>
      </p:sp>
    </p:spTree>
    <p:extLst>
      <p:ext uri="{BB962C8B-B14F-4D97-AF65-F5344CB8AC3E}">
        <p14:creationId xmlns:p14="http://schemas.microsoft.com/office/powerpoint/2010/main" val="2165634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70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Очікувані результати навчання з дисципліни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55" y="1111044"/>
            <a:ext cx="11975690" cy="5673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uk-UA" dirty="0"/>
              <a:t>визначати сутність об’єктів обліку, аналізу, контролю, аудиту, оподаткування та розуміти їх роль і місце в господарській діяльності; </a:t>
            </a:r>
          </a:p>
          <a:p>
            <a:r>
              <a:rPr lang="uk-UA" dirty="0"/>
              <a:t>формувати й аналізувати фінансову, управлінську, податкову і статистичну звітність підприємств та правильно інтерпретувати отриману інформацію для прийняття управлінських рішень; </a:t>
            </a:r>
          </a:p>
          <a:p>
            <a:r>
              <a:rPr lang="uk-UA" dirty="0"/>
              <a:t>володіти методичним інструментарієм обліку, аналізу, контролю, аудиту, та оподаткування господарської діяльності підприємств ; </a:t>
            </a:r>
          </a:p>
          <a:p>
            <a:r>
              <a:rPr lang="uk-UA" dirty="0"/>
              <a:t>розуміти особливості практики здійснення обліку, аналізу, контролю, аудиту та оподаткування діяльності підприємств різних форм власності, організаційно-правових форм господарювання та видів економічної діяльності; </a:t>
            </a:r>
          </a:p>
          <a:p>
            <a:r>
              <a:rPr lang="uk-UA" dirty="0"/>
              <a:t>вміти працювати як самостійно, так і в команді, проявляти лідерські якості та відповідальність у роботі, дотримуватися етичних принципів, поважати індивідуальне та культурне різноманіття; </a:t>
            </a:r>
          </a:p>
          <a:p>
            <a:r>
              <a:rPr lang="uk-UA" dirty="0"/>
              <a:t>виконувати професійні функції з урахуванням вимог трудової дисципліни, планування та управління часом; </a:t>
            </a:r>
          </a:p>
          <a:p>
            <a:r>
              <a:rPr lang="uk-UA" dirty="0"/>
              <a:t>розуміти вимоги до діяльності за спеціальністю, зумовлені необхідністю забезпечення сталого розвитку України, її зміцнення як демократичної, соціальної, правової держави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051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948"/>
            <a:ext cx="12192000" cy="5997678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ДЯКУЮ ЗА УВАГУ!</a:t>
            </a:r>
            <a:br>
              <a:rPr lang="uk-UA" sz="4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uk-UA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ЧЕКАЄМО НА ЗУСТРІЧ!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0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19" y="226142"/>
            <a:ext cx="11867536" cy="5768257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r>
              <a:rPr lang="uk-UA" sz="40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Наталя НАМЛІЄВА, </a:t>
            </a:r>
            <a:r>
              <a:rPr lang="uk-UA" sz="4000" b="1" i="1" u="sng" cap="none" dirty="0" err="1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к.е.н</a:t>
            </a:r>
            <a:r>
              <a:rPr lang="uk-UA" sz="40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., доцент </a:t>
            </a:r>
            <a:br>
              <a:rPr lang="uk-UA" sz="53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</a:br>
            <a:br>
              <a:rPr lang="uk-UA" sz="53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7818" y="530942"/>
            <a:ext cx="12064181" cy="63270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i="1" u="sng" dirty="0">
                <a:ln w="3175" cmpd="sng">
                  <a:noFill/>
                </a:ln>
                <a:latin typeface="Sitka Text" panose="02000505000000020004" pitchFamily="2" charset="0"/>
                <a:ea typeface="Yu Gothic Medium" panose="020B0500000000000000" pitchFamily="34" charset="-128"/>
              </a:rPr>
              <a:t>Освіта: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chemeClr val="accent6">
                    <a:lumMod val="75000"/>
                  </a:schemeClr>
                </a:solidFill>
              </a:rPr>
              <a:t>Повну вищу освіту здобула за спеціальністю «</a:t>
            </a:r>
            <a:r>
              <a:rPr lang="uk-UA" sz="2100" dirty="0">
                <a:solidFill>
                  <a:schemeClr val="accent6">
                    <a:lumMod val="75000"/>
                  </a:schemeClr>
                </a:solidFill>
              </a:rPr>
              <a:t>Економіка підприємства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</a:rPr>
              <a:t>», кваліфікація – </a:t>
            </a:r>
            <a:r>
              <a:rPr lang="uk-UA" sz="2100" dirty="0">
                <a:solidFill>
                  <a:schemeClr val="accent6">
                    <a:lumMod val="75000"/>
                  </a:schemeClr>
                </a:solidFill>
              </a:rPr>
              <a:t>економіста підприємства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</a:rPr>
              <a:t> (диплом спеціаліста АР №12185184). У 2007 р. захистила дисертацію на здобуття наукового ступеня кандидата економічних наук на тему «Розвиток інвестиційної діяльності промислових підприємств» (Гуманітарний університет «Запорізький інститут державного та муніципального управління, спеціальність 08.06.01 «Економіка, організація і управління підприємствами», диплом ДК №040734, виданий на підставі рішення президії Вищої атестаційної комісії України від 10 травня 2007 р.).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chemeClr val="accent6">
                    <a:lumMod val="75000"/>
                  </a:schemeClr>
                </a:solidFill>
              </a:rPr>
              <a:t>У 2014 р. присвоєно вчене звання доцента кафедри економіки підприємства Класичного приватного університету, атестат 12ДЦ №040549, виданий на підставі рішення Атестаційної колегії від 22 грудня 2014 р.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dirty="0">
                <a:solidFill>
                  <a:schemeClr val="accent6">
                    <a:lumMod val="75000"/>
                  </a:schemeClr>
                </a:solidFill>
              </a:rPr>
              <a:t>У 2017 р. отримала диплом магістра зі спеціальності «Адміністративний менеджмент» та здобула професійну кваліфікацію менеджера (управителя) з адміністративної діяльності (Класичний приватний університет, диплом М17 №027077 ВІД 28 лютого 2017 р.). </a:t>
            </a:r>
          </a:p>
          <a:p>
            <a:pPr marL="0" indent="0" algn="just">
              <a:buNone/>
            </a:pPr>
            <a:r>
              <a:rPr lang="ru-RU" sz="2200" b="1" i="1" u="sng" dirty="0">
                <a:ln w="3175" cmpd="sng">
                  <a:noFill/>
                </a:ln>
                <a:latin typeface="Sitka Text" panose="02000505000000020004" pitchFamily="2" charset="0"/>
                <a:ea typeface="Yu Gothic Medium" panose="020B0500000000000000" pitchFamily="34" charset="-128"/>
              </a:rPr>
              <a:t>Сфера наукових інтересів присвячена</a:t>
            </a:r>
            <a:r>
              <a:rPr lang="ru-RU" sz="2200" b="1" i="1" dirty="0">
                <a:ln w="3175" cmpd="sng">
                  <a:noFill/>
                </a:ln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</a:p>
          <a:p>
            <a:pPr marL="0" indent="0" algn="just">
              <a:buNone/>
            </a:pPr>
            <a:r>
              <a:rPr lang="ru-RU" sz="2100" dirty="0">
                <a:solidFill>
                  <a:schemeClr val="accent6">
                    <a:lumMod val="75000"/>
                  </a:schemeClr>
                </a:solidFill>
              </a:rPr>
              <a:t>проблемам управління конкурентоспроможністю підприємства, питанням, пов’язаним з інвестиційною діяльністю підприємств у кризисних умовах.</a:t>
            </a:r>
          </a:p>
          <a:p>
            <a:pPr marL="0" indent="0" algn="just">
              <a:buNone/>
            </a:pPr>
            <a:r>
              <a:rPr lang="ru-RU" sz="2200" b="1" i="1" u="sng" dirty="0">
                <a:ln w="3175" cmpd="sng">
                  <a:noFill/>
                </a:ln>
                <a:latin typeface="Sitka Text" panose="02000505000000020004" pitchFamily="2" charset="0"/>
                <a:ea typeface="Yu Gothic Medium" panose="020B0500000000000000" pitchFamily="34" charset="-128"/>
              </a:rPr>
              <a:t>Викладацька діяльність пов'язана із розробкою та викладанням таких дисциплін, як: </a:t>
            </a:r>
          </a:p>
          <a:p>
            <a:pPr marL="0" indent="0" algn="just">
              <a:buNone/>
            </a:pPr>
            <a:r>
              <a:rPr lang="uk-UA" sz="2100" dirty="0">
                <a:solidFill>
                  <a:schemeClr val="accent6">
                    <a:lumMod val="75000"/>
                  </a:schemeClr>
                </a:solidFill>
              </a:rPr>
              <a:t>«Менеджмент», «Основи підприємницької діяльності», «Конкурентоспроможність підприємства», «Планування і контроль на підприємстві», «Інвестиційний менеджмент».</a:t>
            </a:r>
          </a:p>
        </p:txBody>
      </p:sp>
    </p:spTree>
    <p:extLst>
      <p:ext uri="{BB962C8B-B14F-4D97-AF65-F5344CB8AC3E}">
        <p14:creationId xmlns:p14="http://schemas.microsoft.com/office/powerpoint/2010/main" val="141779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5406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ОПИС ДИСЦИПЛІНИ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6916"/>
            <a:ext cx="1219199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Вибіркова дисципліна «Управління витратами»</a:t>
            </a:r>
            <a:r>
              <a:rPr lang="uk-UA" sz="20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спрямована на формування практичних фахових компетенцій щодо застосування сучасних прогресивних методів, технологій та інструментів управління витратами на підприємстві; питання прогнозування та поточного планування витрат; визначення витрат на стадіях життєвого циклу продукції; особливості практичного застосування сучасних методів управління витратами. 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uk-UA" sz="2000" b="1" i="1" u="sng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</a:endParaRPr>
          </a:p>
          <a:p>
            <a:pPr algn="just"/>
            <a:r>
              <a:rPr lang="uk-UA" sz="20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Метою вивчення дисципліни</a:t>
            </a:r>
            <a:r>
              <a:rPr lang="uk-UA" sz="20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є формування у майбутніх підприємців системних теоретичних знань та відпрацювання практичних навичок управління витратами за видами, центрами відповідальності та носіями для мінімізації їх рівня, обґрунтування оптимальних управлінських рішень. 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uk-UA" sz="2000" b="1" i="1" u="sng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</a:endParaRPr>
          </a:p>
          <a:p>
            <a:pPr algn="just"/>
            <a:r>
              <a:rPr lang="uk-UA" sz="20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Передумовою для вивчення дисципліни</a:t>
            </a:r>
            <a:r>
              <a:rPr lang="uk-UA" sz="20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є оволодіння фаховими компетентностями, що формуються під час вивчення дисциплін «Управління витратами», та конкретизація знань студентів, здобутих в процесі вивчення дисциплін «Економіка підприємства», «Фінанси підприємства», «Мікроекономіка та макроекономіка».  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uk-UA" sz="2000" b="1" i="1" u="sng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</a:endParaRPr>
          </a:p>
          <a:p>
            <a:pPr algn="just"/>
            <a:r>
              <a:rPr lang="uk-UA" sz="20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Викладання навчальної дисципліни</a:t>
            </a:r>
            <a:r>
              <a:rPr lang="uk-UA" sz="20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передбачає поєднання традиційних форм аудиторного навчання з елементами онлайн-навчання, в якому використовуються спеціальні інформаційні технології, такі як комп’ютерна графіка, аудіо та відео, інтерактивні елементи, онлайн консультування тощо.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73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26" y="176981"/>
            <a:ext cx="12054348" cy="7472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ВАМ ПРОПОНУЮТЬСЯ ТЕМИ </a:t>
            </a:r>
            <a:br>
              <a:rPr lang="uk-UA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ДЛЯ ВИВЧЕННЯ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0205"/>
            <a:ext cx="12123174" cy="5594555"/>
          </a:xfrm>
        </p:spPr>
        <p:txBody>
          <a:bodyPr>
            <a:noAutofit/>
          </a:bodyPr>
          <a:lstStyle/>
          <a:p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Тема. 1. Загальна характеристика витрат</a:t>
            </a:r>
          </a:p>
          <a:p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Тема 2. Система управління витратами</a:t>
            </a:r>
          </a:p>
          <a:p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Тема 3. Формування витрат за місцями і центрами відповідальності</a:t>
            </a:r>
          </a:p>
          <a:p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Тема 4. Методичні основи обчислення собівартості окремих виробів</a:t>
            </a:r>
          </a:p>
          <a:p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Тема 5. Аналіз системи «витрати-випуск-прибуток», як інструмент обґрунтування виробничо-маркетингових рішень</a:t>
            </a:r>
          </a:p>
          <a:p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Тема 6. Контроль і стимулювання економії ресурсів</a:t>
            </a:r>
          </a:p>
          <a:p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Тема 7. Методи обліку та управління активами підприємства</a:t>
            </a:r>
          </a:p>
          <a:p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Тема 8. Економічний механізм визначення матеріальних витрат для управління і контролю</a:t>
            </a:r>
          </a:p>
          <a:p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Тема 9. Економічний механізм визначення необоротних матеріальних і нематеріальних активів для управління і контролю</a:t>
            </a:r>
          </a:p>
          <a:p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Тема 10. Аналіз і оцінка ефективності управління витратами виробництва</a:t>
            </a:r>
          </a:p>
          <a:p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Тема 11. Управлінський облік</a:t>
            </a:r>
          </a:p>
          <a:p>
            <a:r>
              <a:rPr lang="uk-UA" sz="1900" dirty="0">
                <a:solidFill>
                  <a:schemeClr val="accent6">
                    <a:lumMod val="75000"/>
                  </a:schemeClr>
                </a:solidFill>
              </a:rPr>
              <a:t>Тема 12. Методи цільового формування та структурного аналізу витрат підприємства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9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2559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Тема. 1. Загальна характеристика витрат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292299"/>
            <a:ext cx="5407740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ПИТАННЯ ДО РОЗГЛЯДУ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7987" y="2949677"/>
            <a:ext cx="12074012" cy="35887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Предмет, метод і зміст дисципліни</a:t>
            </a:r>
            <a:endParaRPr lang="ru-RU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Принципи і завдання управління витратами</a:t>
            </a:r>
            <a:endParaRPr lang="ru-RU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Роль і значення управління витратами в умовах ринкової економіки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510" y="899500"/>
            <a:ext cx="3136489" cy="217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815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20876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Тема 2. Система управління витратами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825" y="2792352"/>
            <a:ext cx="12005187" cy="385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Сутність, суб’єкти, об’єкти та основні складові системи управління витратами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Функціональний, організаційний та мотиваційний аспекти системи управління витратами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Основні класифікаційні ознаки системи управління витратами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826" y="1241318"/>
            <a:ext cx="3873911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ВИ ДІЗНАЄТЕСЯ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653" y="1012164"/>
            <a:ext cx="2910348" cy="201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42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2000" cy="12486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3. Формування витрат за місцями і центрами відповідальності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6644" y="2959511"/>
            <a:ext cx="11759381" cy="37264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Центри відповідальності та їх необхідність 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2.Типи центрів відповідальності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Оцінка та облік діяльності центрів відповідальності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4. Формування витрат за місцями виникнення</a:t>
            </a:r>
            <a:endParaRPr lang="ru-RU" sz="32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32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5. Формування витрат за центрами витрат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265" y="1270853"/>
            <a:ext cx="2572735" cy="178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2160946"/>
            <a:ext cx="5407740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ПИТАННЯ ДО РОЗГЛЯДУ</a:t>
            </a:r>
          </a:p>
        </p:txBody>
      </p:sp>
    </p:spTree>
    <p:extLst>
      <p:ext uri="{BB962C8B-B14F-4D97-AF65-F5344CB8AC3E}">
        <p14:creationId xmlns:p14="http://schemas.microsoft.com/office/powerpoint/2010/main" val="285563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0656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4. Методичні основи обчислення собівартості окремих виробів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8325" y="2753032"/>
            <a:ext cx="12093675" cy="40213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Зміст, мета й етапи виробничого обліку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Метод, завдання та принципи калькуляційного обліку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Об’єкт та одиниця калькулювання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4. Види калькуляцій і їх використання в управлінні витрат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5. Поняття й види собі-вартості</a:t>
            </a:r>
            <a:endParaRPr lang="ru-RU" sz="2800" b="1" i="1" u="sng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pPr algn="just"/>
            <a:r>
              <a:rPr lang="uk-UA" sz="28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6.Технологічний аспект вибору методики калькулювання собівартості продукції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265" y="1193420"/>
            <a:ext cx="2572735" cy="178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8325" y="1892059"/>
            <a:ext cx="5407740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ПИТАННЯ ДО РОЗГЛЯДУ</a:t>
            </a:r>
          </a:p>
        </p:txBody>
      </p:sp>
    </p:spTree>
    <p:extLst>
      <p:ext uri="{BB962C8B-B14F-4D97-AF65-F5344CB8AC3E}">
        <p14:creationId xmlns:p14="http://schemas.microsoft.com/office/powerpoint/2010/main" val="395894313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679</TotalTime>
  <Words>1682</Words>
  <Application>Microsoft Office PowerPoint</Application>
  <PresentationFormat>Широкоэкранный</PresentationFormat>
  <Paragraphs>175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Century Gothic</vt:lpstr>
      <vt:lpstr>Sitka Text</vt:lpstr>
      <vt:lpstr>Wingdings 3</vt:lpstr>
      <vt:lpstr>Сектор</vt:lpstr>
      <vt:lpstr>Мелітопольський державний педагогічний університет імені Богдана Хмельницького   факультет інформатики, математики та економіки   Кафедра управління та адміністрування</vt:lpstr>
      <vt:lpstr>Викладачка курсу  запрошує ВАС ДО НАВЧАННЯ</vt:lpstr>
      <vt:lpstr>  Наталя НАМЛІЄВА, к.е.н., доцент              </vt:lpstr>
      <vt:lpstr>ОПИС ДИСЦИПЛІНИ</vt:lpstr>
      <vt:lpstr>ВАМ ПРОПОНУЮТЬСЯ ТЕМИ  ДЛЯ ВИВЧЕННЯ</vt:lpstr>
      <vt:lpstr>Тема. 1. Загальна характеристика витрат</vt:lpstr>
      <vt:lpstr>Тема 2. Система управління витратами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КРИТЕРІЇ ОЦІНЮВАННЯ</vt:lpstr>
      <vt:lpstr>ШКАЛА ОЦІНЮВАННЯ</vt:lpstr>
      <vt:lpstr>Очікувані результати навчання з дисципліни </vt:lpstr>
      <vt:lpstr>ДЯКУЮ ЗА УВАГУ!  ЧЕКАЄМО НА ЗУСТРІЧ!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Мелітопольський державний педагогічний університет імені Богдана Хмельницького   факультет інформатики, математики та економіки   Кафедра управління та адміністрування</dc:title>
  <dc:creator>1</dc:creator>
  <cp:lastModifiedBy>Олег</cp:lastModifiedBy>
  <cp:revision>60</cp:revision>
  <dcterms:created xsi:type="dcterms:W3CDTF">2023-10-08T08:20:02Z</dcterms:created>
  <dcterms:modified xsi:type="dcterms:W3CDTF">2023-10-20T08:43:31Z</dcterms:modified>
</cp:coreProperties>
</file>