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Nunito" panose="020B0604020202020204" charset="-52"/>
      <p:regular r:id="rId15"/>
      <p:bold r:id="rId16"/>
      <p:italic r:id="rId17"/>
      <p:boldItalic r:id="rId18"/>
    </p:embeddedFont>
    <p:embeddedFont>
      <p:font typeface="Trebuchet MS" panose="020B0603020202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15F9AD-7619-406D-8370-877ED7C9D264}">
  <a:tblStyle styleId="{6315F9AD-7619-406D-8370-877ED7C9D264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7E8E7"/>
          </a:solidFill>
        </a:fill>
      </a:tcStyle>
    </a:wholeTbl>
    <a:band1H>
      <a:tcTxStyle/>
      <a:tcStyle>
        <a:tcBdr/>
        <a:fill>
          <a:solidFill>
            <a:srgbClr val="EFC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FC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1" y="3766000"/>
            <a:ext cx="9827100" cy="30921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4776900" y="2067600"/>
            <a:ext cx="7415100" cy="47904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6745206" y="-100"/>
            <a:ext cx="5446800" cy="27369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71033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340259" y="790"/>
            <a:ext cx="3000409" cy="1392365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1207163" y="790"/>
            <a:ext cx="3000409" cy="1392365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9409957" y="6784"/>
            <a:ext cx="2468376" cy="1002839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8737606" y="5623802"/>
            <a:ext cx="3185498" cy="123431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265762" y="5407536"/>
            <a:ext cx="3727293" cy="1444382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2478271" y="2430444"/>
            <a:ext cx="7148400" cy="1930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2478267" y="4550878"/>
            <a:ext cx="7148400" cy="69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7425600" y="3778767"/>
            <a:ext cx="4766400" cy="30792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7945629" y="5492768"/>
            <a:ext cx="3361269" cy="1365553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265762" y="3"/>
            <a:ext cx="3727293" cy="1444382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847800" y="1845133"/>
            <a:ext cx="8496300" cy="1839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None/>
              <a:defRPr sz="115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847800" y="3818467"/>
            <a:ext cx="8496300" cy="854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914400" lvl="1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Назва та вміст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 rtl="0">
              <a:spcBef>
                <a:spcPts val="100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 rtl="0">
              <a:spcBef>
                <a:spcPts val="1000"/>
              </a:spcBef>
              <a:spcAft>
                <a:spcPts val="0"/>
              </a:spcAft>
              <a:buSzPts val="1440"/>
              <a:buChar char="○"/>
              <a:defRPr/>
            </a:lvl2pPr>
            <a:lvl3pPr marL="1371600" lvl="2" indent="-320039" algn="l" rtl="0">
              <a:spcBef>
                <a:spcPts val="1000"/>
              </a:spcBef>
              <a:spcAft>
                <a:spcPts val="0"/>
              </a:spcAft>
              <a:buSzPts val="1440"/>
              <a:buChar char="■"/>
              <a:defRPr/>
            </a:lvl3pPr>
            <a:lvl4pPr marL="1828800" lvl="3" indent="-320039" algn="l" rtl="0">
              <a:spcBef>
                <a:spcPts val="100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 rtl="0">
              <a:spcBef>
                <a:spcPts val="1000"/>
              </a:spcBef>
              <a:spcAft>
                <a:spcPts val="0"/>
              </a:spcAft>
              <a:buSzPts val="1440"/>
              <a:buChar char="○"/>
              <a:defRPr/>
            </a:lvl5pPr>
            <a:lvl6pPr marL="2743200" lvl="5" indent="-320039" algn="l" rtl="0">
              <a:spcBef>
                <a:spcPts val="1000"/>
              </a:spcBef>
              <a:spcAft>
                <a:spcPts val="0"/>
              </a:spcAft>
              <a:buSzPts val="1440"/>
              <a:buChar char="■"/>
              <a:defRPr/>
            </a:lvl6pPr>
            <a:lvl7pPr marL="3200400" lvl="6" indent="-320039" algn="l" rtl="0">
              <a:spcBef>
                <a:spcPts val="100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20040" algn="l" rtl="0">
              <a:spcBef>
                <a:spcPts val="1000"/>
              </a:spcBef>
              <a:spcAft>
                <a:spcPts val="0"/>
              </a:spcAft>
              <a:buSzPts val="1440"/>
              <a:buChar char="○"/>
              <a:defRPr/>
            </a:lvl8pPr>
            <a:lvl9pPr marL="4114800" lvl="8" indent="-320040" algn="l" rtl="0">
              <a:spcBef>
                <a:spcPts val="1000"/>
              </a:spcBef>
              <a:spcAft>
                <a:spcPts val="0"/>
              </a:spcAft>
              <a:buSzPts val="144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6342900" y="3079200"/>
            <a:ext cx="5849100" cy="37788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7458691" y="5281486"/>
            <a:ext cx="3880118" cy="1576482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265762" y="3"/>
            <a:ext cx="3727293" cy="1444382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2518245" y="2328133"/>
            <a:ext cx="7170000" cy="219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None/>
              <a:defRPr sz="43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4776900" y="2067600"/>
            <a:ext cx="74151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41" y="3766000"/>
            <a:ext cx="98271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70967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700" cy="1272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1092200" y="2654300"/>
            <a:ext cx="10007700" cy="326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4776900" y="2067600"/>
            <a:ext cx="74151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41" y="3766000"/>
            <a:ext cx="98271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70967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700" cy="1272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1092200" y="2654300"/>
            <a:ext cx="4914900" cy="326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6184900" y="2654300"/>
            <a:ext cx="4914900" cy="326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4776900" y="2067600"/>
            <a:ext cx="74151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41" y="3766000"/>
            <a:ext cx="98271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70967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700" cy="1272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4776900" y="2067600"/>
            <a:ext cx="74151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41" y="3766000"/>
            <a:ext cx="9827100" cy="30921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70967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4945500" cy="1844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1107600" y="3092067"/>
            <a:ext cx="4945500" cy="2826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3764192"/>
            <a:ext cx="9825600" cy="30891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4777714" y="2072150"/>
            <a:ext cx="7413900" cy="47859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341189" y="-11"/>
            <a:ext cx="3001758" cy="1391229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70967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46579" y="6029501"/>
            <a:ext cx="2124408" cy="822734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7848470" y="1657"/>
            <a:ext cx="4343273" cy="1681990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858572" y="1734861"/>
            <a:ext cx="8489100" cy="3385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4776900" y="2067600"/>
            <a:ext cx="74151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41" y="3766000"/>
            <a:ext cx="98271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70967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8565600" cy="939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1092200" y="2067600"/>
            <a:ext cx="7813200" cy="524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1092200" y="3289400"/>
            <a:ext cx="7813200" cy="2793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41" y="3766000"/>
            <a:ext cx="9827100" cy="30921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4776900" y="2067600"/>
            <a:ext cx="7415100" cy="47904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70967" y="275000"/>
            <a:ext cx="116499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437367" y="5551333"/>
            <a:ext cx="9886800" cy="806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Nunito"/>
              <a:buNone/>
              <a:defRPr sz="37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alibri"/>
              <a:buChar char="●"/>
              <a:defRPr sz="17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○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■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●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○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■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●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○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■"/>
              <a:defRPr sz="1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ctrTitle"/>
          </p:nvPr>
        </p:nvSpPr>
        <p:spPr>
          <a:xfrm>
            <a:off x="2478271" y="1370844"/>
            <a:ext cx="71484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ТАЙМ-МЕНЕДЖМЕНТ</a:t>
            </a:r>
            <a:endParaRPr/>
          </a:p>
        </p:txBody>
      </p:sp>
      <p:sp>
        <p:nvSpPr>
          <p:cNvPr id="135" name="Google Shape;135;p14"/>
          <p:cNvSpPr txBox="1"/>
          <p:nvPr/>
        </p:nvSpPr>
        <p:spPr>
          <a:xfrm>
            <a:off x="6267525" y="4127925"/>
            <a:ext cx="5584800" cy="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к.т.н., доцент Павленко Олександр Михайлович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>
            <a:spLocks noGrp="1"/>
          </p:cNvSpPr>
          <p:nvPr>
            <p:ph type="body" idx="1"/>
          </p:nvPr>
        </p:nvSpPr>
        <p:spPr>
          <a:xfrm>
            <a:off x="893525" y="910400"/>
            <a:ext cx="10007700" cy="52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60960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800">
                <a:latin typeface="Times New Roman"/>
                <a:ea typeface="Times New Roman"/>
                <a:cs typeface="Times New Roman"/>
                <a:sym typeface="Times New Roman"/>
              </a:rPr>
              <a:t>Термін "тайм-менеджмент" запозичено з англійської мови ("time management") й означає "управління часом". Планування, націлене на досягнення цілей з мінімальною витратою часу та максимальною ефективністю. Тайм-менеджмент – це комплекс методів і технік для управління часом. Уміння планувати і структурувати свій день, тиждень, місяць і навіть рік дуже спростить ваше життя й обов'язково призведе до успіху.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>
            <a:spLocks noGrp="1"/>
          </p:cNvSpPr>
          <p:nvPr>
            <p:ph type="body" idx="4294967295"/>
          </p:nvPr>
        </p:nvSpPr>
        <p:spPr>
          <a:xfrm>
            <a:off x="429900" y="1626100"/>
            <a:ext cx="11253300" cy="50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274637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ru-RU" sz="2800">
                <a:latin typeface="Times New Roman"/>
                <a:ea typeface="Times New Roman"/>
                <a:cs typeface="Times New Roman"/>
                <a:sym typeface="Times New Roman"/>
              </a:rPr>
              <a:t>Справа не в тривалості робочого дня, ступені напруги або умовах праці. Головне питання полягає в умінні організувати власний час так, щоб встигати більше, отримуючи з цього максимум віддачі і залишаючи достатню кількість вільного часу. Говорячи коротко, все вирішує тайм-менеджмент — управління власним часом, використання свого життя з максимальною ефективністю. І мова йде не тільки про робочий час, а й про справи, що стосуються інших сфер вашого життя.</a:t>
            </a:r>
            <a:endParaRPr sz="2800"/>
          </a:p>
          <a:p>
            <a:pPr marL="0" lvl="0" indent="0" algn="just" rtl="0">
              <a:lnSpc>
                <a:spcPct val="150000"/>
              </a:lnSpc>
              <a:spcBef>
                <a:spcPts val="3000"/>
              </a:spcBef>
              <a:spcAft>
                <a:spcPts val="0"/>
              </a:spcAft>
              <a:buSzPts val="2240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Google Shape;146;p16"/>
          <p:cNvSpPr txBox="1"/>
          <p:nvPr/>
        </p:nvSpPr>
        <p:spPr>
          <a:xfrm>
            <a:off x="425000" y="411950"/>
            <a:ext cx="7078800" cy="7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50" b="1">
                <a:solidFill>
                  <a:srgbClr val="0F0F0F"/>
                </a:solidFill>
                <a:highlight>
                  <a:srgbClr val="FFFFFF"/>
                </a:highlight>
              </a:rPr>
              <a:t>Річард Вільямс, батько-тренер всесвітньо відомих тенісисток Серени та Вінус Вільямс, говорив, що, "не плануючи нічого, ти плануєш невдачу".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"/>
          <p:cNvSpPr txBox="1">
            <a:spLocks noGrp="1"/>
          </p:cNvSpPr>
          <p:nvPr>
            <p:ph type="body" idx="1"/>
          </p:nvPr>
        </p:nvSpPr>
        <p:spPr>
          <a:xfrm>
            <a:off x="1092150" y="638100"/>
            <a:ext cx="10007700" cy="32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" marR="1270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Мета вивчення навчальної дисципліни</a:t>
            </a:r>
            <a:r>
              <a:rPr lang="ru-RU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сформувати комплекс теоретичних знань методології та практичне оволодіння прийомами прогнозування економічних та управлінських процесів і моделювання складних систем за допомогою інструментарію методів та моделей. 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1270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Основні завдання навчальної дисципліни</a:t>
            </a:r>
            <a:r>
              <a:rPr lang="ru-RU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2700" lvl="0" indent="-3619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❖"/>
            </a:pPr>
            <a:r>
              <a:rPr lang="ru-RU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надати здобувачам вищої освіти ясне і чітке уявлення про теоретичні та методологічні засади сучасного тайм-менеджменту; 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2700" lvl="0" indent="-3619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❖"/>
            </a:pPr>
            <a:r>
              <a:rPr lang="ru-RU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виробити навички самоорганізації, мотивації, цілепокладання, розстановки пріоритетів, делегування повноважень, контролю і оцінки особистих показників діяльності; 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2700" lvl="0" indent="-3619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❖"/>
            </a:pPr>
            <a:r>
              <a:rPr lang="ru-RU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освоїти навички володіння методами організації робочого часу та раціонального використання ресурсів; 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2700" lvl="0" indent="-3619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❖"/>
            </a:pPr>
            <a:r>
              <a:rPr lang="ru-RU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сформувати навички самостійної, творчої роботи; 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2700" lvl="0" indent="-3619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❖"/>
            </a:pPr>
            <a:r>
              <a:rPr lang="ru-RU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вміння організовувати свою працю, розвинути здібності породжувати нові ідеї, знаходити нові підходи до їх реалізації.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65125" algn="just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endParaRPr sz="21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/>
          <p:nvPr/>
        </p:nvSpPr>
        <p:spPr>
          <a:xfrm>
            <a:off x="616300" y="559125"/>
            <a:ext cx="11037600" cy="56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b="1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Очікувані результати навчання:</a:t>
            </a:r>
            <a:endParaRPr sz="2100" b="1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За результатами навчання слухачі повинні демонструвати: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i="1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i="1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знання:</a:t>
            </a:r>
            <a:endParaRPr sz="1600" i="1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теоретичних та практичних аспектів планування й управління часом; 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ключових характеристик корпоративного та персонального тайм-менеджменту;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правил і принципів самоменеджменту, методів досягнення максимальної ефективності у професійній діяльності;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методів боротьбі з прокрастинацією та пожирачами часу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1600" i="1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i="1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уміння:</a:t>
            </a:r>
            <a:endParaRPr sz="1600" i="1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моделювати процес прийняття управлінських рішень з урахуванням знань теорії та практики тайм–менеджменту;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ставити цілі й планувати їх досягнення;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виявляти й аналізувати прогалини персональної системи управління часовим ресурсом; 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гармонізувати час професійної діяльності відносно періоду часу на відпочинок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1600" i="1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i="1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навички:</a:t>
            </a:r>
            <a:endParaRPr sz="1600" i="1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підвищення особистої ефективності (в т.ч. розвиток soft skills, hard skills);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індивідуального добору і використання провідних технік тайм-менеджменту;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❖"/>
            </a:pPr>
            <a:r>
              <a:rPr lang="ru-RU" sz="1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подолання прокрастинації</a:t>
            </a:r>
            <a:endParaRPr sz="16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Google Shape;161;p19"/>
          <p:cNvGraphicFramePr/>
          <p:nvPr/>
        </p:nvGraphicFramePr>
        <p:xfrm>
          <a:off x="1455420" y="1699585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{6315F9AD-7619-406D-8370-877ED7C9D264}</a:tableStyleId>
              </a:tblPr>
              <a:tblGrid>
                <a:gridCol w="11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2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Програмні компетентності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Загальні компетентності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225">
                <a:tc>
                  <a:txBody>
                    <a:bodyPr/>
                    <a:lstStyle/>
                    <a:p>
                      <a:pPr marL="45720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ЗК </a:t>
                      </a:r>
                      <a:r>
                        <a:rPr lang="ru-RU" sz="1800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lvl="0" indent="45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Здатність генерувати нові ідеї (креативність)  </a:t>
                      </a:r>
                      <a:endParaRPr sz="1800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225">
                <a:tc>
                  <a:txBody>
                    <a:bodyPr/>
                    <a:lstStyle/>
                    <a:p>
                      <a:pPr marL="45720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ЗК </a:t>
                      </a:r>
                      <a:r>
                        <a:rPr lang="ru-RU" sz="1800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lvl="0" indent="45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Здатність до абстрактного мислення, аналізу та синтезу 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2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Фахові </a:t>
                      </a: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компетентності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8950">
                <a:tc>
                  <a:txBody>
                    <a:bodyPr/>
                    <a:lstStyle/>
                    <a:p>
                      <a:pPr marL="0" lvl="0" indent="45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ФК 3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Здатність до саморозвитку, навчання впродовж життя та ефективного самоменеджменту </a:t>
                      </a:r>
                      <a:endParaRPr sz="1800"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875">
                <a:tc>
                  <a:txBody>
                    <a:bodyPr/>
                    <a:lstStyle/>
                    <a:p>
                      <a:pPr marL="0" lvl="0" indent="45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ФК 6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Здатність формувати лідерські якості та демонструвати їх в процесі управління людьми </a:t>
                      </a:r>
                      <a:endParaRPr sz="1800"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225">
                <a:tc>
                  <a:txBody>
                    <a:bodyPr/>
                    <a:lstStyle/>
                    <a:p>
                      <a:pPr marL="0" lvl="0" indent="45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ФК 8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Здатність використовувати психологічні технології роботи з персоналом </a:t>
                      </a:r>
                      <a:endParaRPr sz="1800"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225"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ФК 9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Здатність аналізувати й структурувати проблеми організації, приймати ефективні управлінські рішення та забезпечувати їх своєчасну реалізацію</a:t>
                      </a:r>
                      <a:endParaRPr sz="1800"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2" name="Google Shape;162;p19"/>
          <p:cNvSpPr/>
          <p:nvPr/>
        </p:nvSpPr>
        <p:spPr>
          <a:xfrm>
            <a:off x="2524650" y="906225"/>
            <a:ext cx="71427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ru-RU" sz="1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ПЕРЕЛІК КОМПЕТЕНТНОСТЕЙ,  ЯКІ НАБУВАЮТЬСЯ ПІД ЧАС ОПАНУВАННЯ ОСВІТНІМ КОМПОНЕНТОМ</a:t>
            </a:r>
            <a:endParaRPr sz="1800" b="1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20"/>
          <p:cNvGraphicFramePr/>
          <p:nvPr/>
        </p:nvGraphicFramePr>
        <p:xfrm>
          <a:off x="1524000" y="1996440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{6315F9AD-7619-406D-8370-877ED7C9D264}</a:tableStyleId>
              </a:tblPr>
              <a:tblGrid>
                <a:gridCol w="137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00">
                <a:tc gridSpan="2"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Програмні результати навчання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ПРН 6. </a:t>
                      </a:r>
                      <a:endParaRPr sz="200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Мати навички прийняття, обґрунтування та забезпечення реалізації управлінських рішень в непередбачуваних умовах, враховуючи вимоги чинного законодавства, етичні міркування та соціальну відповідальність. </a:t>
                      </a:r>
                      <a:endParaRPr sz="2000" b="1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ПРН 10. </a:t>
                      </a:r>
                      <a:endParaRPr sz="200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Демонструвати лідерські навички та вміння працювати у команді, взаємодіяти з людьми, впливати на їх поведінку для вирішення професійних задач. </a:t>
                      </a:r>
                      <a:endParaRPr sz="2000" b="1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ПРН 11. </a:t>
                      </a:r>
                      <a:endParaRPr sz="2400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lvl="0" indent="4500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Забезпечувати особистий професійний розвиток та планування власного часу.</a:t>
                      </a:r>
                      <a:endParaRPr sz="2000" b="1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8" name="Google Shape;168;p20"/>
          <p:cNvSpPr/>
          <p:nvPr/>
        </p:nvSpPr>
        <p:spPr>
          <a:xfrm>
            <a:off x="4156438" y="865257"/>
            <a:ext cx="339682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РЕЗУЛЬТАТИ НАВЧАННЯ</a:t>
            </a:r>
            <a:endParaRPr sz="2000" b="0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" name="Google Shape;173;p21"/>
          <p:cNvGraphicFramePr/>
          <p:nvPr/>
        </p:nvGraphicFramePr>
        <p:xfrm>
          <a:off x="1370245" y="1519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{6315F9AD-7619-406D-8370-877ED7C9D264}</a:tableStyleId>
              </a:tblPr>
              <a:tblGrid>
                <a:gridCol w="236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Вид заняття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лекції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практичні заняття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самостійна робота 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Кількість годин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dk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</a:t>
                      </a:r>
                      <a:endParaRPr sz="1800" u="none" strike="noStrike" cap="none">
                        <a:solidFill>
                          <a:schemeClr val="dk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" name="Google Shape;174;p21"/>
          <p:cNvSpPr/>
          <p:nvPr/>
        </p:nvSpPr>
        <p:spPr>
          <a:xfrm>
            <a:off x="5071072" y="879982"/>
            <a:ext cx="2049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ru-RU"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ОБСЯГ КУРСУ</a:t>
            </a:r>
            <a:endParaRPr sz="2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Широкоэкранный</PresentationFormat>
  <Paragraphs>64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Nunito</vt:lpstr>
      <vt:lpstr>Trebuchet MS</vt:lpstr>
      <vt:lpstr>Calibri</vt:lpstr>
      <vt:lpstr>Shift</vt:lpstr>
      <vt:lpstr>ТАЙМ-МЕНЕДЖМЕНТ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ТАЙМ-МЕНЕДЖМЕНТ</dc:title>
  <dc:creator>Олег</dc:creator>
  <cp:lastModifiedBy>Олег</cp:lastModifiedBy>
  <cp:revision>1</cp:revision>
  <dcterms:modified xsi:type="dcterms:W3CDTF">2023-10-22T09:08:45Z</dcterms:modified>
</cp:coreProperties>
</file>