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754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163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8049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417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23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685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915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22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20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76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01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480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49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567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835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09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A6459-9F03-4295-8329-10CE9ED64255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900501-9CEE-46D8-A215-271A333203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004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B8585-F368-4057-8B87-7AA16AF97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</a:p>
        </p:txBody>
      </p:sp>
    </p:spTree>
    <p:extLst>
      <p:ext uri="{BB962C8B-B14F-4D97-AF65-F5344CB8AC3E}">
        <p14:creationId xmlns:p14="http://schemas.microsoft.com/office/powerpoint/2010/main" val="133519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874667-0A8A-4F8F-9820-27766561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9120"/>
            <a:ext cx="10569786" cy="5791199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tabLst>
                <a:tab pos="450215" algn="l"/>
                <a:tab pos="6110605" algn="l"/>
              </a:tabLst>
            </a:pP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 компонент «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передбачає формування у здобувачів вищої освіти сучасного організаційно-управлінського мислення та системи спеціальних знань в питаннях самоорганізації та саморозвитку майбутніх менеджерів.</a:t>
            </a:r>
          </a:p>
          <a:p>
            <a:pPr indent="450215" algn="just">
              <a:lnSpc>
                <a:spcPct val="150000"/>
              </a:lnSpc>
              <a:tabLst>
                <a:tab pos="450215" algn="l"/>
                <a:tab pos="6110605" algn="l"/>
              </a:tabLst>
            </a:pP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 матеріал дисципліни  «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викладається у восьми  темах, які розкривають сутність основних складових  курсу.</a:t>
            </a:r>
          </a:p>
          <a:p>
            <a:pPr marL="0" indent="0">
              <a:lnSpc>
                <a:spcPct val="150000"/>
              </a:lnSpc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3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2F7DDC5-9630-4A82-8BB6-8CDDA176E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35280"/>
            <a:ext cx="11155680" cy="5943600"/>
          </a:xfrm>
        </p:spPr>
        <p:txBody>
          <a:bodyPr>
            <a:noAutofit/>
          </a:bodyPr>
          <a:lstStyle/>
          <a:p>
            <a:pPr marL="0" indent="274638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Виділення із широкої галузі менеджменту, як науки і мистецтва керування,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особливо актуальним. Поява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насамперед спричинена об'єктивно складним управлінським середовищем, прискореним темпом життя і змінами, що безперервно суттєво підсилюються зовнішнім середовищем, у тому числі із-за постійно поновлюваних технологій управління,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відкриттів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сфері науки та практики. Зміни у повсякденному житті та управлінській сфері, зокрема, підвищують вимоги до управлінського персоналу, його  професіоналізму, навчання і перепідготовки.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9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43AC31-17D2-4BF7-90F8-3C77A45EB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4841"/>
            <a:ext cx="10996506" cy="5416522"/>
          </a:xfrm>
        </p:spPr>
        <p:txBody>
          <a:bodyPr>
            <a:normAutofit/>
          </a:bodyPr>
          <a:lstStyle/>
          <a:p>
            <a:pPr marL="0" indent="365125" algn="just"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«</a:t>
            </a:r>
            <a:r>
              <a:rPr lang="uk-UA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належить до вибіркових дисциплін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спрямована на формування фахових компетенцій у сфері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шляхом розвитку у здобувачів креативних здібностей, використання досягнень вітчизняної і зарубіжної науки, найкращого практичного досвіду, а також застосовуванні прогресивних методів та прийомів </a:t>
            </a:r>
            <a:r>
              <a:rPr lang="uk-UA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5125" algn="just"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Особлива увага приділяється оволодінню теоретичними знаннями та практичними навичками з питань особистісного розвитку менеджера; набуттю індивідуальних особливостей та поведінкових навичок, які необхідні майбутньому керівнику; розвитку вмінь організовувати особисту працю і працю підлеглих.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050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7A44A0-E059-4C07-87C3-B755698BC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92481"/>
            <a:ext cx="10676466" cy="5248882"/>
          </a:xfrm>
        </p:spPr>
        <p:txBody>
          <a:bodyPr>
            <a:normAutofit/>
          </a:bodyPr>
          <a:lstStyle/>
          <a:p>
            <a:pPr marL="0" indent="365125" algn="just">
              <a:lnSpc>
                <a:spcPct val="150000"/>
              </a:lnSpc>
              <a:buNone/>
            </a:pPr>
            <a:r>
              <a:rPr lang="uk-UA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викладання дисципліни </a:t>
            </a: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оволодіння теоретичними знаннями і практичними навичками з питань особистісного розвитку менеджера; формування у здобувачів індиві­дуальних особливостей та поведінкових навичок, які необхідні майбутньому керівнику; розвиток у майбутніх менеджерів умінь організовувати особисту працю та працю підлеглих.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uk-UA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3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9395812E-F088-447D-8CD3-C11C0810E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927812"/>
              </p:ext>
            </p:extLst>
          </p:nvPr>
        </p:nvGraphicFramePr>
        <p:xfrm>
          <a:off x="1493520" y="1280160"/>
          <a:ext cx="9281159" cy="4861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397">
                  <a:extLst>
                    <a:ext uri="{9D8B030D-6E8A-4147-A177-3AD203B41FA5}">
                      <a16:colId xmlns:a16="http://schemas.microsoft.com/office/drawing/2014/main" val="1656847274"/>
                    </a:ext>
                  </a:extLst>
                </a:gridCol>
                <a:gridCol w="8146762">
                  <a:extLst>
                    <a:ext uri="{9D8B030D-6E8A-4147-A177-3AD203B41FA5}">
                      <a16:colId xmlns:a16="http://schemas.microsoft.com/office/drawing/2014/main" val="3103521638"/>
                    </a:ext>
                  </a:extLst>
                </a:gridCol>
              </a:tblGrid>
              <a:tr h="4392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компетентності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040600"/>
                  </a:ext>
                </a:extLst>
              </a:tr>
              <a:tr h="4392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компетентності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74108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ЗК4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застосовувати знання у практичних ситуаціях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430627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1295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2502609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ЗК7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tabLst>
                          <a:tab pos="2762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вчитися і оволодівати сучасними знаннями.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0231382"/>
                  </a:ext>
                </a:extLst>
              </a:tr>
              <a:tr h="4392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компетентності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405821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СК2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діяти соціально відповідально і свідомо.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8089597"/>
                  </a:ext>
                </a:extLst>
              </a:tr>
              <a:tr h="9084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85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працювати в команді та налагоджувати міжособистісну взаємодію при вирішенні професійних завдань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0087763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СК7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Здатність обирати та використовувати сучасний інструментарій менеджменту.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858353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СК8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управляти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часом.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61632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A8562CC-82D8-4C14-B13B-4D7058B2B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520" y="393117"/>
            <a:ext cx="1248123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 КОМПЕТЕНТНОСТЕЙ, </a:t>
            </a:r>
            <a:r>
              <a:rPr kumimoji="0" lang="ru-RU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НАБУВАЮТЬСЯ ПІД ЧАС ОПАНУВАННЯ ОСВІТНІМ КОМПОНЕНТОМ</a:t>
            </a: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5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746E7207-FF95-4EE4-B531-7B3E65B8E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479292"/>
              </p:ext>
            </p:extLst>
          </p:nvPr>
        </p:nvGraphicFramePr>
        <p:xfrm>
          <a:off x="1524000" y="1996440"/>
          <a:ext cx="8900159" cy="2956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0110">
                  <a:extLst>
                    <a:ext uri="{9D8B030D-6E8A-4147-A177-3AD203B41FA5}">
                      <a16:colId xmlns:a16="http://schemas.microsoft.com/office/drawing/2014/main" val="137112614"/>
                    </a:ext>
                  </a:extLst>
                </a:gridCol>
                <a:gridCol w="7530049">
                  <a:extLst>
                    <a:ext uri="{9D8B030D-6E8A-4147-A177-3AD203B41FA5}">
                      <a16:colId xmlns:a16="http://schemas.microsoft.com/office/drawing/2014/main" val="2851148519"/>
                    </a:ext>
                  </a:extLst>
                </a:gridCol>
              </a:tblGrid>
              <a:tr h="380304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результати навчання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121766"/>
                  </a:ext>
                </a:extLst>
              </a:tr>
              <a:tr h="78661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3530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Демонструвати знання теорій, методів і функцій менеджменту, сучасних концепцій лідерства.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1402393"/>
                  </a:ext>
                </a:extLst>
              </a:tr>
              <a:tr h="78661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34734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Демонструвати навички виявлення проблем та обґрунтування управлінських рішень.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899108"/>
                  </a:ext>
                </a:extLst>
              </a:tr>
              <a:tr h="1003022">
                <a:tc>
                  <a:txBody>
                    <a:bodyPr/>
                    <a:lstStyle/>
                    <a:p>
                      <a:pPr marR="352425" algn="ctr">
                        <a:lnSpc>
                          <a:spcPct val="150000"/>
                        </a:lnSpc>
                        <a:tabLst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РН 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2425" algn="just">
                        <a:lnSpc>
                          <a:spcPct val="150000"/>
                        </a:lnSpc>
                        <a:tabLst>
                          <a:tab pos="518795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Застосовувати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менеджменту для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51316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20B6CEF-74DC-41E7-86C0-4AADF63CD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438" y="865257"/>
            <a:ext cx="33968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 НАВЧАННЯ</a:t>
            </a: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113" algn="l"/>
              </a:tabLst>
            </a:pPr>
            <a:endParaRPr kumimoji="0" lang="uk-UA" alt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36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6B8F0B85-1075-4236-860C-A9C20E2CAD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861645"/>
              </p:ext>
            </p:extLst>
          </p:nvPr>
        </p:nvGraphicFramePr>
        <p:xfrm>
          <a:off x="655320" y="1909825"/>
          <a:ext cx="9451536" cy="978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884">
                  <a:extLst>
                    <a:ext uri="{9D8B030D-6E8A-4147-A177-3AD203B41FA5}">
                      <a16:colId xmlns:a16="http://schemas.microsoft.com/office/drawing/2014/main" val="496992222"/>
                    </a:ext>
                  </a:extLst>
                </a:gridCol>
                <a:gridCol w="2362884">
                  <a:extLst>
                    <a:ext uri="{9D8B030D-6E8A-4147-A177-3AD203B41FA5}">
                      <a16:colId xmlns:a16="http://schemas.microsoft.com/office/drawing/2014/main" val="624279450"/>
                    </a:ext>
                  </a:extLst>
                </a:gridCol>
                <a:gridCol w="2362884">
                  <a:extLst>
                    <a:ext uri="{9D8B030D-6E8A-4147-A177-3AD203B41FA5}">
                      <a16:colId xmlns:a16="http://schemas.microsoft.com/office/drawing/2014/main" val="156228376"/>
                    </a:ext>
                  </a:extLst>
                </a:gridCol>
                <a:gridCol w="2362884">
                  <a:extLst>
                    <a:ext uri="{9D8B030D-6E8A-4147-A177-3AD203B41FA5}">
                      <a16:colId xmlns:a16="http://schemas.microsoft.com/office/drawing/2014/main" val="2983649053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заняття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заняття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самостійна робота 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47519626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62239084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48D1574-D601-4189-BE9D-CA37467B8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59" y="865257"/>
            <a:ext cx="20498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 КУРСУ</a:t>
            </a:r>
            <a:endParaRPr kumimoji="0" lang="uk-UA" altLang="uk-U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8844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Оранжево-червона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389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САМОМЕНЕДЖМЕНТ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САМОМЕНЕДЖМЕНТ</dc:title>
  <dc:creator>innasheblykina@gmail.com</dc:creator>
  <cp:lastModifiedBy>Олег</cp:lastModifiedBy>
  <cp:revision>2</cp:revision>
  <dcterms:created xsi:type="dcterms:W3CDTF">2023-10-19T15:06:02Z</dcterms:created>
  <dcterms:modified xsi:type="dcterms:W3CDTF">2023-10-20T12:14:18Z</dcterms:modified>
</cp:coreProperties>
</file>