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59300-2E4B-4CF8-AC8E-297E3FC602D3}" type="datetimeFigureOut">
              <a:rPr lang="ru-RU" smtClean="0"/>
              <a:t>20.10.2023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D608F-9C62-4A7D-A2A4-3953A07375A8}" type="slidenum">
              <a:rPr lang="ru-RU" smtClean="0"/>
              <a:t>‹#›</a:t>
            </a:fld>
            <a:endParaRPr lang="ru-RU"/>
          </a:p>
        </p:txBody>
      </p:sp>
    </p:spTree>
    <p:extLst>
      <p:ext uri="{BB962C8B-B14F-4D97-AF65-F5344CB8AC3E}">
        <p14:creationId xmlns:p14="http://schemas.microsoft.com/office/powerpoint/2010/main" val="78601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46D608F-9C62-4A7D-A2A4-3953A07375A8}" type="slidenum">
              <a:rPr lang="ru-RU" smtClean="0"/>
              <a:t>3</a:t>
            </a:fld>
            <a:endParaRPr lang="ru-RU"/>
          </a:p>
        </p:txBody>
      </p:sp>
    </p:spTree>
    <p:extLst>
      <p:ext uri="{BB962C8B-B14F-4D97-AF65-F5344CB8AC3E}">
        <p14:creationId xmlns:p14="http://schemas.microsoft.com/office/powerpoint/2010/main" val="309785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46D608F-9C62-4A7D-A2A4-3953A07375A8}" type="slidenum">
              <a:rPr lang="ru-RU" smtClean="0"/>
              <a:t>5</a:t>
            </a:fld>
            <a:endParaRPr lang="ru-RU"/>
          </a:p>
        </p:txBody>
      </p:sp>
    </p:spTree>
    <p:extLst>
      <p:ext uri="{BB962C8B-B14F-4D97-AF65-F5344CB8AC3E}">
        <p14:creationId xmlns:p14="http://schemas.microsoft.com/office/powerpoint/2010/main" val="80999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182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EB20AC75-1E20-4EAB-91B2-60C07E50E2A7}" type="datetimeFigureOut">
              <a:rPr lang="ru-RU" smtClean="0"/>
              <a:t>20.10.2023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33025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4128320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51068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2941658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7429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3464550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2486433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369252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40352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20AC75-1E20-4EAB-91B2-60C07E50E2A7}" type="datetimeFigureOut">
              <a:rPr lang="ru-RU" smtClean="0"/>
              <a:t>20.10.2023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68170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20AC75-1E20-4EAB-91B2-60C07E50E2A7}" type="datetimeFigureOut">
              <a:rPr lang="ru-RU" smtClean="0"/>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285152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B20AC75-1E20-4EAB-91B2-60C07E50E2A7}" type="datetimeFigureOut">
              <a:rPr lang="ru-RU" smtClean="0"/>
              <a:t>20.10.2023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196887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B20AC75-1E20-4EAB-91B2-60C07E50E2A7}" type="datetimeFigureOut">
              <a:rPr lang="ru-RU" smtClean="0"/>
              <a:t>20.10.2023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74123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0AC75-1E20-4EAB-91B2-60C07E50E2A7}" type="datetimeFigureOut">
              <a:rPr lang="ru-RU" smtClean="0"/>
              <a:t>20.10.2023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202747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20AC75-1E20-4EAB-91B2-60C07E50E2A7}" type="datetimeFigureOut">
              <a:rPr lang="ru-RU" smtClean="0"/>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65331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20AC75-1E20-4EAB-91B2-60C07E50E2A7}" type="datetimeFigureOut">
              <a:rPr lang="ru-RU" smtClean="0"/>
              <a:t>20.10.2023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CBDFFEB-30F9-4DAD-B018-6519A6EA4F7D}" type="slidenum">
              <a:rPr lang="ru-RU" smtClean="0"/>
              <a:t>‹#›</a:t>
            </a:fld>
            <a:endParaRPr lang="ru-RU"/>
          </a:p>
        </p:txBody>
      </p:sp>
    </p:spTree>
    <p:extLst>
      <p:ext uri="{BB962C8B-B14F-4D97-AF65-F5344CB8AC3E}">
        <p14:creationId xmlns:p14="http://schemas.microsoft.com/office/powerpoint/2010/main" val="296131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B20AC75-1E20-4EAB-91B2-60C07E50E2A7}" type="datetimeFigureOut">
              <a:rPr lang="ru-RU" smtClean="0"/>
              <a:t>20.10.2023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CBDFFEB-30F9-4DAD-B018-6519A6EA4F7D}" type="slidenum">
              <a:rPr lang="ru-RU" smtClean="0"/>
              <a:t>‹#›</a:t>
            </a:fld>
            <a:endParaRPr lang="ru-RU"/>
          </a:p>
        </p:txBody>
      </p:sp>
    </p:spTree>
    <p:extLst>
      <p:ext uri="{BB962C8B-B14F-4D97-AF65-F5344CB8AC3E}">
        <p14:creationId xmlns:p14="http://schemas.microsoft.com/office/powerpoint/2010/main" val="2119912823"/>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Osypenko_Svitlana@mdpu.org.ua" TargetMode="External"/><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64892" y="1633585"/>
            <a:ext cx="8001000" cy="2368486"/>
          </a:xfrm>
        </p:spPr>
        <p:txBody>
          <a:bodyPr/>
          <a:lstStyle/>
          <a:p>
            <a:pPr algn="ctr"/>
            <a:r>
              <a:rPr lang="uk-UA" dirty="0"/>
              <a:t>податкова система</a:t>
            </a:r>
            <a:endParaRPr lang="ru-RU" dirty="0"/>
          </a:p>
        </p:txBody>
      </p:sp>
      <p:sp>
        <p:nvSpPr>
          <p:cNvPr id="3" name="Подзаголовок 2"/>
          <p:cNvSpPr>
            <a:spLocks noGrp="1"/>
          </p:cNvSpPr>
          <p:nvPr>
            <p:ph type="subTitle" idx="1"/>
          </p:nvPr>
        </p:nvSpPr>
        <p:spPr>
          <a:xfrm>
            <a:off x="2032245" y="403084"/>
            <a:ext cx="7752778" cy="1086352"/>
          </a:xfrm>
        </p:spPr>
        <p:txBody>
          <a:bodyPr>
            <a:normAutofit/>
          </a:bodyPr>
          <a:lstStyle/>
          <a:p>
            <a:r>
              <a:rPr lang="uk-UA" dirty="0"/>
              <a:t>Факультеті інформатики, математики та економіки</a:t>
            </a:r>
          </a:p>
          <a:p>
            <a:pPr algn="ctr"/>
            <a:r>
              <a:rPr lang="uk-UA" dirty="0"/>
              <a:t>Кафедра управління та адміністрування</a:t>
            </a:r>
            <a:endParaRPr lang="ru-RU" dirty="0"/>
          </a:p>
        </p:txBody>
      </p:sp>
      <p:sp>
        <p:nvSpPr>
          <p:cNvPr id="4" name="Заголовок 1"/>
          <p:cNvSpPr txBox="1">
            <a:spLocks/>
          </p:cNvSpPr>
          <p:nvPr/>
        </p:nvSpPr>
        <p:spPr>
          <a:xfrm>
            <a:off x="476822" y="3270315"/>
            <a:ext cx="8001000" cy="2368486"/>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sz="3200" dirty="0"/>
          </a:p>
        </p:txBody>
      </p:sp>
      <p:sp>
        <p:nvSpPr>
          <p:cNvPr id="5" name="Заголовок 1"/>
          <p:cNvSpPr txBox="1">
            <a:spLocks/>
          </p:cNvSpPr>
          <p:nvPr/>
        </p:nvSpPr>
        <p:spPr>
          <a:xfrm>
            <a:off x="864892" y="4892510"/>
            <a:ext cx="8001000" cy="1340179"/>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dirty="0"/>
              <a:t>Освітньо-професійна програма першого рівня вищої освіти за спеціальністю  073 «Менеджмент»</a:t>
            </a:r>
            <a:endParaRPr lang="ru-RU" sz="2400" dirty="0"/>
          </a:p>
        </p:txBody>
      </p:sp>
    </p:spTree>
    <p:extLst>
      <p:ext uri="{BB962C8B-B14F-4D97-AF65-F5344CB8AC3E}">
        <p14:creationId xmlns:p14="http://schemas.microsoft.com/office/powerpoint/2010/main" val="323781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724400" y="886120"/>
            <a:ext cx="5729926" cy="1723534"/>
          </a:xfrm>
        </p:spPr>
        <p:txBody>
          <a:bodyPr>
            <a:normAutofit/>
          </a:bodyPr>
          <a:lstStyle/>
          <a:p>
            <a:pPr algn="just"/>
            <a:r>
              <a:rPr lang="uk-UA"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Осипенко Світлана Олександрівна, </a:t>
            </a:r>
            <a:br>
              <a:rPr lang="uk-UA"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r>
              <a:rPr lang="uk-UA"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кандидат економічних наук, </a:t>
            </a:r>
            <a:br>
              <a:rPr lang="uk-UA"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r>
              <a:rPr lang="uk-UA"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старший викладач</a:t>
            </a:r>
            <a:endParaRPr lang="ru-RU"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7" name="Рисунок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14115" r="14115"/>
          <a:stretch>
            <a:fillRect/>
          </a:stretch>
        </p:blipFill>
        <p:spPr>
          <a:xfrm>
            <a:off x="989012" y="725864"/>
            <a:ext cx="3280974" cy="4760536"/>
          </a:xfrm>
        </p:spPr>
      </p:pic>
      <p:sp>
        <p:nvSpPr>
          <p:cNvPr id="6" name="Текст 5"/>
          <p:cNvSpPr>
            <a:spLocks noGrp="1"/>
          </p:cNvSpPr>
          <p:nvPr>
            <p:ph type="body" sz="half" idx="2"/>
          </p:nvPr>
        </p:nvSpPr>
        <p:spPr/>
        <p:txBody>
          <a:bodyPr/>
          <a:lstStyle/>
          <a:p>
            <a:r>
              <a:rPr lang="en-US" dirty="0" err="1">
                <a:hlinkClick r:id="rId3"/>
              </a:rPr>
              <a:t>Osypenko</a:t>
            </a:r>
            <a:r>
              <a:rPr lang="uk-UA" dirty="0">
                <a:hlinkClick r:id="rId3"/>
              </a:rPr>
              <a:t>_</a:t>
            </a:r>
            <a:r>
              <a:rPr lang="en-US" dirty="0" err="1">
                <a:hlinkClick r:id="rId3"/>
              </a:rPr>
              <a:t>Svitlana</a:t>
            </a:r>
            <a:r>
              <a:rPr lang="uk-UA" dirty="0">
                <a:hlinkClick r:id="rId3"/>
              </a:rPr>
              <a:t>@mdpu.org.ua</a:t>
            </a:r>
            <a:endParaRPr lang="uk-UA" dirty="0"/>
          </a:p>
          <a:p>
            <a:endParaRPr lang="uk-UA" dirty="0"/>
          </a:p>
          <a:p>
            <a:endParaRPr lang="ru-RU" dirty="0"/>
          </a:p>
        </p:txBody>
      </p:sp>
    </p:spTree>
    <p:extLst>
      <p:ext uri="{BB962C8B-B14F-4D97-AF65-F5344CB8AC3E}">
        <p14:creationId xmlns:p14="http://schemas.microsoft.com/office/powerpoint/2010/main" val="227481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127271" y="536018"/>
            <a:ext cx="8534401" cy="1038257"/>
          </a:xfrm>
        </p:spPr>
        <p:txBody>
          <a:bodyPr>
            <a:normAutofit fontScale="90000"/>
          </a:bodyPr>
          <a:lstStyle/>
          <a:p>
            <a:pPr algn="ctr"/>
            <a:r>
              <a:rPr lang="uk-UA" dirty="0">
                <a:solidFill>
                  <a:schemeClr val="bg1"/>
                </a:solidFill>
                <a:latin typeface="Times New Roman" panose="02020603050405020304" pitchFamily="18" charset="0"/>
                <a:cs typeface="Times New Roman" panose="02020603050405020304" pitchFamily="18" charset="0"/>
              </a:rPr>
              <a:t>Анотація освітнього компонента «податкова система»</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idx="1"/>
          </p:nvPr>
        </p:nvSpPr>
        <p:spPr>
          <a:xfrm>
            <a:off x="235670" y="1932495"/>
            <a:ext cx="10850251" cy="4061905"/>
          </a:xfrm>
        </p:spPr>
        <p:txBody>
          <a:bodyPr>
            <a:normAutofit fontScale="92500" lnSpcReduction="20000"/>
          </a:bodyPr>
          <a:lstStyle/>
          <a:p>
            <a:r>
              <a:rPr lang="uk-UA" cap="all" dirty="0"/>
              <a:t> </a:t>
            </a:r>
            <a:endParaRPr lang="ru-RU" dirty="0"/>
          </a:p>
          <a:p>
            <a:pPr algn="just"/>
            <a:r>
              <a:rPr lang="uk-UA" dirty="0">
                <a:solidFill>
                  <a:schemeClr val="bg1"/>
                </a:solidFill>
                <a:latin typeface="Times New Roman" panose="02020603050405020304" pitchFamily="18" charset="0"/>
                <a:cs typeface="Times New Roman" panose="02020603050405020304" pitchFamily="18" charset="0"/>
              </a:rPr>
              <a:t>Освітній компонент «Податкова система» передбачає формування у здобувачів вищої освіти сучасного організаційно-управлінського мислення та системи спеціальних знань відносно організації та управління системою оподаткування суб’єктів господарської діяльності, а також організації роботи фіскальних органів в державі.</a:t>
            </a:r>
            <a:endParaRPr lang="ru-RU" dirty="0">
              <a:solidFill>
                <a:schemeClr val="bg1"/>
              </a:solidFill>
              <a:latin typeface="Times New Roman" panose="02020603050405020304" pitchFamily="18" charset="0"/>
              <a:cs typeface="Times New Roman" panose="02020603050405020304" pitchFamily="18" charset="0"/>
            </a:endParaRPr>
          </a:p>
          <a:p>
            <a:pPr algn="just"/>
            <a:r>
              <a:rPr lang="uk-UA" dirty="0">
                <a:solidFill>
                  <a:schemeClr val="bg1"/>
                </a:solidFill>
                <a:latin typeface="Times New Roman" panose="02020603050405020304" pitchFamily="18" charset="0"/>
                <a:cs typeface="Times New Roman" panose="02020603050405020304" pitchFamily="18" charset="0"/>
              </a:rPr>
              <a:t>Навчальний матеріал дисципліни  «Податкова система» викладається у дванадцяти темах, які розкривають сутність основних складових  курсу.</a:t>
            </a:r>
            <a:endParaRPr lang="ru-RU" dirty="0">
              <a:solidFill>
                <a:schemeClr val="bg1"/>
              </a:solidFill>
              <a:latin typeface="Times New Roman" panose="02020603050405020304" pitchFamily="18" charset="0"/>
              <a:cs typeface="Times New Roman" panose="02020603050405020304" pitchFamily="18" charset="0"/>
            </a:endParaRPr>
          </a:p>
          <a:p>
            <a:pPr algn="just"/>
            <a:r>
              <a:rPr lang="uk-UA" dirty="0">
                <a:solidFill>
                  <a:schemeClr val="bg1"/>
                </a:solidFill>
                <a:latin typeface="Times New Roman" panose="02020603050405020304" pitchFamily="18" charset="0"/>
                <a:cs typeface="Times New Roman" panose="02020603050405020304" pitchFamily="18" charset="0"/>
              </a:rPr>
              <a:t>Дисципліна «Податкова система» спрямована на глибоке та ґрунтовне засвоєння студентами теоретичних та практичних аспектів податкової системи, організації роботи фіскальних органів, визначення, узгодження та сплати податкових платежів, реалізації стратегії добровільної сплати податків, порядку обчислення, декларування та погашення податкових зобов’язань з основних бюджетоутворюючих податків. </a:t>
            </a:r>
            <a:endParaRPr lang="ru-RU" dirty="0">
              <a:solidFill>
                <a:schemeClr val="bg1"/>
              </a:solidFill>
              <a:latin typeface="Times New Roman" panose="02020603050405020304" pitchFamily="18" charset="0"/>
              <a:cs typeface="Times New Roman" panose="02020603050405020304" pitchFamily="18" charset="0"/>
            </a:endParaRPr>
          </a:p>
          <a:p>
            <a:pPr algn="just"/>
            <a:r>
              <a:rPr lang="uk-UA" dirty="0">
                <a:solidFill>
                  <a:schemeClr val="bg1"/>
                </a:solidFill>
                <a:latin typeface="Times New Roman" panose="02020603050405020304" pitchFamily="18" charset="0"/>
                <a:cs typeface="Times New Roman" panose="02020603050405020304" pitchFamily="18" charset="0"/>
              </a:rPr>
              <a:t>Навчальна дисципліна «Податкова</a:t>
            </a:r>
            <a:r>
              <a:rPr lang="ru-RU" dirty="0">
                <a:solidFill>
                  <a:schemeClr val="bg1"/>
                </a:solidFill>
                <a:latin typeface="Times New Roman" panose="02020603050405020304" pitchFamily="18" charset="0"/>
                <a:cs typeface="Times New Roman" panose="02020603050405020304" pitchFamily="18" charset="0"/>
              </a:rPr>
              <a:t> система</a:t>
            </a:r>
            <a:r>
              <a:rPr lang="uk-UA" dirty="0">
                <a:solidFill>
                  <a:schemeClr val="bg1"/>
                </a:solidFill>
                <a:latin typeface="Times New Roman" panose="02020603050405020304" pitchFamily="18" charset="0"/>
                <a:cs typeface="Times New Roman" panose="02020603050405020304" pitchFamily="18" charset="0"/>
              </a:rPr>
              <a:t>» належить до вибіркових дисциплін, спрямована на формування фахових компетенцій у сфері управління  податковою системою країни а також набуття практичних навичок застосування інструментарію перерозподілу валового внутрішнього продукту і національного доходу для створення загальнодержавного централізованого фонду грошових коштів.</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94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half" idx="1"/>
          </p:nvPr>
        </p:nvSpPr>
        <p:spPr>
          <a:xfrm>
            <a:off x="637077" y="603316"/>
            <a:ext cx="4937655" cy="4715846"/>
          </a:xfrm>
        </p:spPr>
        <p:txBody>
          <a:bodyPr>
            <a:normAutofit lnSpcReduction="10000"/>
          </a:bodyPr>
          <a:lstStyle/>
          <a:p>
            <a:pPr algn="just"/>
            <a:r>
              <a:rPr lang="uk-UA" dirty="0"/>
              <a:t>Мета курсу: </a:t>
            </a:r>
          </a:p>
          <a:p>
            <a:pPr algn="just"/>
            <a:r>
              <a:rPr lang="uk-UA" dirty="0">
                <a:solidFill>
                  <a:schemeClr val="bg1"/>
                </a:solidFill>
              </a:rPr>
              <a:t>формування у студентів теоретичних знань з питань оподаткування, засвоєння основ організації та управління податковою системою і податковою роботою, вивчення форм оподаткування, оволодіння практичними навичками організації та методики справляння податків та податкових платежів, їх інформаційно-облікового забезпечення у контексті нормативно-законодавчих актів, що регулюють цей процес</a:t>
            </a:r>
            <a:endParaRPr lang="ru-RU" dirty="0">
              <a:solidFill>
                <a:schemeClr val="bg1"/>
              </a:solidFill>
            </a:endParaRPr>
          </a:p>
        </p:txBody>
      </p:sp>
      <p:sp>
        <p:nvSpPr>
          <p:cNvPr id="7" name="Объект 6"/>
          <p:cNvSpPr>
            <a:spLocks noGrp="1"/>
          </p:cNvSpPr>
          <p:nvPr>
            <p:ph sz="half" idx="2"/>
          </p:nvPr>
        </p:nvSpPr>
        <p:spPr>
          <a:xfrm>
            <a:off x="5789280" y="603316"/>
            <a:ext cx="4934479" cy="4913721"/>
          </a:xfrm>
        </p:spPr>
        <p:txBody>
          <a:bodyPr>
            <a:normAutofit lnSpcReduction="10000"/>
          </a:bodyPr>
          <a:lstStyle/>
          <a:p>
            <a:r>
              <a:rPr lang="uk-UA" dirty="0"/>
              <a:t>Завдання курсу: </a:t>
            </a:r>
          </a:p>
          <a:p>
            <a:pPr algn="just"/>
            <a:r>
              <a:rPr lang="uk-UA" dirty="0">
                <a:solidFill>
                  <a:schemeClr val="bg1"/>
                </a:solidFill>
              </a:rPr>
              <a:t>детально аналізувати податкову політику і податкову систему України: розкрити організацію та управління податковою справою на місцях; охарактеризувати функції, права та обов'язки платників податків і податкових інспекцій, вивчення методики нарахування, сплати та стягнення податків, зборів та обов’язкових платежів.</a:t>
            </a:r>
            <a:endParaRPr lang="ru-RU" dirty="0">
              <a:solidFill>
                <a:schemeClr val="bg1"/>
              </a:solidFill>
            </a:endParaRPr>
          </a:p>
        </p:txBody>
      </p:sp>
    </p:spTree>
    <p:extLst>
      <p:ext uri="{BB962C8B-B14F-4D97-AF65-F5344CB8AC3E}">
        <p14:creationId xmlns:p14="http://schemas.microsoft.com/office/powerpoint/2010/main" val="45099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938737" y="280448"/>
            <a:ext cx="10058400" cy="596245"/>
          </a:xfrm>
        </p:spPr>
        <p:txBody>
          <a:bodyPr>
            <a:normAutofit/>
          </a:bodyPr>
          <a:lstStyle/>
          <a:p>
            <a:pPr algn="ctr"/>
            <a:r>
              <a:rPr lang="uk-UA" sz="2000" dirty="0">
                <a:ln w="3175" cmpd="sng">
                  <a:solidFill>
                    <a:schemeClr val="bg1"/>
                  </a:solidFill>
                </a:ln>
                <a:solidFill>
                  <a:schemeClr val="bg1"/>
                </a:solidFill>
                <a:latin typeface="Times New Roman" panose="02020603050405020304" pitchFamily="18" charset="0"/>
                <a:cs typeface="Times New Roman" panose="02020603050405020304" pitchFamily="18" charset="0"/>
              </a:rPr>
              <a:t>Загальна структура курсу</a:t>
            </a:r>
            <a:endParaRPr lang="ru-RU" sz="2000" dirty="0">
              <a:ln w="3175" cmpd="sng">
                <a:solidFill>
                  <a:schemeClr val="bg1"/>
                </a:solidFill>
              </a:ln>
              <a:solidFill>
                <a:schemeClr val="bg1"/>
              </a:solidFill>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idx="1"/>
          </p:nvPr>
        </p:nvSpPr>
        <p:spPr>
          <a:xfrm>
            <a:off x="684211" y="1036947"/>
            <a:ext cx="11202989" cy="5542961"/>
          </a:xfrm>
        </p:spPr>
        <p:txBody>
          <a:bodyPr>
            <a:noAutofit/>
          </a:bodyPr>
          <a:lstStyle/>
          <a:p>
            <a:pPr algn="just"/>
            <a:r>
              <a:rPr lang="uk-UA"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Тема 1. </a:t>
            </a:r>
            <a:r>
              <a:rPr lang="uk-UA" sz="2200" dirty="0">
                <a:solidFill>
                  <a:schemeClr val="bg1"/>
                </a:solidFill>
                <a:latin typeface="Times New Roman" panose="02020603050405020304" pitchFamily="18" charset="0"/>
                <a:cs typeface="Times New Roman" panose="02020603050405020304" pitchFamily="18" charset="0"/>
              </a:rPr>
              <a:t>Сутність та види податків</a:t>
            </a:r>
            <a:endParaRPr lang="uk-UA"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200" dirty="0">
                <a:solidFill>
                  <a:schemeClr val="bg1"/>
                </a:solidFill>
                <a:latin typeface="Times New Roman" panose="02020603050405020304" pitchFamily="18" charset="0"/>
                <a:cs typeface="Times New Roman" panose="02020603050405020304" pitchFamily="18" charset="0"/>
              </a:rPr>
              <a:t>Тема 2. Податкова політика в системі державного управління</a:t>
            </a:r>
          </a:p>
          <a:p>
            <a:pPr algn="just"/>
            <a:r>
              <a:rPr lang="uk-UA" sz="2200" dirty="0">
                <a:solidFill>
                  <a:schemeClr val="bg1"/>
                </a:solidFill>
                <a:latin typeface="Times New Roman" panose="02020603050405020304" pitchFamily="18" charset="0"/>
                <a:cs typeface="Times New Roman" panose="02020603050405020304" pitchFamily="18" charset="0"/>
              </a:rPr>
              <a:t>Тема 3. Організація податкової системи</a:t>
            </a:r>
          </a:p>
          <a:p>
            <a:pPr algn="just"/>
            <a:r>
              <a:rPr lang="uk-UA" sz="2200" dirty="0">
                <a:solidFill>
                  <a:schemeClr val="bg1"/>
                </a:solidFill>
                <a:latin typeface="Times New Roman" panose="02020603050405020304" pitchFamily="18" charset="0"/>
                <a:cs typeface="Times New Roman" panose="02020603050405020304" pitchFamily="18" charset="0"/>
              </a:rPr>
              <a:t>Тема 4. Державна податкова служба України: організація та особливості функціонування</a:t>
            </a:r>
          </a:p>
          <a:p>
            <a:pPr algn="just"/>
            <a:r>
              <a:rPr lang="uk-UA" sz="2200" dirty="0">
                <a:solidFill>
                  <a:schemeClr val="bg1"/>
                </a:solidFill>
                <a:latin typeface="Times New Roman" panose="02020603050405020304" pitchFamily="18" charset="0"/>
                <a:cs typeface="Times New Roman" panose="02020603050405020304" pitchFamily="18" charset="0"/>
              </a:rPr>
              <a:t>Тема 5. Податковий менеджмент</a:t>
            </a:r>
          </a:p>
          <a:p>
            <a:pPr algn="just"/>
            <a:r>
              <a:rPr lang="uk-UA" sz="2200" dirty="0">
                <a:solidFill>
                  <a:schemeClr val="bg1"/>
                </a:solidFill>
                <a:latin typeface="Times New Roman" panose="02020603050405020304" pitchFamily="18" charset="0"/>
                <a:cs typeface="Times New Roman" panose="02020603050405020304" pitchFamily="18" charset="0"/>
              </a:rPr>
              <a:t>Тема 6. Податок на додану вартість</a:t>
            </a:r>
            <a:endParaRPr lang="ru-RU" sz="2200" dirty="0">
              <a:solidFill>
                <a:schemeClr val="bg1"/>
              </a:solidFill>
              <a:latin typeface="Times New Roman" panose="02020603050405020304" pitchFamily="18" charset="0"/>
              <a:cs typeface="Times New Roman" panose="02020603050405020304" pitchFamily="18" charset="0"/>
            </a:endParaRPr>
          </a:p>
          <a:p>
            <a:pPr algn="just"/>
            <a:r>
              <a:rPr lang="uk-UA" sz="2200" dirty="0">
                <a:solidFill>
                  <a:schemeClr val="bg1"/>
                </a:solidFill>
                <a:latin typeface="Times New Roman" panose="02020603050405020304" pitchFamily="18" charset="0"/>
                <a:cs typeface="Times New Roman" panose="02020603050405020304" pitchFamily="18" charset="0"/>
              </a:rPr>
              <a:t>Тема 7. Податок на прибуток</a:t>
            </a:r>
          </a:p>
          <a:p>
            <a:pPr algn="just"/>
            <a:r>
              <a:rPr lang="uk-UA" sz="2200" dirty="0">
                <a:solidFill>
                  <a:schemeClr val="bg1"/>
                </a:solidFill>
                <a:latin typeface="Times New Roman" panose="02020603050405020304" pitchFamily="18" charset="0"/>
                <a:cs typeface="Times New Roman" panose="02020603050405020304" pitchFamily="18" charset="0"/>
              </a:rPr>
              <a:t>Тема 8. Податок на доходи фізичних осіб</a:t>
            </a:r>
          </a:p>
          <a:p>
            <a:pPr algn="just"/>
            <a:r>
              <a:rPr lang="uk-UA" sz="2200" dirty="0">
                <a:solidFill>
                  <a:schemeClr val="bg1"/>
                </a:solidFill>
                <a:latin typeface="Times New Roman" panose="02020603050405020304" pitchFamily="18" charset="0"/>
                <a:cs typeface="Times New Roman" panose="02020603050405020304" pitchFamily="18" charset="0"/>
              </a:rPr>
              <a:t>Тема 9. Акцизний податок</a:t>
            </a:r>
          </a:p>
          <a:p>
            <a:pPr algn="just"/>
            <a:r>
              <a:rPr lang="uk-UA" sz="2200" dirty="0">
                <a:solidFill>
                  <a:schemeClr val="bg1"/>
                </a:solidFill>
                <a:latin typeface="Times New Roman" panose="02020603050405020304" pitchFamily="18" charset="0"/>
                <a:cs typeface="Times New Roman" panose="02020603050405020304" pitchFamily="18" charset="0"/>
              </a:rPr>
              <a:t>Тема 10. Мито</a:t>
            </a:r>
          </a:p>
          <a:p>
            <a:pPr algn="just"/>
            <a:r>
              <a:rPr lang="uk-UA" sz="2200" dirty="0">
                <a:solidFill>
                  <a:schemeClr val="bg1"/>
                </a:solidFill>
                <a:latin typeface="Times New Roman" panose="02020603050405020304" pitchFamily="18" charset="0"/>
                <a:cs typeface="Times New Roman" panose="02020603050405020304" pitchFamily="18" charset="0"/>
              </a:rPr>
              <a:t>Тема 11. Спрощена система оподаткування суб’єктів малого підприємництва</a:t>
            </a:r>
          </a:p>
          <a:p>
            <a:pPr algn="just"/>
            <a:r>
              <a:rPr lang="uk-UA" sz="2200" dirty="0">
                <a:solidFill>
                  <a:schemeClr val="bg1"/>
                </a:solidFill>
                <a:latin typeface="Times New Roman" panose="02020603050405020304" pitchFamily="18" charset="0"/>
                <a:cs typeface="Times New Roman" panose="02020603050405020304" pitchFamily="18" charset="0"/>
              </a:rPr>
              <a:t>Тема 12. Місцеві податки і збори</a:t>
            </a:r>
            <a:endParaRPr lang="ru-RU"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042688"/>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111</TotalTime>
  <Words>393</Words>
  <Application>Microsoft Office PowerPoint</Application>
  <PresentationFormat>Широкоэкранный</PresentationFormat>
  <Paragraphs>31</Paragraphs>
  <Slides>5</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Calibri</vt:lpstr>
      <vt:lpstr>Century Gothic</vt:lpstr>
      <vt:lpstr>Times New Roman</vt:lpstr>
      <vt:lpstr>Wingdings 3</vt:lpstr>
      <vt:lpstr>Сектор</vt:lpstr>
      <vt:lpstr>податкова система</vt:lpstr>
      <vt:lpstr>Осипенко Світлана Олександрівна,  кандидат економічних наук,  старший викладач</vt:lpstr>
      <vt:lpstr>Анотація освітнього компонента «податкова система»</vt:lpstr>
      <vt:lpstr>Презентация PowerPoint</vt:lpstr>
      <vt:lpstr>Загальна структура курсу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Бюджетна система</dc:title>
  <dc:creator>User Windows</dc:creator>
  <cp:lastModifiedBy>Олег</cp:lastModifiedBy>
  <cp:revision>7</cp:revision>
  <dcterms:created xsi:type="dcterms:W3CDTF">2023-10-19T10:49:41Z</dcterms:created>
  <dcterms:modified xsi:type="dcterms:W3CDTF">2023-10-20T12:23:12Z</dcterms:modified>
</cp:coreProperties>
</file>