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2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167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105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7645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8421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6460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5947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228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75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902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103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724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29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22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76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914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93CE-BEF9-42B2-81AB-096140F1F02F}" type="datetimeFigureOut">
              <a:rPr lang="uk-UA" smtClean="0"/>
              <a:t>20.10.2023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96A23C-CA7B-4AC1-A791-1200C69C93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577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7E0C6-8ED1-49C3-854F-A853EEEF2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973" y="1166219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Офісний менеджмент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36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7164D5-97CE-4985-9313-F1DD7676D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685800"/>
            <a:ext cx="10988040" cy="5593080"/>
          </a:xfrm>
        </p:spPr>
        <p:txBody>
          <a:bodyPr>
            <a:noAutofit/>
          </a:bodyPr>
          <a:lstStyle/>
          <a:p>
            <a:pPr indent="449580" algn="just"/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Освітній компонент «Офісний менеджмент»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спрямований на формування у здобувачів</a:t>
            </a: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цілісної і послідовної системи знань про суть офісного менеджменту, ознайомлення з розвитком науки офісного менеджменту, принципами, функціями, методами та механізмом управління документообігом в сучасних умовах функціонування підприємств.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Офісний менеджмент ґрунтується на розробці комплексу регламентів, які визначають місце і роль кожного структурного підрозділу апарату управління і кожного працівника в системі управління, порядок взаємозв’язків між ними, норми взаємовідносин усередині апарату управління, форми впливу на діяльність об’єкта управління, способи контактів з навколишнім середовищем. 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69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997B1E-525E-4A03-BE18-71A5AD4BB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579120"/>
            <a:ext cx="10727372" cy="5943600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  <a:tabLst>
                <a:tab pos="450215" algn="l"/>
                <a:tab pos="6110605" algn="l"/>
              </a:tabLst>
            </a:pP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 матеріал дисципліни  «Офісний менеджмент» викладається у восьми   темах, які розкривають сутність основних складових  курсу.</a:t>
            </a:r>
          </a:p>
          <a:p>
            <a:pPr indent="449580" algn="just"/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«Офісний менеджмент» належить до вибіркових дисциплін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забезпечує формування у здобувачів систематизованого комплексу знань про методи управління сучасним офісом, принципи і підходи щодо ефективної організації роботи сучасного офісу, основні напрямки діяльності офіс-менеджера, інформаційно-документаційне забезпечення офіс-менеджменту та прийоми і засоби роботи з документами. </a:t>
            </a:r>
          </a:p>
          <a:p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0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60B4057-9ED0-4A2F-8BAF-53D11DF1F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640080"/>
            <a:ext cx="10605452" cy="5669280"/>
          </a:xfrm>
        </p:spPr>
        <p:txBody>
          <a:bodyPr>
            <a:normAutofit/>
          </a:bodyPr>
          <a:lstStyle/>
          <a:p>
            <a:pPr marL="0" indent="533400" algn="just">
              <a:buNone/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викладання навчальної дисципліни «Офісний менеджмент»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формування у майбутніх фахівців умінь організовувати свою роботу та роботу підлеглих, складати основні види управлінської документації, передача знань та розвиток навичок, необхідних для професійної діяльності менеджерів в умовах ринкових відносин, елементами якої є правові, технологічні, організаційно-технічні та навчально-методичні складові, а також формування у здобувачів необхідних теоретичних знань та практичних навичок з питань управління офісом.</a:t>
            </a:r>
          </a:p>
          <a:p>
            <a:pPr marL="0" indent="0" algn="just">
              <a:buNone/>
            </a:pP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6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F51989DD-6A01-4BAE-9E1F-257DCEE63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34065"/>
              </p:ext>
            </p:extLst>
          </p:nvPr>
        </p:nvGraphicFramePr>
        <p:xfrm>
          <a:off x="1859280" y="1188720"/>
          <a:ext cx="8366759" cy="510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634">
                  <a:extLst>
                    <a:ext uri="{9D8B030D-6E8A-4147-A177-3AD203B41FA5}">
                      <a16:colId xmlns:a16="http://schemas.microsoft.com/office/drawing/2014/main" val="1320720833"/>
                    </a:ext>
                  </a:extLst>
                </a:gridCol>
                <a:gridCol w="7344125">
                  <a:extLst>
                    <a:ext uri="{9D8B030D-6E8A-4147-A177-3AD203B41FA5}">
                      <a16:colId xmlns:a16="http://schemas.microsoft.com/office/drawing/2014/main" val="3637337862"/>
                    </a:ext>
                  </a:extLst>
                </a:gridCol>
              </a:tblGrid>
              <a:tr h="4611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80341"/>
                  </a:ext>
                </a:extLst>
              </a:tr>
              <a:tr h="4611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58615"/>
                  </a:ext>
                </a:extLst>
              </a:tr>
              <a:tr h="4611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ЗК4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застосовувати знання у практичних ситуаціях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0542146"/>
                  </a:ext>
                </a:extLst>
              </a:tr>
              <a:tr h="4614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ЗК5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1295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професійної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1884242"/>
                  </a:ext>
                </a:extLst>
              </a:tr>
              <a:tr h="4611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ЗК7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1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вчитися і оволодівати сучасними знаннями.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341443"/>
                  </a:ext>
                </a:extLst>
              </a:tr>
              <a:tr h="4611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компетентності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61599"/>
                  </a:ext>
                </a:extLst>
              </a:tr>
              <a:tr h="4611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СК2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діяти соціально відповідально і свідомо.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3563581"/>
                  </a:ext>
                </a:extLst>
              </a:tr>
              <a:tr h="9548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СК5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859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 працювати в команді та налагоджувати міжособистісну взаємодію при вирішенні професійних завдань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83758"/>
                  </a:ext>
                </a:extLst>
              </a:tr>
              <a:tr h="4611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СК7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Здатність обирати та використовувати сучасний інструментарій менеджменту.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3970314"/>
                  </a:ext>
                </a:extLst>
              </a:tr>
              <a:tr h="46113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СК8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276225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управляти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часом.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160578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384E578-D149-4852-8359-5058A8F25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269" y="272538"/>
            <a:ext cx="11120225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6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 КОМПЕТЕНТНОСТЕЙ, </a:t>
            </a:r>
            <a:r>
              <a:rPr kumimoji="0" lang="ru-RU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 НАБУВАЮТЬСЯ ПІД ЧАС ОПАНУВАННЯ ОСВІТНІМ КОМПОНЕНТОМ</a:t>
            </a:r>
            <a:endParaRPr kumimoji="0" lang="uk-UA" alt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6225" algn="l"/>
              </a:tabLst>
            </a:pPr>
            <a:endParaRPr kumimoji="0" lang="uk-UA" altLang="uk-UA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7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EA889B7E-BBD4-457A-A830-128A4133E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937551"/>
              </p:ext>
            </p:extLst>
          </p:nvPr>
        </p:nvGraphicFramePr>
        <p:xfrm>
          <a:off x="1219200" y="1918652"/>
          <a:ext cx="9616439" cy="2844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5391">
                  <a:extLst>
                    <a:ext uri="{9D8B030D-6E8A-4147-A177-3AD203B41FA5}">
                      <a16:colId xmlns:a16="http://schemas.microsoft.com/office/drawing/2014/main" val="2936355193"/>
                    </a:ext>
                  </a:extLst>
                </a:gridCol>
                <a:gridCol w="8381048">
                  <a:extLst>
                    <a:ext uri="{9D8B030D-6E8A-4147-A177-3AD203B41FA5}">
                      <a16:colId xmlns:a16="http://schemas.microsoft.com/office/drawing/2014/main" val="4050996481"/>
                    </a:ext>
                  </a:extLst>
                </a:gridCol>
              </a:tblGrid>
              <a:tr h="1022668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Програмні результати навчання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15354"/>
                  </a:ext>
                </a:extLst>
              </a:tr>
              <a:tr h="80052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3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marR="35306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8795" algn="l"/>
                        </a:tabLs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Демонструвати знання теорій, методів і функцій менеджменту, сучасних концепцій лідерства.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039627"/>
                  </a:ext>
                </a:extLst>
              </a:tr>
              <a:tr h="1020858">
                <a:tc>
                  <a:txBody>
                    <a:bodyPr/>
                    <a:lstStyle/>
                    <a:p>
                      <a:pPr marR="352425" algn="ctr">
                        <a:lnSpc>
                          <a:spcPct val="150000"/>
                        </a:lnSpc>
                        <a:tabLst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 8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52425" algn="just">
                        <a:lnSpc>
                          <a:spcPct val="150000"/>
                        </a:lnSpc>
                        <a:tabLst>
                          <a:tab pos="518795" algn="l"/>
                        </a:tabLs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Застосовувати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менеджменту для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49486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B325B6B-BC29-4132-932E-AEC04F1F2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880795"/>
            <a:ext cx="387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9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9113" algn="l"/>
              </a:tabLst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 НАВЧАННЯ</a:t>
            </a: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113" algn="l"/>
              </a:tabLst>
            </a:pP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6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BD85B261-13CD-488D-B754-0E9DA06DB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321737"/>
              </p:ext>
            </p:extLst>
          </p:nvPr>
        </p:nvGraphicFramePr>
        <p:xfrm>
          <a:off x="2125345" y="2418969"/>
          <a:ext cx="8915400" cy="978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372404663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45041628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69677195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4153400887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заняття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 заняття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самостійна робота 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06122099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46193964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8CC6E85-3FE5-4074-8C34-582FA469B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4319" y="1414195"/>
            <a:ext cx="30974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ОБСЯГ КУРСУ</a:t>
            </a: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1153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Теплий сині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363</Words>
  <Application>Microsoft Office PowerPoint</Application>
  <PresentationFormat>Широкоэкранный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Віхоть</vt:lpstr>
      <vt:lpstr>Офісний 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Офісний менеджмент</dc:title>
  <dc:creator>innasheblykina@gmail.com</dc:creator>
  <cp:lastModifiedBy>Олег</cp:lastModifiedBy>
  <cp:revision>2</cp:revision>
  <dcterms:created xsi:type="dcterms:W3CDTF">2023-10-19T14:53:21Z</dcterms:created>
  <dcterms:modified xsi:type="dcterms:W3CDTF">2023-10-20T12:15:30Z</dcterms:modified>
</cp:coreProperties>
</file>