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0" r:id="rId4"/>
    <p:sldId id="261" r:id="rId5"/>
    <p:sldId id="262" r:id="rId6"/>
    <p:sldId id="269" r:id="rId7"/>
    <p:sldId id="272" r:id="rId8"/>
    <p:sldId id="270" r:id="rId9"/>
    <p:sldId id="271" r:id="rId10"/>
    <p:sldId id="273" r:id="rId11"/>
    <p:sldId id="274" r:id="rId12"/>
    <p:sldId id="275" r:id="rId13"/>
    <p:sldId id="276" r:id="rId14"/>
    <p:sldId id="277" r:id="rId15"/>
    <p:sldId id="278" r:id="rId16"/>
    <p:sldId id="279" r:id="rId17"/>
    <p:sldId id="280" r:id="rId18"/>
    <p:sldId id="281" r:id="rId19"/>
    <p:sldId id="282" r:id="rId20"/>
    <p:sldId id="263" r:id="rId21"/>
    <p:sldId id="265" r:id="rId22"/>
    <p:sldId id="266" r:id="rId23"/>
    <p:sldId id="283" r:id="rId24"/>
    <p:sldId id="267" r:id="rId25"/>
    <p:sldId id="268"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50B94-D90E-4B94-82D7-E92830E6F986}" type="datetimeFigureOut">
              <a:rPr lang="ru-RU" smtClean="0"/>
              <a:t>20.10.2023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78DE1-E898-4CA7-B891-1964730E9E92}" type="slidenum">
              <a:rPr lang="ru-RU" smtClean="0"/>
              <a:t>‹#›</a:t>
            </a:fld>
            <a:endParaRPr lang="ru-RU"/>
          </a:p>
        </p:txBody>
      </p:sp>
    </p:spTree>
    <p:extLst>
      <p:ext uri="{BB962C8B-B14F-4D97-AF65-F5344CB8AC3E}">
        <p14:creationId xmlns:p14="http://schemas.microsoft.com/office/powerpoint/2010/main" val="46560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6678DE1-E898-4CA7-B891-1964730E9E92}" type="slidenum">
              <a:rPr lang="ru-RU" smtClean="0"/>
              <a:t>5</a:t>
            </a:fld>
            <a:endParaRPr lang="ru-RU"/>
          </a:p>
        </p:txBody>
      </p:sp>
    </p:spTree>
    <p:extLst>
      <p:ext uri="{BB962C8B-B14F-4D97-AF65-F5344CB8AC3E}">
        <p14:creationId xmlns:p14="http://schemas.microsoft.com/office/powerpoint/2010/main" val="399817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DACFDBC-E80B-4795-B387-B6A0A393C639}"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C01493-B011-4289-B338-B88F0DDD8A2B}"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8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7DACFDBC-E80B-4795-B387-B6A0A393C639}" type="datetimeFigureOut">
              <a:rPr lang="ru-RU" smtClean="0"/>
              <a:t>20.10.2023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72271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ACFDBC-E80B-4795-B387-B6A0A393C639}"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341464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ACFDBC-E80B-4795-B387-B6A0A393C639}"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C01493-B011-4289-B338-B88F0DDD8A2B}"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17086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ACFDBC-E80B-4795-B387-B6A0A393C639}"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371401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ACFDBC-E80B-4795-B387-B6A0A393C639}"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C01493-B011-4289-B338-B88F0DDD8A2B}"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18202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ACFDBC-E80B-4795-B387-B6A0A393C639}"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32961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ACFDBC-E80B-4795-B387-B6A0A393C639}"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420904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ACFDBC-E80B-4795-B387-B6A0A393C639}"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73241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ACFDBC-E80B-4795-B387-B6A0A393C639}"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88617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ACFDBC-E80B-4795-B387-B6A0A393C639}"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352970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DACFDBC-E80B-4795-B387-B6A0A393C639}" type="datetimeFigureOut">
              <a:rPr lang="ru-RU" smtClean="0"/>
              <a:t>20.10.2023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1494074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DACFDBC-E80B-4795-B387-B6A0A393C639}" type="datetimeFigureOut">
              <a:rPr lang="ru-RU" smtClean="0"/>
              <a:t>20.10.2023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429067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DACFDBC-E80B-4795-B387-B6A0A393C639}" type="datetimeFigureOut">
              <a:rPr lang="ru-RU" smtClean="0"/>
              <a:t>20.10.2023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416431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CFDBC-E80B-4795-B387-B6A0A393C639}" type="datetimeFigureOut">
              <a:rPr lang="ru-RU" smtClean="0"/>
              <a:t>20.10.2023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112760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ACFDBC-E80B-4795-B387-B6A0A393C639}" type="datetimeFigureOut">
              <a:rPr lang="ru-RU" smtClean="0"/>
              <a:t>20.10.2023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104176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ACFDBC-E80B-4795-B387-B6A0A393C639}" type="datetimeFigureOut">
              <a:rPr lang="ru-RU" smtClean="0"/>
              <a:t>20.10.2023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C01493-B011-4289-B338-B88F0DDD8A2B}" type="slidenum">
              <a:rPr lang="ru-RU" smtClean="0"/>
              <a:t>‹#›</a:t>
            </a:fld>
            <a:endParaRPr lang="ru-RU"/>
          </a:p>
        </p:txBody>
      </p:sp>
    </p:spTree>
    <p:extLst>
      <p:ext uri="{BB962C8B-B14F-4D97-AF65-F5344CB8AC3E}">
        <p14:creationId xmlns:p14="http://schemas.microsoft.com/office/powerpoint/2010/main" val="20958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DACFDBC-E80B-4795-B387-B6A0A393C639}" type="datetimeFigureOut">
              <a:rPr lang="ru-RU" smtClean="0"/>
              <a:t>20.10.2023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BC01493-B011-4289-B338-B88F0DDD8A2B}" type="slidenum">
              <a:rPr lang="ru-RU" smtClean="0"/>
              <a:t>‹#›</a:t>
            </a:fld>
            <a:endParaRPr lang="ru-RU"/>
          </a:p>
        </p:txBody>
      </p:sp>
    </p:spTree>
    <p:extLst>
      <p:ext uri="{BB962C8B-B14F-4D97-AF65-F5344CB8AC3E}">
        <p14:creationId xmlns:p14="http://schemas.microsoft.com/office/powerpoint/2010/main" val="42644740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652" y="247292"/>
            <a:ext cx="11749547" cy="1758489"/>
          </a:xfrm>
        </p:spPr>
        <p:txBody>
          <a:bodyPr>
            <a:normAutofit fontScale="90000"/>
          </a:bodyPr>
          <a:lstStyle/>
          <a:p>
            <a:pPr algn="ctr"/>
            <a:r>
              <a:rPr lang="uk-UA" sz="2200" b="1" cap="all" dirty="0">
                <a:solidFill>
                  <a:schemeClr val="accent6">
                    <a:lumMod val="75000"/>
                  </a:schemeClr>
                </a:solidFill>
              </a:rPr>
              <a:t>Мелітопольський державний педагогічний університет</a:t>
            </a:r>
            <a:br>
              <a:rPr lang="ru-RU" sz="2200" dirty="0">
                <a:solidFill>
                  <a:schemeClr val="accent6">
                    <a:lumMod val="75000"/>
                  </a:schemeClr>
                </a:solidFill>
              </a:rPr>
            </a:br>
            <a:r>
              <a:rPr lang="uk-UA" sz="2200" b="1" cap="all" dirty="0">
                <a:solidFill>
                  <a:schemeClr val="accent6">
                    <a:lumMod val="75000"/>
                  </a:schemeClr>
                </a:solidFill>
              </a:rPr>
              <a:t>імені Богдана Хмельницького</a:t>
            </a:r>
            <a:br>
              <a:rPr lang="ru-RU" sz="2200" dirty="0">
                <a:solidFill>
                  <a:schemeClr val="accent6">
                    <a:lumMod val="75000"/>
                  </a:schemeClr>
                </a:solidFill>
              </a:rPr>
            </a:br>
            <a:r>
              <a:rPr lang="uk-UA" sz="2000" b="1" cap="all" dirty="0">
                <a:solidFill>
                  <a:schemeClr val="accent6">
                    <a:lumMod val="75000"/>
                  </a:schemeClr>
                </a:solidFill>
              </a:rPr>
              <a:t> </a:t>
            </a:r>
            <a:br>
              <a:rPr lang="ru-RU" sz="2000" dirty="0">
                <a:solidFill>
                  <a:schemeClr val="accent6">
                    <a:lumMod val="75000"/>
                  </a:schemeClr>
                </a:solidFill>
              </a:rPr>
            </a:br>
            <a:r>
              <a:rPr lang="uk-UA" sz="2000" b="1" cap="all" dirty="0">
                <a:solidFill>
                  <a:schemeClr val="accent6">
                    <a:lumMod val="75000"/>
                  </a:schemeClr>
                </a:solidFill>
              </a:rPr>
              <a:t>факультет інформатики, математики та економіки</a:t>
            </a:r>
            <a:br>
              <a:rPr lang="ru-RU" sz="2000" dirty="0">
                <a:solidFill>
                  <a:schemeClr val="accent6">
                    <a:lumMod val="75000"/>
                  </a:schemeClr>
                </a:solidFill>
              </a:rPr>
            </a:br>
            <a:r>
              <a:rPr lang="uk-UA" sz="2000" b="1" cap="all" dirty="0">
                <a:solidFill>
                  <a:schemeClr val="accent6">
                    <a:lumMod val="75000"/>
                  </a:schemeClr>
                </a:solidFill>
              </a:rPr>
              <a:t> </a:t>
            </a:r>
            <a:br>
              <a:rPr lang="ru-RU" sz="2000" dirty="0">
                <a:solidFill>
                  <a:schemeClr val="accent6">
                    <a:lumMod val="75000"/>
                  </a:schemeClr>
                </a:solidFill>
              </a:rPr>
            </a:br>
            <a:r>
              <a:rPr lang="uk-UA" sz="2000" b="1" cap="all" dirty="0">
                <a:solidFill>
                  <a:schemeClr val="accent6">
                    <a:lumMod val="75000"/>
                  </a:schemeClr>
                </a:solidFill>
              </a:rPr>
              <a:t>Кафедра управління та адміністрування</a:t>
            </a:r>
            <a:endParaRPr lang="ru-RU" sz="2000" dirty="0">
              <a:solidFill>
                <a:schemeClr val="accent6">
                  <a:lumMod val="75000"/>
                </a:schemeClr>
              </a:solidFill>
            </a:endParaRPr>
          </a:p>
        </p:txBody>
      </p:sp>
      <p:sp>
        <p:nvSpPr>
          <p:cNvPr id="3" name="Подзаголовок 2"/>
          <p:cNvSpPr>
            <a:spLocks noGrp="1"/>
          </p:cNvSpPr>
          <p:nvPr>
            <p:ph type="subTitle" idx="1"/>
          </p:nvPr>
        </p:nvSpPr>
        <p:spPr>
          <a:xfrm>
            <a:off x="137652" y="3647768"/>
            <a:ext cx="11749547" cy="2219632"/>
          </a:xfrm>
        </p:spPr>
        <p:txBody>
          <a:bodyPr>
            <a:noAutofit/>
          </a:bodyPr>
          <a:lstStyle/>
          <a:p>
            <a:pPr algn="ctr"/>
            <a:r>
              <a:rPr lang="uk-UA" sz="4800" b="1" dirty="0">
                <a:latin typeface="Sitka Text" panose="02000505000000020004" pitchFamily="2" charset="0"/>
                <a:ea typeface="Yu Gothic Medium" panose="020B0500000000000000" pitchFamily="34" charset="-128"/>
              </a:rPr>
              <a:t>ДИСЦИПЛІНА </a:t>
            </a:r>
          </a:p>
          <a:p>
            <a:pPr algn="ctr"/>
            <a:r>
              <a:rPr lang="uk-UA" sz="4800" b="1" dirty="0">
                <a:latin typeface="Sitka Text" panose="02000505000000020004" pitchFamily="2" charset="0"/>
                <a:ea typeface="Yu Gothic Medium" panose="020B0500000000000000" pitchFamily="34" charset="-128"/>
              </a:rPr>
              <a:t>«ІНВЕСТИЦІЙНИЙ МЕНЕДЖМЕНТ»</a:t>
            </a:r>
            <a:endParaRPr lang="ru-RU" sz="4800" b="1" dirty="0">
              <a:latin typeface="Sitka Text" panose="02000505000000020004" pitchFamily="2" charset="0"/>
              <a:ea typeface="Yu Gothic Medium" panose="020B0500000000000000" pitchFamily="34" charset="-128"/>
            </a:endParaRPr>
          </a:p>
        </p:txBody>
      </p:sp>
    </p:spTree>
    <p:extLst>
      <p:ext uri="{BB962C8B-B14F-4D97-AF65-F5344CB8AC3E}">
        <p14:creationId xmlns:p14="http://schemas.microsoft.com/office/powerpoint/2010/main" val="234819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4552335" cy="381491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000" dirty="0">
                <a:solidFill>
                  <a:schemeClr val="accent6">
                    <a:lumMod val="75000"/>
                  </a:schemeClr>
                </a:solidFill>
              </a:rPr>
              <a:t>Тема 5. Правила прийняття інвестиційних рішень</a:t>
            </a:r>
          </a:p>
        </p:txBody>
      </p:sp>
      <p:sp>
        <p:nvSpPr>
          <p:cNvPr id="5" name="Заголовок 1"/>
          <p:cNvSpPr txBox="1">
            <a:spLocks/>
          </p:cNvSpPr>
          <p:nvPr/>
        </p:nvSpPr>
        <p:spPr>
          <a:xfrm>
            <a:off x="4552336" y="1676400"/>
            <a:ext cx="7792064"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1. Методичні підходи до оцінки й відбору реальних інвестицій.</a:t>
            </a:r>
          </a:p>
        </p:txBody>
      </p:sp>
      <p:sp>
        <p:nvSpPr>
          <p:cNvPr id="6" name="Заголовок 1"/>
          <p:cNvSpPr txBox="1">
            <a:spLocks/>
          </p:cNvSpPr>
          <p:nvPr/>
        </p:nvSpPr>
        <p:spPr>
          <a:xfrm>
            <a:off x="4630994" y="2959510"/>
            <a:ext cx="7561005"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2. Методи та критерії оцінки ефективності проектів реальних інвестицій.</a:t>
            </a:r>
          </a:p>
        </p:txBody>
      </p:sp>
      <p:sp>
        <p:nvSpPr>
          <p:cNvPr id="7" name="Заголовок 1"/>
          <p:cNvSpPr txBox="1">
            <a:spLocks/>
          </p:cNvSpPr>
          <p:nvPr/>
        </p:nvSpPr>
        <p:spPr>
          <a:xfrm>
            <a:off x="4552335" y="4399936"/>
            <a:ext cx="7639665"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3. Методи оцінки ліквідності реальних інвестиційних проектів.</a:t>
            </a:r>
          </a:p>
        </p:txBody>
      </p:sp>
      <p:sp>
        <p:nvSpPr>
          <p:cNvPr id="8" name="Заголовок 1"/>
          <p:cNvSpPr txBox="1">
            <a:spLocks/>
          </p:cNvSpPr>
          <p:nvPr/>
        </p:nvSpPr>
        <p:spPr>
          <a:xfrm>
            <a:off x="5211097" y="378543"/>
            <a:ext cx="4513005"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accent6">
                    <a:lumMod val="75000"/>
                  </a:schemeClr>
                </a:solidFill>
              </a:rPr>
              <a:t>ВИ ДІЗНАЄТЕСЯ</a:t>
            </a:r>
          </a:p>
        </p:txBody>
      </p:sp>
      <p:pic>
        <p:nvPicPr>
          <p:cNvPr id="2" name="Рисунок 1"/>
          <p:cNvPicPr>
            <a:picLocks noChangeAspect="1"/>
          </p:cNvPicPr>
          <p:nvPr/>
        </p:nvPicPr>
        <p:blipFill>
          <a:blip r:embed="rId2"/>
          <a:stretch>
            <a:fillRect/>
          </a:stretch>
        </p:blipFill>
        <p:spPr>
          <a:xfrm>
            <a:off x="1126814" y="4261984"/>
            <a:ext cx="1822862" cy="2389839"/>
          </a:xfrm>
          <a:prstGeom prst="rect">
            <a:avLst/>
          </a:prstGeom>
        </p:spPr>
      </p:pic>
    </p:spTree>
    <p:extLst>
      <p:ext uri="{BB962C8B-B14F-4D97-AF65-F5344CB8AC3E}">
        <p14:creationId xmlns:p14="http://schemas.microsoft.com/office/powerpoint/2010/main" val="65494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5063613" cy="393290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000" dirty="0">
                <a:solidFill>
                  <a:schemeClr val="accent6">
                    <a:lumMod val="75000"/>
                  </a:schemeClr>
                </a:solidFill>
              </a:rPr>
              <a:t>Тема 6. Інвестиційна стратегія підприємства</a:t>
            </a:r>
          </a:p>
        </p:txBody>
      </p:sp>
      <p:sp>
        <p:nvSpPr>
          <p:cNvPr id="6" name="Заголовок 1"/>
          <p:cNvSpPr txBox="1">
            <a:spLocks/>
          </p:cNvSpPr>
          <p:nvPr/>
        </p:nvSpPr>
        <p:spPr>
          <a:xfrm>
            <a:off x="4896465" y="1469922"/>
            <a:ext cx="7295535"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1</a:t>
            </a:r>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 Сутність інвестиційної стратегії підприємства.</a:t>
            </a:r>
          </a:p>
        </p:txBody>
      </p:sp>
      <p:sp>
        <p:nvSpPr>
          <p:cNvPr id="7" name="Заголовок 1"/>
          <p:cNvSpPr txBox="1">
            <a:spLocks/>
          </p:cNvSpPr>
          <p:nvPr/>
        </p:nvSpPr>
        <p:spPr>
          <a:xfrm>
            <a:off x="4896465" y="2772696"/>
            <a:ext cx="7295534"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2. Принципи, методи та основні етапи формування інвестиційної стратегії підприємств.</a:t>
            </a:r>
          </a:p>
        </p:txBody>
      </p:sp>
      <p:sp>
        <p:nvSpPr>
          <p:cNvPr id="8" name="Заголовок 1"/>
          <p:cNvSpPr txBox="1">
            <a:spLocks/>
          </p:cNvSpPr>
          <p:nvPr/>
        </p:nvSpPr>
        <p:spPr>
          <a:xfrm>
            <a:off x="5063613" y="3932902"/>
            <a:ext cx="7138217"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3. Оцінку інвестиційної стратегії підприємства.</a:t>
            </a:r>
          </a:p>
        </p:txBody>
      </p:sp>
      <p:sp>
        <p:nvSpPr>
          <p:cNvPr id="9" name="Заголовок 1"/>
          <p:cNvSpPr txBox="1">
            <a:spLocks/>
          </p:cNvSpPr>
          <p:nvPr/>
        </p:nvSpPr>
        <p:spPr>
          <a:xfrm>
            <a:off x="5279923" y="258097"/>
            <a:ext cx="4513005"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accent6">
                    <a:lumMod val="75000"/>
                  </a:schemeClr>
                </a:solidFill>
              </a:rPr>
              <a:t>ВИ ДІЗНАЄТЕСЯ</a:t>
            </a:r>
          </a:p>
        </p:txBody>
      </p:sp>
      <p:pic>
        <p:nvPicPr>
          <p:cNvPr id="2" name="Рисунок 1"/>
          <p:cNvPicPr>
            <a:picLocks noChangeAspect="1"/>
          </p:cNvPicPr>
          <p:nvPr/>
        </p:nvPicPr>
        <p:blipFill>
          <a:blip r:embed="rId2"/>
          <a:stretch>
            <a:fillRect/>
          </a:stretch>
        </p:blipFill>
        <p:spPr>
          <a:xfrm>
            <a:off x="1372621" y="4315758"/>
            <a:ext cx="1822862" cy="2389839"/>
          </a:xfrm>
          <a:prstGeom prst="rect">
            <a:avLst/>
          </a:prstGeom>
        </p:spPr>
      </p:pic>
    </p:spTree>
    <p:extLst>
      <p:ext uri="{BB962C8B-B14F-4D97-AF65-F5344CB8AC3E}">
        <p14:creationId xmlns:p14="http://schemas.microsoft.com/office/powerpoint/2010/main" val="201559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4739148" cy="4237703"/>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000" dirty="0">
                <a:solidFill>
                  <a:schemeClr val="accent6">
                    <a:lumMod val="75000"/>
                  </a:schemeClr>
                </a:solidFill>
              </a:rPr>
              <a:t>Тема 7. Управління реальними інвестиціями підприємства</a:t>
            </a:r>
          </a:p>
        </p:txBody>
      </p:sp>
      <p:sp>
        <p:nvSpPr>
          <p:cNvPr id="5" name="Заголовок 1"/>
          <p:cNvSpPr txBox="1">
            <a:spLocks/>
          </p:cNvSpPr>
          <p:nvPr/>
        </p:nvSpPr>
        <p:spPr>
          <a:xfrm>
            <a:off x="4591665" y="1415845"/>
            <a:ext cx="7600335"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1. Форми реальних інвестицій та їх значення в економіці підприємства.</a:t>
            </a:r>
          </a:p>
        </p:txBody>
      </p:sp>
      <p:sp>
        <p:nvSpPr>
          <p:cNvPr id="6" name="Заголовок 1"/>
          <p:cNvSpPr txBox="1">
            <a:spLocks/>
          </p:cNvSpPr>
          <p:nvPr/>
        </p:nvSpPr>
        <p:spPr>
          <a:xfrm>
            <a:off x="4591665" y="2669458"/>
            <a:ext cx="7600335"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2. Бізнес-план реального інвестиційного проекту, методичні засади його розробки.</a:t>
            </a:r>
          </a:p>
        </p:txBody>
      </p:sp>
      <p:sp>
        <p:nvSpPr>
          <p:cNvPr id="7" name="Заголовок 1"/>
          <p:cNvSpPr txBox="1">
            <a:spLocks/>
          </p:cNvSpPr>
          <p:nvPr/>
        </p:nvSpPr>
        <p:spPr>
          <a:xfrm>
            <a:off x="4591665" y="4031226"/>
            <a:ext cx="7600334"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3. Бюджет реального інвестиційного проекту, його види.</a:t>
            </a:r>
          </a:p>
        </p:txBody>
      </p:sp>
      <p:sp>
        <p:nvSpPr>
          <p:cNvPr id="8" name="Заголовок 1"/>
          <p:cNvSpPr txBox="1">
            <a:spLocks/>
          </p:cNvSpPr>
          <p:nvPr/>
        </p:nvSpPr>
        <p:spPr>
          <a:xfrm>
            <a:off x="4945626" y="186213"/>
            <a:ext cx="4513005"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accent6">
                    <a:lumMod val="75000"/>
                  </a:schemeClr>
                </a:solidFill>
              </a:rPr>
              <a:t>ВИ ДІЗНАЄТЕСЯ</a:t>
            </a:r>
          </a:p>
        </p:txBody>
      </p:sp>
      <p:pic>
        <p:nvPicPr>
          <p:cNvPr id="2" name="Рисунок 1"/>
          <p:cNvPicPr>
            <a:picLocks noChangeAspect="1"/>
          </p:cNvPicPr>
          <p:nvPr/>
        </p:nvPicPr>
        <p:blipFill>
          <a:blip r:embed="rId2"/>
          <a:stretch>
            <a:fillRect/>
          </a:stretch>
        </p:blipFill>
        <p:spPr>
          <a:xfrm>
            <a:off x="1126815" y="4331110"/>
            <a:ext cx="1822862" cy="2389839"/>
          </a:xfrm>
          <a:prstGeom prst="rect">
            <a:avLst/>
          </a:prstGeom>
        </p:spPr>
      </p:pic>
    </p:spTree>
    <p:extLst>
      <p:ext uri="{BB962C8B-B14F-4D97-AF65-F5344CB8AC3E}">
        <p14:creationId xmlns:p14="http://schemas.microsoft.com/office/powerpoint/2010/main" val="795492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4660490" cy="438734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000" dirty="0">
                <a:solidFill>
                  <a:schemeClr val="accent6">
                    <a:lumMod val="75000"/>
                  </a:schemeClr>
                </a:solidFill>
              </a:rPr>
              <a:t>Тема 8. Формування програми реальних інвестицій підприємства</a:t>
            </a:r>
            <a:endParaRPr lang="uk-UA" sz="4000" dirty="0">
              <a:solidFill>
                <a:schemeClr val="accent6">
                  <a:lumMod val="75000"/>
                </a:schemeClr>
              </a:solidFill>
            </a:endParaRPr>
          </a:p>
        </p:txBody>
      </p:sp>
      <p:sp>
        <p:nvSpPr>
          <p:cNvPr id="5" name="Заголовок 1"/>
          <p:cNvSpPr txBox="1">
            <a:spLocks/>
          </p:cNvSpPr>
          <p:nvPr/>
        </p:nvSpPr>
        <p:spPr>
          <a:xfrm>
            <a:off x="4729316" y="1415845"/>
            <a:ext cx="7462684"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1. Сутність програми реальних інвестицій та принципи її формування.</a:t>
            </a:r>
          </a:p>
        </p:txBody>
      </p:sp>
      <p:sp>
        <p:nvSpPr>
          <p:cNvPr id="6" name="Заголовок 1"/>
          <p:cNvSpPr txBox="1">
            <a:spLocks/>
          </p:cNvSpPr>
          <p:nvPr/>
        </p:nvSpPr>
        <p:spPr>
          <a:xfrm>
            <a:off x="4729316" y="2576051"/>
            <a:ext cx="7462684"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2. Методи та критерії відбору інвестиційних проектів для включення до</a:t>
            </a:r>
          </a:p>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інвестиційної програми.</a:t>
            </a:r>
          </a:p>
        </p:txBody>
      </p:sp>
      <p:sp>
        <p:nvSpPr>
          <p:cNvPr id="7" name="Заголовок 1"/>
          <p:cNvSpPr txBox="1">
            <a:spLocks/>
          </p:cNvSpPr>
          <p:nvPr/>
        </p:nvSpPr>
        <p:spPr>
          <a:xfrm>
            <a:off x="4729316" y="3736257"/>
            <a:ext cx="7462684"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3</a:t>
            </a:r>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 Способи реалізації програми реальних інвестицій.</a:t>
            </a:r>
          </a:p>
        </p:txBody>
      </p:sp>
      <p:sp>
        <p:nvSpPr>
          <p:cNvPr id="8" name="Заголовок 1"/>
          <p:cNvSpPr txBox="1">
            <a:spLocks/>
          </p:cNvSpPr>
          <p:nvPr/>
        </p:nvSpPr>
        <p:spPr>
          <a:xfrm>
            <a:off x="4925962" y="287894"/>
            <a:ext cx="4513005"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accent6">
                    <a:lumMod val="75000"/>
                  </a:schemeClr>
                </a:solidFill>
              </a:rPr>
              <a:t>ВИ ДІЗНАЄТЕСЯ</a:t>
            </a:r>
          </a:p>
        </p:txBody>
      </p:sp>
      <p:pic>
        <p:nvPicPr>
          <p:cNvPr id="2" name="Рисунок 1"/>
          <p:cNvPicPr>
            <a:picLocks noChangeAspect="1"/>
          </p:cNvPicPr>
          <p:nvPr/>
        </p:nvPicPr>
        <p:blipFill>
          <a:blip r:embed="rId2"/>
          <a:stretch>
            <a:fillRect/>
          </a:stretch>
        </p:blipFill>
        <p:spPr>
          <a:xfrm>
            <a:off x="1300827" y="4316360"/>
            <a:ext cx="1822862" cy="2389839"/>
          </a:xfrm>
          <a:prstGeom prst="rect">
            <a:avLst/>
          </a:prstGeom>
        </p:spPr>
      </p:pic>
    </p:spTree>
    <p:extLst>
      <p:ext uri="{BB962C8B-B14F-4D97-AF65-F5344CB8AC3E}">
        <p14:creationId xmlns:p14="http://schemas.microsoft.com/office/powerpoint/2010/main" val="320934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idx="1"/>
          </p:nvPr>
        </p:nvSpPr>
        <p:spPr>
          <a:xfrm>
            <a:off x="0" y="1"/>
            <a:ext cx="4798142" cy="380508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000" dirty="0">
                <a:solidFill>
                  <a:schemeClr val="accent6">
                    <a:lumMod val="75000"/>
                  </a:schemeClr>
                </a:solidFill>
              </a:rPr>
              <a:t>Тема 9. Управління реалізацією та ризиками інвестиційних проектів</a:t>
            </a:r>
          </a:p>
        </p:txBody>
      </p:sp>
      <p:sp>
        <p:nvSpPr>
          <p:cNvPr id="5" name="Заголовок 1"/>
          <p:cNvSpPr txBox="1">
            <a:spLocks/>
          </p:cNvSpPr>
          <p:nvPr/>
        </p:nvSpPr>
        <p:spPr>
          <a:xfrm>
            <a:off x="5043948" y="1415845"/>
            <a:ext cx="7148052"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1. Поняття невизначеності та ризику. Класифікація ризиків.</a:t>
            </a:r>
          </a:p>
        </p:txBody>
      </p:sp>
      <p:sp>
        <p:nvSpPr>
          <p:cNvPr id="6" name="Заголовок 1"/>
          <p:cNvSpPr txBox="1">
            <a:spLocks/>
          </p:cNvSpPr>
          <p:nvPr/>
        </p:nvSpPr>
        <p:spPr>
          <a:xfrm>
            <a:off x="5043948" y="2576051"/>
            <a:ext cx="7148052"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2. Аналіз ризиків інвестиційного проекту й методи їх оцінки.</a:t>
            </a:r>
          </a:p>
        </p:txBody>
      </p:sp>
      <p:sp>
        <p:nvSpPr>
          <p:cNvPr id="7" name="Заголовок 1"/>
          <p:cNvSpPr txBox="1">
            <a:spLocks/>
          </p:cNvSpPr>
          <p:nvPr/>
        </p:nvSpPr>
        <p:spPr>
          <a:xfrm>
            <a:off x="5043948" y="3736257"/>
            <a:ext cx="7148051"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3. Розподіл інвестиційних ризиків.</a:t>
            </a:r>
          </a:p>
        </p:txBody>
      </p:sp>
      <p:sp>
        <p:nvSpPr>
          <p:cNvPr id="8" name="Заголовок 1"/>
          <p:cNvSpPr txBox="1">
            <a:spLocks/>
          </p:cNvSpPr>
          <p:nvPr/>
        </p:nvSpPr>
        <p:spPr>
          <a:xfrm>
            <a:off x="5348749" y="255639"/>
            <a:ext cx="4513005"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accent6">
                    <a:lumMod val="75000"/>
                  </a:schemeClr>
                </a:solidFill>
              </a:rPr>
              <a:t>ВИ ДІЗНАЄТЕСЯ</a:t>
            </a:r>
          </a:p>
        </p:txBody>
      </p:sp>
      <p:pic>
        <p:nvPicPr>
          <p:cNvPr id="2" name="Рисунок 1"/>
          <p:cNvPicPr>
            <a:picLocks noChangeAspect="1"/>
          </p:cNvPicPr>
          <p:nvPr/>
        </p:nvPicPr>
        <p:blipFill>
          <a:blip r:embed="rId2"/>
          <a:stretch>
            <a:fillRect/>
          </a:stretch>
        </p:blipFill>
        <p:spPr>
          <a:xfrm>
            <a:off x="1264466" y="4286863"/>
            <a:ext cx="1822862" cy="2389839"/>
          </a:xfrm>
          <a:prstGeom prst="rect">
            <a:avLst/>
          </a:prstGeom>
        </p:spPr>
      </p:pic>
    </p:spTree>
    <p:extLst>
      <p:ext uri="{BB962C8B-B14F-4D97-AF65-F5344CB8AC3E}">
        <p14:creationId xmlns:p14="http://schemas.microsoft.com/office/powerpoint/2010/main" val="64405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idx="1"/>
          </p:nvPr>
        </p:nvSpPr>
        <p:spPr>
          <a:xfrm>
            <a:off x="0" y="0"/>
            <a:ext cx="4601497" cy="404105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000" dirty="0">
                <a:solidFill>
                  <a:schemeClr val="accent6">
                    <a:lumMod val="75000"/>
                  </a:schemeClr>
                </a:solidFill>
              </a:rPr>
              <a:t>Тема 10. Управління портфелем фінансових інвестицій підприємства</a:t>
            </a:r>
          </a:p>
        </p:txBody>
      </p:sp>
      <p:sp>
        <p:nvSpPr>
          <p:cNvPr id="5" name="Заголовок 1"/>
          <p:cNvSpPr txBox="1">
            <a:spLocks/>
          </p:cNvSpPr>
          <p:nvPr/>
        </p:nvSpPr>
        <p:spPr>
          <a:xfrm>
            <a:off x="4601497" y="1909911"/>
            <a:ext cx="7433184"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1. Стратегію і тактику управління портфелем цінних паперів.</a:t>
            </a:r>
          </a:p>
        </p:txBody>
      </p:sp>
      <p:sp>
        <p:nvSpPr>
          <p:cNvPr id="6" name="Заголовок 1"/>
          <p:cNvSpPr txBox="1">
            <a:spLocks/>
          </p:cNvSpPr>
          <p:nvPr/>
        </p:nvSpPr>
        <p:spPr>
          <a:xfrm>
            <a:off x="4601494" y="3215143"/>
            <a:ext cx="7433187"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2. Оцінку інвестиційних якостей окремих фінансових інструментів.</a:t>
            </a:r>
          </a:p>
        </p:txBody>
      </p:sp>
      <p:sp>
        <p:nvSpPr>
          <p:cNvPr id="7" name="Заголовок 1"/>
          <p:cNvSpPr txBox="1">
            <a:spLocks/>
          </p:cNvSpPr>
          <p:nvPr/>
        </p:nvSpPr>
        <p:spPr>
          <a:xfrm>
            <a:off x="4601494" y="4375349"/>
            <a:ext cx="7368259"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3. Оперативне управління портфелем фінансових інвестицій.</a:t>
            </a:r>
          </a:p>
        </p:txBody>
      </p:sp>
      <p:sp>
        <p:nvSpPr>
          <p:cNvPr id="8" name="Заголовок 1"/>
          <p:cNvSpPr txBox="1">
            <a:spLocks/>
          </p:cNvSpPr>
          <p:nvPr/>
        </p:nvSpPr>
        <p:spPr>
          <a:xfrm>
            <a:off x="4758813" y="621891"/>
            <a:ext cx="5555225"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accent6">
                    <a:lumMod val="75000"/>
                  </a:schemeClr>
                </a:solidFill>
              </a:rPr>
              <a:t>ВИ ДІЗНАЄТЕСЯ</a:t>
            </a:r>
          </a:p>
        </p:txBody>
      </p:sp>
      <p:pic>
        <p:nvPicPr>
          <p:cNvPr id="2" name="Рисунок 1"/>
          <p:cNvPicPr>
            <a:picLocks noChangeAspect="1"/>
          </p:cNvPicPr>
          <p:nvPr/>
        </p:nvPicPr>
        <p:blipFill>
          <a:blip r:embed="rId2"/>
          <a:stretch>
            <a:fillRect/>
          </a:stretch>
        </p:blipFill>
        <p:spPr>
          <a:xfrm>
            <a:off x="1500438" y="4387039"/>
            <a:ext cx="1822862" cy="2389839"/>
          </a:xfrm>
          <a:prstGeom prst="rect">
            <a:avLst/>
          </a:prstGeom>
        </p:spPr>
      </p:pic>
    </p:spTree>
    <p:extLst>
      <p:ext uri="{BB962C8B-B14F-4D97-AF65-F5344CB8AC3E}">
        <p14:creationId xmlns:p14="http://schemas.microsoft.com/office/powerpoint/2010/main" val="2681820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66836"/>
            <a:ext cx="12192000" cy="707886"/>
          </a:xfrm>
          <a:prstGeom prst="rect">
            <a:avLst/>
          </a:prstGeom>
        </p:spPr>
        <p:txBody>
          <a:bodyPr wrap="square">
            <a:spAutoFit/>
          </a:bodyPr>
          <a:lstStyle/>
          <a:p>
            <a:pPr algn="ctr"/>
            <a:r>
              <a:rPr lang="ru-RU" sz="4000" cap="all" dirty="0">
                <a:ln w="3175" cmpd="sng">
                  <a:noFill/>
                </a:ln>
                <a:solidFill>
                  <a:schemeClr val="accent6">
                    <a:lumMod val="75000"/>
                  </a:schemeClr>
                </a:solidFill>
                <a:latin typeface="+mj-lt"/>
                <a:ea typeface="+mj-ea"/>
                <a:cs typeface="+mj-cs"/>
              </a:rPr>
              <a:t>Методи активізації процесу навчання</a:t>
            </a:r>
          </a:p>
        </p:txBody>
      </p:sp>
      <p:pic>
        <p:nvPicPr>
          <p:cNvPr id="4" name="Рисунок 3"/>
          <p:cNvPicPr>
            <a:picLocks noChangeAspect="1"/>
          </p:cNvPicPr>
          <p:nvPr/>
        </p:nvPicPr>
        <p:blipFill>
          <a:blip r:embed="rId2"/>
          <a:stretch>
            <a:fillRect/>
          </a:stretch>
        </p:blipFill>
        <p:spPr>
          <a:xfrm>
            <a:off x="0" y="821564"/>
            <a:ext cx="3293806" cy="1731904"/>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1247161" y="2553468"/>
            <a:ext cx="3055676" cy="1606694"/>
          </a:xfrm>
          <a:prstGeom prst="rect">
            <a:avLst/>
          </a:prstGeom>
          <a:ln>
            <a:noFill/>
          </a:ln>
          <a:effectLst>
            <a:softEdge rad="112500"/>
          </a:effectLst>
        </p:spPr>
      </p:pic>
      <p:sp>
        <p:nvSpPr>
          <p:cNvPr id="6" name="Прямоугольник 5"/>
          <p:cNvSpPr/>
          <p:nvPr/>
        </p:nvSpPr>
        <p:spPr>
          <a:xfrm>
            <a:off x="4286865" y="835044"/>
            <a:ext cx="7796980" cy="5724644"/>
          </a:xfrm>
          <a:prstGeom prst="rect">
            <a:avLst/>
          </a:prstGeom>
        </p:spPr>
        <p:txBody>
          <a:bodyPr wrap="square">
            <a:spAutoFit/>
          </a:bodyPr>
          <a:lstStyle/>
          <a:p>
            <a:pPr algn="just"/>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Для активізації процесу засвоєння студентами знань за кожною темою дисципліни «Інвестиційний менеджмент» передбачається під час проведення лекції максимально тісно пов’язувати теоретичний та методичний матеріал з економічною практикою вітчизняних підприємств, наповнювати його конкретним змістом прикладами проблемних ситуацій вітчизняного інвестиційного менеджменту, відображати в ньому всі актуальних змін, які відбуваються у зовнішньому нормативно-правовому та бізнес оточенні управління інвестиційною діяльністю суб’єктів господарювання в Україні. Кожна лекція передбачає візуальний супровід у вигляді </a:t>
            </a:r>
            <a:r>
              <a:rPr lang="uk-UA" sz="3600" b="1" i="1" u="sng" dirty="0">
                <a:ln w="3175" cmpd="sng">
                  <a:noFill/>
                </a:ln>
                <a:solidFill>
                  <a:schemeClr val="bg2">
                    <a:lumMod val="75000"/>
                  </a:schemeClr>
                </a:solidFill>
                <a:latin typeface="Sitka Text" panose="02000505000000020004" pitchFamily="2" charset="0"/>
                <a:ea typeface="Yu Gothic Medium" panose="020B0500000000000000" pitchFamily="34" charset="-128"/>
              </a:rPr>
              <a:t>інтерактивних презентацій.</a:t>
            </a:r>
          </a:p>
        </p:txBody>
      </p:sp>
      <p:pic>
        <p:nvPicPr>
          <p:cNvPr id="3" name="Рисунок 2"/>
          <p:cNvPicPr>
            <a:picLocks noChangeAspect="1"/>
          </p:cNvPicPr>
          <p:nvPr/>
        </p:nvPicPr>
        <p:blipFill>
          <a:blip r:embed="rId4"/>
          <a:stretch>
            <a:fillRect/>
          </a:stretch>
        </p:blipFill>
        <p:spPr>
          <a:xfrm>
            <a:off x="0" y="4160162"/>
            <a:ext cx="4286865" cy="2676525"/>
          </a:xfrm>
          <a:prstGeom prst="rect">
            <a:avLst/>
          </a:prstGeom>
          <a:ln>
            <a:noFill/>
          </a:ln>
          <a:effectLst>
            <a:softEdge rad="112500"/>
          </a:effectLst>
        </p:spPr>
      </p:pic>
    </p:spTree>
    <p:extLst>
      <p:ext uri="{BB962C8B-B14F-4D97-AF65-F5344CB8AC3E}">
        <p14:creationId xmlns:p14="http://schemas.microsoft.com/office/powerpoint/2010/main" val="314273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707886"/>
          </a:xfrm>
          <a:prstGeom prst="rect">
            <a:avLst/>
          </a:prstGeom>
        </p:spPr>
        <p:txBody>
          <a:bodyPr wrap="square">
            <a:spAutoFit/>
          </a:bodyPr>
          <a:lstStyle/>
          <a:p>
            <a:pPr algn="ctr"/>
            <a:r>
              <a:rPr lang="ru-RU" sz="4000" cap="all" dirty="0">
                <a:ln w="3175" cmpd="sng">
                  <a:noFill/>
                </a:ln>
                <a:solidFill>
                  <a:schemeClr val="accent6">
                    <a:lumMod val="75000"/>
                  </a:schemeClr>
                </a:solidFill>
                <a:latin typeface="+mj-lt"/>
                <a:ea typeface="+mj-ea"/>
                <a:cs typeface="+mj-cs"/>
              </a:rPr>
              <a:t>Методи активізації процесу навчання</a:t>
            </a:r>
          </a:p>
        </p:txBody>
      </p:sp>
      <p:sp>
        <p:nvSpPr>
          <p:cNvPr id="3" name="Прямоугольник 2"/>
          <p:cNvSpPr/>
          <p:nvPr/>
        </p:nvSpPr>
        <p:spPr>
          <a:xfrm>
            <a:off x="0" y="779487"/>
            <a:ext cx="6725265" cy="2677656"/>
          </a:xfrm>
          <a:prstGeom prst="rect">
            <a:avLst/>
          </a:prstGeom>
        </p:spPr>
        <p:txBody>
          <a:bodyPr wrap="square">
            <a:spAutoFit/>
          </a:bodyPr>
          <a:lstStyle/>
          <a:p>
            <a:pPr algn="just"/>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З метою каналізації інтересу студентів до процесу навчання і підвищення їх уваги передбачається провести </a:t>
            </a:r>
            <a:r>
              <a:rPr lang="uk-UA" sz="3600" b="1" i="1" u="sng" dirty="0">
                <a:ln w="3175" cmpd="sng">
                  <a:noFill/>
                </a:ln>
                <a:solidFill>
                  <a:schemeClr val="bg2">
                    <a:lumMod val="75000"/>
                  </a:schemeClr>
                </a:solidFill>
                <a:latin typeface="Sitka Text" panose="02000505000000020004" pitchFamily="2" charset="0"/>
                <a:ea typeface="Yu Gothic Medium" panose="020B0500000000000000" pitchFamily="34" charset="-128"/>
              </a:rPr>
              <a:t>дискусії</a:t>
            </a:r>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 за темами «Оцінка та прогнозування розвитку інвестиційного ринку» та «Правила прийняття інвестиційних рішень».</a:t>
            </a:r>
          </a:p>
        </p:txBody>
      </p:sp>
      <p:pic>
        <p:nvPicPr>
          <p:cNvPr id="4" name="Рисунок 3"/>
          <p:cNvPicPr>
            <a:picLocks noChangeAspect="1"/>
          </p:cNvPicPr>
          <p:nvPr/>
        </p:nvPicPr>
        <p:blipFill>
          <a:blip r:embed="rId2"/>
          <a:stretch>
            <a:fillRect/>
          </a:stretch>
        </p:blipFill>
        <p:spPr>
          <a:xfrm>
            <a:off x="6838796" y="779487"/>
            <a:ext cx="2466975" cy="1847850"/>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8898194" y="2377874"/>
            <a:ext cx="3293806" cy="2272537"/>
          </a:xfrm>
          <a:prstGeom prst="rect">
            <a:avLst/>
          </a:prstGeom>
          <a:ln>
            <a:noFill/>
          </a:ln>
          <a:effectLst>
            <a:softEdge rad="112500"/>
          </a:effectLst>
        </p:spPr>
      </p:pic>
      <p:sp>
        <p:nvSpPr>
          <p:cNvPr id="6" name="Прямоугольник 5"/>
          <p:cNvSpPr/>
          <p:nvPr/>
        </p:nvSpPr>
        <p:spPr>
          <a:xfrm>
            <a:off x="3529781" y="4488792"/>
            <a:ext cx="8627806" cy="2431435"/>
          </a:xfrm>
          <a:prstGeom prst="rect">
            <a:avLst/>
          </a:prstGeom>
        </p:spPr>
        <p:txBody>
          <a:bodyPr wrap="square">
            <a:spAutoFit/>
          </a:bodyPr>
          <a:lstStyle/>
          <a:p>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При аналізі найбільш актуальних та проблематичних питань теорії і практики вітчизняного інвестиційного менеджменту передбачається застосовувати </a:t>
            </a:r>
            <a:r>
              <a:rPr lang="uk-UA" sz="3600" b="1" i="1" u="sng" dirty="0">
                <a:ln w="3175" cmpd="sng">
                  <a:noFill/>
                </a:ln>
                <a:solidFill>
                  <a:schemeClr val="bg2">
                    <a:lumMod val="75000"/>
                  </a:schemeClr>
                </a:solidFill>
                <a:latin typeface="Sitka Text" panose="02000505000000020004" pitchFamily="2" charset="0"/>
                <a:ea typeface="Yu Gothic Medium" panose="020B0500000000000000" pitchFamily="34" charset="-128"/>
              </a:rPr>
              <a:t>кейс-метод </a:t>
            </a:r>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(метод аналізу конкретних ситуацій) та </a:t>
            </a:r>
            <a:r>
              <a:rPr lang="uk-UA" sz="3600" b="1" i="1" u="sng" dirty="0">
                <a:ln w="3175" cmpd="sng">
                  <a:noFill/>
                </a:ln>
                <a:solidFill>
                  <a:schemeClr val="bg2">
                    <a:lumMod val="75000"/>
                  </a:schemeClr>
                </a:solidFill>
                <a:latin typeface="Sitka Text" panose="02000505000000020004" pitchFamily="2" charset="0"/>
                <a:ea typeface="Yu Gothic Medium" panose="020B0500000000000000" pitchFamily="34" charset="-128"/>
              </a:rPr>
              <a:t>«мозкової атаки»</a:t>
            </a:r>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a:t>
            </a:r>
          </a:p>
        </p:txBody>
      </p:sp>
      <p:pic>
        <p:nvPicPr>
          <p:cNvPr id="8" name="Рисунок 7"/>
          <p:cNvPicPr>
            <a:picLocks noChangeAspect="1"/>
          </p:cNvPicPr>
          <p:nvPr/>
        </p:nvPicPr>
        <p:blipFill>
          <a:blip r:embed="rId4"/>
          <a:stretch>
            <a:fillRect/>
          </a:stretch>
        </p:blipFill>
        <p:spPr>
          <a:xfrm>
            <a:off x="-110766" y="4650411"/>
            <a:ext cx="2254199" cy="2504790"/>
          </a:xfrm>
          <a:prstGeom prst="rect">
            <a:avLst/>
          </a:prstGeom>
          <a:ln>
            <a:noFill/>
          </a:ln>
          <a:effectLst>
            <a:softEdge rad="112500"/>
          </a:effectLst>
        </p:spPr>
      </p:pic>
      <p:pic>
        <p:nvPicPr>
          <p:cNvPr id="7" name="Рисунок 6"/>
          <p:cNvPicPr>
            <a:picLocks noChangeAspect="1"/>
          </p:cNvPicPr>
          <p:nvPr/>
        </p:nvPicPr>
        <p:blipFill>
          <a:blip r:embed="rId5"/>
          <a:stretch>
            <a:fillRect/>
          </a:stretch>
        </p:blipFill>
        <p:spPr>
          <a:xfrm>
            <a:off x="1465007" y="3109996"/>
            <a:ext cx="2030362" cy="2162175"/>
          </a:xfrm>
          <a:prstGeom prst="rect">
            <a:avLst/>
          </a:prstGeom>
          <a:ln>
            <a:noFill/>
          </a:ln>
          <a:effectLst>
            <a:softEdge rad="112500"/>
          </a:effectLst>
        </p:spPr>
      </p:pic>
    </p:spTree>
    <p:extLst>
      <p:ext uri="{BB962C8B-B14F-4D97-AF65-F5344CB8AC3E}">
        <p14:creationId xmlns:p14="http://schemas.microsoft.com/office/powerpoint/2010/main" val="4157958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704219"/>
            <a:ext cx="6449961" cy="2000548"/>
          </a:xfrm>
          <a:prstGeom prst="rect">
            <a:avLst/>
          </a:prstGeom>
        </p:spPr>
        <p:txBody>
          <a:bodyPr wrap="square">
            <a:spAutoFit/>
          </a:bodyPr>
          <a:lstStyle/>
          <a:p>
            <a:pPr algn="just"/>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При проведенні семінарських занять передбачено організовувати семінари-</a:t>
            </a:r>
          </a:p>
          <a:p>
            <a:pPr algn="just"/>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дискусії </a:t>
            </a:r>
            <a:r>
              <a:rPr lang="uk-UA" sz="3600" b="1" i="1" u="sng" dirty="0">
                <a:ln w="3175" cmpd="sng">
                  <a:noFill/>
                </a:ln>
                <a:solidFill>
                  <a:schemeClr val="bg2">
                    <a:lumMod val="75000"/>
                  </a:schemeClr>
                </a:solidFill>
                <a:latin typeface="Sitka Text" panose="02000505000000020004" pitchFamily="2" charset="0"/>
                <a:ea typeface="Yu Gothic Medium" panose="020B0500000000000000" pitchFamily="34" charset="-128"/>
              </a:rPr>
              <a:t>(круглий стіл)</a:t>
            </a:r>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 де студенти обмінюються думками і поглядами з окремих питань даної теми.</a:t>
            </a:r>
          </a:p>
        </p:txBody>
      </p:sp>
      <p:sp>
        <p:nvSpPr>
          <p:cNvPr id="5" name="Прямоугольник 4"/>
          <p:cNvSpPr/>
          <p:nvPr/>
        </p:nvSpPr>
        <p:spPr>
          <a:xfrm>
            <a:off x="-68827" y="107843"/>
            <a:ext cx="12192000" cy="707886"/>
          </a:xfrm>
          <a:prstGeom prst="rect">
            <a:avLst/>
          </a:prstGeom>
        </p:spPr>
        <p:txBody>
          <a:bodyPr wrap="square">
            <a:spAutoFit/>
          </a:bodyPr>
          <a:lstStyle/>
          <a:p>
            <a:pPr algn="ctr"/>
            <a:r>
              <a:rPr lang="ru-RU" sz="4000" cap="all" dirty="0">
                <a:ln w="3175" cmpd="sng">
                  <a:noFill/>
                </a:ln>
                <a:solidFill>
                  <a:schemeClr val="accent6">
                    <a:lumMod val="75000"/>
                  </a:schemeClr>
                </a:solidFill>
                <a:latin typeface="+mj-lt"/>
                <a:ea typeface="+mj-ea"/>
                <a:cs typeface="+mj-cs"/>
              </a:rPr>
              <a:t>Методи активізації процесу навчання</a:t>
            </a:r>
          </a:p>
        </p:txBody>
      </p:sp>
      <p:pic>
        <p:nvPicPr>
          <p:cNvPr id="6" name="Рисунок 5"/>
          <p:cNvPicPr>
            <a:picLocks noChangeAspect="1"/>
          </p:cNvPicPr>
          <p:nvPr/>
        </p:nvPicPr>
        <p:blipFill>
          <a:blip r:embed="rId2"/>
          <a:stretch>
            <a:fillRect/>
          </a:stretch>
        </p:blipFill>
        <p:spPr>
          <a:xfrm>
            <a:off x="0" y="2704767"/>
            <a:ext cx="2381250" cy="1924050"/>
          </a:xfrm>
          <a:prstGeom prst="rect">
            <a:avLst/>
          </a:prstGeom>
          <a:ln>
            <a:noFill/>
          </a:ln>
          <a:effectLst>
            <a:softEdge rad="112500"/>
          </a:effectLst>
        </p:spPr>
      </p:pic>
      <p:pic>
        <p:nvPicPr>
          <p:cNvPr id="7" name="Рисунок 6"/>
          <p:cNvPicPr>
            <a:picLocks noChangeAspect="1"/>
          </p:cNvPicPr>
          <p:nvPr/>
        </p:nvPicPr>
        <p:blipFill>
          <a:blip r:embed="rId3"/>
          <a:stretch>
            <a:fillRect/>
          </a:stretch>
        </p:blipFill>
        <p:spPr>
          <a:xfrm>
            <a:off x="2240526" y="3489568"/>
            <a:ext cx="3221501" cy="2278498"/>
          </a:xfrm>
          <a:prstGeom prst="rect">
            <a:avLst/>
          </a:prstGeom>
          <a:ln>
            <a:noFill/>
          </a:ln>
          <a:effectLst>
            <a:softEdge rad="112500"/>
          </a:effectLst>
        </p:spPr>
      </p:pic>
      <p:sp>
        <p:nvSpPr>
          <p:cNvPr id="8" name="Прямоугольник 7"/>
          <p:cNvSpPr/>
          <p:nvPr/>
        </p:nvSpPr>
        <p:spPr>
          <a:xfrm>
            <a:off x="5648840" y="4232563"/>
            <a:ext cx="6096000" cy="2339102"/>
          </a:xfrm>
          <a:prstGeom prst="rect">
            <a:avLst/>
          </a:prstGeom>
        </p:spPr>
        <p:txBody>
          <a:bodyPr>
            <a:spAutoFit/>
          </a:bodyPr>
          <a:lstStyle/>
          <a:p>
            <a:pPr algn="just"/>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Для розвитку логічного мислення  студентів передбачається проведення</a:t>
            </a:r>
          </a:p>
          <a:p>
            <a:pPr algn="just"/>
            <a:r>
              <a:rPr lang="uk-UA" sz="3600" b="1" i="1" u="sng" dirty="0">
                <a:ln w="3175" cmpd="sng">
                  <a:noFill/>
                </a:ln>
                <a:solidFill>
                  <a:schemeClr val="bg2">
                    <a:lumMod val="75000"/>
                  </a:schemeClr>
                </a:solidFill>
                <a:latin typeface="Sitka Text" panose="02000505000000020004" pitchFamily="2" charset="0"/>
                <a:ea typeface="Yu Gothic Medium" panose="020B0500000000000000" pitchFamily="34" charset="-128"/>
              </a:rPr>
              <a:t>проблемної лекції </a:t>
            </a:r>
            <a:r>
              <a:rPr lang="uk-UA" sz="2200" b="1" i="1" dirty="0">
                <a:ln w="3175" cmpd="sng">
                  <a:noFill/>
                </a:ln>
                <a:solidFill>
                  <a:schemeClr val="bg2">
                    <a:lumMod val="75000"/>
                  </a:schemeClr>
                </a:solidFill>
                <a:latin typeface="Sitka Text" panose="02000505000000020004" pitchFamily="2" charset="0"/>
                <a:ea typeface="Yu Gothic Medium" panose="020B0500000000000000" pitchFamily="34" charset="-128"/>
              </a:rPr>
              <a:t>«Управління інвестиційною діяльністю  підприємства в умовах невизначеності та ризиків».</a:t>
            </a:r>
          </a:p>
        </p:txBody>
      </p:sp>
      <p:pic>
        <p:nvPicPr>
          <p:cNvPr id="9" name="Рисунок 8"/>
          <p:cNvPicPr>
            <a:picLocks noChangeAspect="1"/>
          </p:cNvPicPr>
          <p:nvPr/>
        </p:nvPicPr>
        <p:blipFill>
          <a:blip r:embed="rId4"/>
          <a:stretch>
            <a:fillRect/>
          </a:stretch>
        </p:blipFill>
        <p:spPr>
          <a:xfrm>
            <a:off x="6399529" y="747137"/>
            <a:ext cx="2084787" cy="2084787"/>
          </a:xfrm>
          <a:prstGeom prst="rect">
            <a:avLst/>
          </a:prstGeom>
          <a:ln>
            <a:noFill/>
          </a:ln>
          <a:effectLst>
            <a:softEdge rad="112500"/>
          </a:effectLst>
        </p:spPr>
      </p:pic>
      <p:pic>
        <p:nvPicPr>
          <p:cNvPr id="10" name="Рисунок 9"/>
          <p:cNvPicPr>
            <a:picLocks noChangeAspect="1"/>
          </p:cNvPicPr>
          <p:nvPr/>
        </p:nvPicPr>
        <p:blipFill>
          <a:blip r:embed="rId5"/>
          <a:stretch>
            <a:fillRect/>
          </a:stretch>
        </p:blipFill>
        <p:spPr>
          <a:xfrm>
            <a:off x="7919269" y="2191161"/>
            <a:ext cx="4203904" cy="2041402"/>
          </a:xfrm>
          <a:prstGeom prst="rect">
            <a:avLst/>
          </a:prstGeom>
          <a:ln>
            <a:noFill/>
          </a:ln>
          <a:effectLst>
            <a:softEdge rad="112500"/>
          </a:effectLst>
        </p:spPr>
      </p:pic>
    </p:spTree>
    <p:extLst>
      <p:ext uri="{BB962C8B-B14F-4D97-AF65-F5344CB8AC3E}">
        <p14:creationId xmlns:p14="http://schemas.microsoft.com/office/powerpoint/2010/main" val="342701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707886"/>
          </a:xfrm>
          <a:prstGeom prst="rect">
            <a:avLst/>
          </a:prstGeom>
        </p:spPr>
        <p:txBody>
          <a:bodyPr wrap="square">
            <a:spAutoFit/>
          </a:bodyPr>
          <a:lstStyle/>
          <a:p>
            <a:pPr algn="ctr"/>
            <a:r>
              <a:rPr lang="ru-RU" sz="4000" cap="all" dirty="0">
                <a:ln w="3175" cmpd="sng">
                  <a:noFill/>
                </a:ln>
                <a:solidFill>
                  <a:schemeClr val="accent6">
                    <a:lumMod val="75000"/>
                  </a:schemeClr>
                </a:solidFill>
                <a:latin typeface="+mj-lt"/>
                <a:ea typeface="+mj-ea"/>
                <a:cs typeface="+mj-cs"/>
              </a:rPr>
              <a:t>Методи активізації процесу навчання</a:t>
            </a:r>
          </a:p>
        </p:txBody>
      </p:sp>
      <p:pic>
        <p:nvPicPr>
          <p:cNvPr id="6" name="Рисунок 5"/>
          <p:cNvPicPr>
            <a:picLocks noChangeAspect="1"/>
          </p:cNvPicPr>
          <p:nvPr/>
        </p:nvPicPr>
        <p:blipFill>
          <a:blip r:embed="rId2"/>
          <a:stretch>
            <a:fillRect/>
          </a:stretch>
        </p:blipFill>
        <p:spPr>
          <a:xfrm>
            <a:off x="-68826" y="4055843"/>
            <a:ext cx="3677320" cy="2910312"/>
          </a:xfrm>
          <a:prstGeom prst="rect">
            <a:avLst/>
          </a:prstGeom>
          <a:ln>
            <a:noFill/>
          </a:ln>
          <a:effectLst>
            <a:softEdge rad="112500"/>
          </a:effectLst>
        </p:spPr>
      </p:pic>
      <p:sp>
        <p:nvSpPr>
          <p:cNvPr id="7" name="Прямоугольник 6"/>
          <p:cNvSpPr/>
          <p:nvPr/>
        </p:nvSpPr>
        <p:spPr>
          <a:xfrm>
            <a:off x="4242077" y="707886"/>
            <a:ext cx="7733613" cy="5493812"/>
          </a:xfrm>
          <a:prstGeom prst="rect">
            <a:avLst/>
          </a:prstGeom>
        </p:spPr>
        <p:txBody>
          <a:bodyPr wrap="square">
            <a:spAutoFit/>
          </a:bodyPr>
          <a:lstStyle/>
          <a:p>
            <a:pPr algn="just"/>
            <a:r>
              <a:rPr lang="uk-UA" sz="2100" b="1" i="1" dirty="0">
                <a:ln w="3175" cmpd="sng">
                  <a:noFill/>
                </a:ln>
                <a:solidFill>
                  <a:schemeClr val="bg2">
                    <a:lumMod val="75000"/>
                  </a:schemeClr>
                </a:solidFill>
                <a:latin typeface="Sitka Text" panose="02000505000000020004" pitchFamily="2" charset="0"/>
                <a:ea typeface="Yu Gothic Medium" panose="020B0500000000000000" pitchFamily="34" charset="-128"/>
              </a:rPr>
              <a:t>В контексті забезпечення більш глибокого вивчення дисципліни «Інвестиційний менеджмент» та формування у студентів навичок і компетенцій щодо самостійного застосування набутих теоретичних знань, під час проведення семінарських і практичних занять планується застосування методу активізації </a:t>
            </a:r>
            <a:r>
              <a:rPr lang="uk-UA" sz="3600" b="1" i="1" u="sng" dirty="0">
                <a:ln w="3175" cmpd="sng">
                  <a:noFill/>
                </a:ln>
                <a:solidFill>
                  <a:schemeClr val="bg2">
                    <a:lumMod val="75000"/>
                  </a:schemeClr>
                </a:solidFill>
                <a:latin typeface="Sitka Text" panose="02000505000000020004" pitchFamily="2" charset="0"/>
                <a:ea typeface="Yu Gothic Medium" panose="020B0500000000000000" pitchFamily="34" charset="-128"/>
              </a:rPr>
              <a:t>«робота в малих групах»</a:t>
            </a:r>
            <a:r>
              <a:rPr lang="uk-UA" sz="2100" b="1" i="1" dirty="0">
                <a:ln w="3175" cmpd="sng">
                  <a:noFill/>
                </a:ln>
                <a:solidFill>
                  <a:schemeClr val="bg2">
                    <a:lumMod val="75000"/>
                  </a:schemeClr>
                </a:solidFill>
                <a:latin typeface="Sitka Text" panose="02000505000000020004" pitchFamily="2" charset="0"/>
                <a:ea typeface="Yu Gothic Medium" panose="020B0500000000000000" pitchFamily="34" charset="-128"/>
              </a:rPr>
              <a:t>, учасники яких визначатимуть основні показники фінансового стану та інвестиційної привабливості за звітними даними реальних українських підприємств. Використання цього методу дозволить структурувати практично-семінарські заняття за формою і змістом, створює можливості для участі кожного студента в роботі за темою заняття, забезпечує формування особистісних якостей та досвіду соціального спілкування.</a:t>
            </a:r>
          </a:p>
        </p:txBody>
      </p:sp>
      <p:pic>
        <p:nvPicPr>
          <p:cNvPr id="8" name="Рисунок 7"/>
          <p:cNvPicPr>
            <a:picLocks noChangeAspect="1"/>
          </p:cNvPicPr>
          <p:nvPr/>
        </p:nvPicPr>
        <p:blipFill>
          <a:blip r:embed="rId3"/>
          <a:stretch>
            <a:fillRect/>
          </a:stretch>
        </p:blipFill>
        <p:spPr>
          <a:xfrm>
            <a:off x="0" y="707886"/>
            <a:ext cx="2466975" cy="1847850"/>
          </a:xfrm>
          <a:prstGeom prst="rect">
            <a:avLst/>
          </a:prstGeom>
          <a:ln>
            <a:noFill/>
          </a:ln>
          <a:effectLst>
            <a:softEdge rad="112500"/>
          </a:effectLst>
        </p:spPr>
      </p:pic>
      <p:pic>
        <p:nvPicPr>
          <p:cNvPr id="9" name="Рисунок 8"/>
          <p:cNvPicPr>
            <a:picLocks noChangeAspect="1"/>
          </p:cNvPicPr>
          <p:nvPr/>
        </p:nvPicPr>
        <p:blipFill>
          <a:blip r:embed="rId4"/>
          <a:stretch>
            <a:fillRect/>
          </a:stretch>
        </p:blipFill>
        <p:spPr>
          <a:xfrm>
            <a:off x="1327355" y="2035277"/>
            <a:ext cx="2806567" cy="2161795"/>
          </a:xfrm>
          <a:prstGeom prst="rect">
            <a:avLst/>
          </a:prstGeom>
          <a:ln>
            <a:noFill/>
          </a:ln>
          <a:effectLst>
            <a:softEdge rad="112500"/>
          </a:effectLst>
        </p:spPr>
      </p:pic>
    </p:spTree>
    <p:extLst>
      <p:ext uri="{BB962C8B-B14F-4D97-AF65-F5344CB8AC3E}">
        <p14:creationId xmlns:p14="http://schemas.microsoft.com/office/powerpoint/2010/main" val="262285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9447"/>
            <a:ext cx="12192000" cy="45719"/>
          </a:xfrm>
        </p:spPr>
        <p:txBody>
          <a:bodyPr>
            <a:noAutofit/>
          </a:bodyPr>
          <a:lstStyle/>
          <a:p>
            <a:pPr algn="ctr"/>
            <a:r>
              <a:rPr lang="uk-UA" sz="4400" dirty="0">
                <a:solidFill>
                  <a:schemeClr val="accent6">
                    <a:lumMod val="75000"/>
                  </a:schemeClr>
                </a:solidFill>
              </a:rPr>
              <a:t>Викладачка курсу </a:t>
            </a:r>
            <a:br>
              <a:rPr lang="uk-UA" sz="4400" dirty="0">
                <a:solidFill>
                  <a:schemeClr val="accent6">
                    <a:lumMod val="75000"/>
                  </a:schemeClr>
                </a:solidFill>
              </a:rPr>
            </a:br>
            <a:r>
              <a:rPr lang="uk-UA" sz="4400" dirty="0">
                <a:solidFill>
                  <a:schemeClr val="accent6">
                    <a:lumMod val="75000"/>
                  </a:schemeClr>
                </a:solidFill>
              </a:rPr>
              <a:t>запрошує ВАС ДО НАВЧАННЯ</a:t>
            </a:r>
            <a:endParaRPr lang="ru-RU" sz="4400" dirty="0">
              <a:solidFill>
                <a:schemeClr val="accent6">
                  <a:lumMod val="75000"/>
                </a:schemeClr>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14183"/>
            <a:ext cx="2572676" cy="3614737"/>
          </a:xfrm>
          <a:prstGeom prst="rect">
            <a:avLst/>
          </a:prstGeom>
          <a:ln>
            <a:noFill/>
          </a:ln>
          <a:effectLst>
            <a:softEdge rad="112500"/>
          </a:effectLst>
        </p:spPr>
      </p:pic>
      <p:sp>
        <p:nvSpPr>
          <p:cNvPr id="12" name="Заголовок 1"/>
          <p:cNvSpPr txBox="1">
            <a:spLocks/>
          </p:cNvSpPr>
          <p:nvPr/>
        </p:nvSpPr>
        <p:spPr>
          <a:xfrm>
            <a:off x="2572676" y="1828799"/>
            <a:ext cx="9383350" cy="4935795"/>
          </a:xfrm>
          <a:prstGeom prst="rect">
            <a:avLst/>
          </a:prstGeom>
          <a:effectLst/>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4900" b="1" i="1" u="sng" cap="none" dirty="0">
                <a:solidFill>
                  <a:schemeClr val="bg2">
                    <a:lumMod val="75000"/>
                  </a:schemeClr>
                </a:solidFill>
                <a:latin typeface="Sitka Text" panose="02000505000000020004" pitchFamily="2" charset="0"/>
                <a:ea typeface="Yu Gothic Medium" panose="020B0500000000000000" pitchFamily="34" charset="-128"/>
                <a:cs typeface="+mn-cs"/>
              </a:rPr>
              <a:t>Наталя НАМЛІЄВА</a:t>
            </a:r>
          </a:p>
          <a:p>
            <a:r>
              <a:rPr lang="uk-UA" sz="4100" b="1" i="1" cap="none" dirty="0">
                <a:solidFill>
                  <a:schemeClr val="bg2">
                    <a:lumMod val="75000"/>
                  </a:schemeClr>
                </a:solidFill>
                <a:latin typeface="Sitka Text" panose="02000505000000020004" pitchFamily="2" charset="0"/>
                <a:ea typeface="Yu Gothic Medium" panose="020B0500000000000000" pitchFamily="34" charset="-128"/>
                <a:cs typeface="+mn-cs"/>
              </a:rPr>
              <a:t>доцент кафедри</a:t>
            </a:r>
            <a:endParaRPr lang="en-US" sz="4100" b="1" i="1" cap="none" dirty="0">
              <a:solidFill>
                <a:schemeClr val="bg2">
                  <a:lumMod val="75000"/>
                </a:schemeClr>
              </a:solidFill>
              <a:latin typeface="Sitka Text" panose="02000505000000020004" pitchFamily="2" charset="0"/>
              <a:ea typeface="Yu Gothic Medium" panose="020B0500000000000000" pitchFamily="34" charset="-128"/>
              <a:cs typeface="+mn-cs"/>
            </a:endParaRPr>
          </a:p>
          <a:p>
            <a:r>
              <a:rPr lang="uk-UA" sz="3300" b="1" i="1" cap="none" dirty="0">
                <a:solidFill>
                  <a:schemeClr val="bg2">
                    <a:lumMod val="75000"/>
                  </a:schemeClr>
                </a:solidFill>
                <a:latin typeface="Sitka Text" panose="02000505000000020004" pitchFamily="2" charset="0"/>
                <a:ea typeface="Yu Gothic Medium" panose="020B0500000000000000" pitchFamily="34" charset="-128"/>
                <a:cs typeface="+mn-cs"/>
              </a:rPr>
              <a:t>кандидат економічних наук, доцент</a:t>
            </a:r>
            <a:br>
              <a:rPr lang="uk-UA" sz="3300" b="1" i="1" cap="none" dirty="0">
                <a:solidFill>
                  <a:schemeClr val="bg2">
                    <a:lumMod val="75000"/>
                  </a:schemeClr>
                </a:solidFill>
                <a:latin typeface="Sitka Text" panose="02000505000000020004" pitchFamily="2" charset="0"/>
                <a:ea typeface="Yu Gothic Medium" panose="020B0500000000000000" pitchFamily="34" charset="-128"/>
                <a:cs typeface="+mn-cs"/>
              </a:rPr>
            </a:br>
            <a:r>
              <a:rPr lang="uk-UA" cap="none" dirty="0"/>
              <a:t>     </a:t>
            </a:r>
            <a:endParaRPr lang="en-US" cap="none" dirty="0"/>
          </a:p>
          <a:p>
            <a:r>
              <a:rPr lang="en-US" sz="2800" cap="none" dirty="0">
                <a:solidFill>
                  <a:schemeClr val="accent6">
                    <a:lumMod val="75000"/>
                  </a:schemeClr>
                </a:solidFill>
              </a:rPr>
              <a:t>       </a:t>
            </a:r>
            <a:r>
              <a:rPr lang="uk-UA" sz="2800" cap="none" dirty="0">
                <a:solidFill>
                  <a:schemeClr val="accent6">
                    <a:lumMod val="75000"/>
                  </a:schemeClr>
                </a:solidFill>
              </a:rPr>
              <a:t>               </a:t>
            </a:r>
            <a:br>
              <a:rPr lang="uk-UA" sz="2800" cap="none" dirty="0">
                <a:solidFill>
                  <a:schemeClr val="accent6">
                    <a:lumMod val="75000"/>
                  </a:schemeClr>
                </a:solidFill>
              </a:rPr>
            </a:br>
            <a:r>
              <a:rPr lang="uk-UA" sz="2800" cap="none" dirty="0">
                <a:solidFill>
                  <a:schemeClr val="accent6">
                    <a:lumMod val="75000"/>
                  </a:schemeClr>
                </a:solidFill>
              </a:rPr>
              <a:t>                       </a:t>
            </a:r>
          </a:p>
          <a:p>
            <a:r>
              <a:rPr lang="uk-UA" sz="2800" cap="none" dirty="0">
                <a:solidFill>
                  <a:schemeClr val="accent6">
                    <a:lumMod val="75000"/>
                  </a:schemeClr>
                </a:solidFill>
              </a:rPr>
              <a:t>                                                      (067)450713</a:t>
            </a:r>
            <a:br>
              <a:rPr lang="uk-UA" sz="2800" cap="none" dirty="0">
                <a:solidFill>
                  <a:schemeClr val="accent6">
                    <a:lumMod val="75000"/>
                  </a:schemeClr>
                </a:solidFill>
              </a:rPr>
            </a:br>
            <a:r>
              <a:rPr lang="uk-UA" sz="2800" cap="none" dirty="0">
                <a:solidFill>
                  <a:schemeClr val="accent6">
                    <a:lumMod val="75000"/>
                  </a:schemeClr>
                </a:solidFill>
              </a:rPr>
              <a:t>      </a:t>
            </a:r>
            <a:r>
              <a:rPr lang="en-US" sz="2800" cap="none" dirty="0">
                <a:solidFill>
                  <a:schemeClr val="accent6">
                    <a:lumMod val="75000"/>
                  </a:schemeClr>
                </a:solidFill>
              </a:rPr>
              <a:t> </a:t>
            </a:r>
            <a:r>
              <a:rPr lang="uk-UA" sz="2800" cap="none" dirty="0">
                <a:solidFill>
                  <a:schemeClr val="accent6">
                    <a:lumMod val="75000"/>
                  </a:schemeClr>
                </a:solidFill>
              </a:rPr>
              <a:t>                                               </a:t>
            </a:r>
            <a:r>
              <a:rPr lang="en-US" sz="2800" cap="none" dirty="0">
                <a:solidFill>
                  <a:schemeClr val="accent6">
                    <a:lumMod val="75000"/>
                  </a:schemeClr>
                </a:solidFill>
              </a:rPr>
              <a:t>V</a:t>
            </a:r>
            <a:r>
              <a:rPr lang="en-US" sz="2400" cap="none" dirty="0">
                <a:solidFill>
                  <a:schemeClr val="accent6">
                    <a:lumMod val="75000"/>
                  </a:schemeClr>
                </a:solidFill>
              </a:rPr>
              <a:t>Iber</a:t>
            </a:r>
            <a:r>
              <a:rPr lang="en-US" sz="2800" cap="none" dirty="0">
                <a:solidFill>
                  <a:schemeClr val="accent6">
                    <a:lumMod val="75000"/>
                  </a:schemeClr>
                </a:solidFill>
              </a:rPr>
              <a:t>, Telegram</a:t>
            </a:r>
            <a:br>
              <a:rPr lang="uk-UA" sz="2800" cap="none" dirty="0">
                <a:solidFill>
                  <a:schemeClr val="accent6">
                    <a:lumMod val="75000"/>
                  </a:schemeClr>
                </a:solidFill>
              </a:rPr>
            </a:br>
            <a:endParaRPr lang="uk-UA" sz="2800" cap="none" dirty="0">
              <a:solidFill>
                <a:schemeClr val="accent6">
                  <a:lumMod val="75000"/>
                </a:schemeClr>
              </a:solidFill>
            </a:endParaRPr>
          </a:p>
          <a:p>
            <a:r>
              <a:rPr lang="uk-UA" sz="2800" cap="none" dirty="0">
                <a:solidFill>
                  <a:schemeClr val="accent6">
                    <a:lumMod val="75000"/>
                  </a:schemeClr>
                </a:solidFill>
              </a:rPr>
              <a:t>                                                      </a:t>
            </a:r>
            <a:r>
              <a:rPr lang="en-US" sz="2800" cap="none" dirty="0">
                <a:solidFill>
                  <a:schemeClr val="accent6">
                    <a:lumMod val="75000"/>
                  </a:schemeClr>
                </a:solidFill>
              </a:rPr>
              <a:t>nnamlieva5@gmail.com</a:t>
            </a:r>
            <a:br>
              <a:rPr lang="uk-UA" sz="2800" cap="none" dirty="0">
                <a:solidFill>
                  <a:schemeClr val="accent6">
                    <a:lumMod val="75000"/>
                  </a:schemeClr>
                </a:solidFill>
              </a:rPr>
            </a:br>
            <a:endParaRPr lang="ru-RU" sz="2800" cap="none" dirty="0">
              <a:solidFill>
                <a:schemeClr val="accent6">
                  <a:lumMod val="75000"/>
                </a:schemeClr>
              </a:solidFill>
            </a:endParaRPr>
          </a:p>
        </p:txBody>
      </p:sp>
      <p:pic>
        <p:nvPicPr>
          <p:cNvPr id="13" name="Рисунок 12"/>
          <p:cNvPicPr>
            <a:picLocks noChangeAspect="1"/>
          </p:cNvPicPr>
          <p:nvPr/>
        </p:nvPicPr>
        <p:blipFill>
          <a:blip r:embed="rId3"/>
          <a:stretch>
            <a:fillRect/>
          </a:stretch>
        </p:blipFill>
        <p:spPr>
          <a:xfrm>
            <a:off x="7070112" y="4818598"/>
            <a:ext cx="560881" cy="774259"/>
          </a:xfrm>
          <a:prstGeom prst="rect">
            <a:avLst/>
          </a:prstGeom>
        </p:spPr>
      </p:pic>
      <p:pic>
        <p:nvPicPr>
          <p:cNvPr id="14" name="Рисунок 13"/>
          <p:cNvPicPr>
            <a:picLocks noChangeAspect="1"/>
          </p:cNvPicPr>
          <p:nvPr/>
        </p:nvPicPr>
        <p:blipFill>
          <a:blip r:embed="rId4"/>
          <a:stretch>
            <a:fillRect/>
          </a:stretch>
        </p:blipFill>
        <p:spPr>
          <a:xfrm>
            <a:off x="7088403" y="5806603"/>
            <a:ext cx="524301" cy="560881"/>
          </a:xfrm>
          <a:prstGeom prst="rect">
            <a:avLst/>
          </a:prstGeom>
        </p:spPr>
      </p:pic>
    </p:spTree>
    <p:extLst>
      <p:ext uri="{BB962C8B-B14F-4D97-AF65-F5344CB8AC3E}">
        <p14:creationId xmlns:p14="http://schemas.microsoft.com/office/powerpoint/2010/main" val="378675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953728"/>
          </a:xfrm>
        </p:spPr>
        <p:txBody>
          <a:bodyPr>
            <a:normAutofit/>
          </a:bodyPr>
          <a:lstStyle/>
          <a:p>
            <a:pPr algn="ctr"/>
            <a:r>
              <a:rPr lang="uk-UA" sz="4400" dirty="0">
                <a:solidFill>
                  <a:schemeClr val="accent6">
                    <a:lumMod val="75000"/>
                  </a:schemeClr>
                </a:solidFill>
              </a:rPr>
              <a:t>КРИТЕРІЇ ОЦІНЮВАННЯ</a:t>
            </a:r>
            <a:endParaRPr lang="ru-RU" sz="4400" dirty="0">
              <a:solidFill>
                <a:schemeClr val="accent6">
                  <a:lumMod val="75000"/>
                </a:schemeClr>
              </a:solidFill>
            </a:endParaRPr>
          </a:p>
        </p:txBody>
      </p:sp>
      <p:pic>
        <p:nvPicPr>
          <p:cNvPr id="4" name="Объект 3"/>
          <p:cNvPicPr>
            <a:picLocks noGrp="1" noChangeAspect="1"/>
          </p:cNvPicPr>
          <p:nvPr>
            <p:ph idx="1"/>
          </p:nvPr>
        </p:nvPicPr>
        <p:blipFill>
          <a:blip r:embed="rId2"/>
          <a:stretch>
            <a:fillRect/>
          </a:stretch>
        </p:blipFill>
        <p:spPr>
          <a:xfrm>
            <a:off x="81013" y="1214053"/>
            <a:ext cx="2382473" cy="1847850"/>
          </a:xfrm>
          <a:prstGeom prst="rect">
            <a:avLst/>
          </a:prstGeom>
        </p:spPr>
      </p:pic>
      <p:pic>
        <p:nvPicPr>
          <p:cNvPr id="5" name="Рисунок 4"/>
          <p:cNvPicPr>
            <a:picLocks noChangeAspect="1"/>
          </p:cNvPicPr>
          <p:nvPr/>
        </p:nvPicPr>
        <p:blipFill>
          <a:blip r:embed="rId3"/>
          <a:stretch>
            <a:fillRect/>
          </a:stretch>
        </p:blipFill>
        <p:spPr>
          <a:xfrm>
            <a:off x="9647800" y="1214053"/>
            <a:ext cx="2382473" cy="1847850"/>
          </a:xfrm>
          <a:prstGeom prst="rect">
            <a:avLst/>
          </a:prstGeom>
          <a:ln>
            <a:noFill/>
          </a:ln>
          <a:effectLst>
            <a:softEdge rad="112500"/>
          </a:effectLst>
        </p:spPr>
      </p:pic>
      <p:pic>
        <p:nvPicPr>
          <p:cNvPr id="6" name="Рисунок 5"/>
          <p:cNvPicPr>
            <a:picLocks noChangeAspect="1"/>
          </p:cNvPicPr>
          <p:nvPr/>
        </p:nvPicPr>
        <p:blipFill>
          <a:blip r:embed="rId4"/>
          <a:stretch>
            <a:fillRect/>
          </a:stretch>
        </p:blipFill>
        <p:spPr>
          <a:xfrm>
            <a:off x="618088" y="2898210"/>
            <a:ext cx="2382473" cy="1835791"/>
          </a:xfrm>
          <a:prstGeom prst="rect">
            <a:avLst/>
          </a:prstGeom>
        </p:spPr>
      </p:pic>
      <p:pic>
        <p:nvPicPr>
          <p:cNvPr id="8" name="Рисунок 7"/>
          <p:cNvPicPr>
            <a:picLocks noChangeAspect="1"/>
          </p:cNvPicPr>
          <p:nvPr/>
        </p:nvPicPr>
        <p:blipFill>
          <a:blip r:embed="rId5"/>
          <a:stretch>
            <a:fillRect/>
          </a:stretch>
        </p:blipFill>
        <p:spPr>
          <a:xfrm>
            <a:off x="6681872" y="2917838"/>
            <a:ext cx="2382473" cy="1847850"/>
          </a:xfrm>
          <a:prstGeom prst="rect">
            <a:avLst/>
          </a:prstGeom>
        </p:spPr>
      </p:pic>
      <p:pic>
        <p:nvPicPr>
          <p:cNvPr id="9" name="Рисунок 8"/>
          <p:cNvPicPr>
            <a:picLocks noChangeAspect="1"/>
          </p:cNvPicPr>
          <p:nvPr/>
        </p:nvPicPr>
        <p:blipFill>
          <a:blip r:embed="rId6"/>
          <a:stretch>
            <a:fillRect/>
          </a:stretch>
        </p:blipFill>
        <p:spPr>
          <a:xfrm>
            <a:off x="1932544" y="4660028"/>
            <a:ext cx="2382473" cy="1847850"/>
          </a:xfrm>
          <a:prstGeom prst="rect">
            <a:avLst/>
          </a:prstGeom>
        </p:spPr>
      </p:pic>
      <p:sp>
        <p:nvSpPr>
          <p:cNvPr id="10" name="Объект 2"/>
          <p:cNvSpPr txBox="1">
            <a:spLocks/>
          </p:cNvSpPr>
          <p:nvPr/>
        </p:nvSpPr>
        <p:spPr>
          <a:xfrm>
            <a:off x="6096000" y="1243455"/>
            <a:ext cx="3681311" cy="155583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uk-UA" b="1" dirty="0"/>
              <a:t>САМОСТІЙНА РОБОТА</a:t>
            </a:r>
          </a:p>
          <a:p>
            <a:pPr marL="0" indent="0">
              <a:buFont typeface="Wingdings 3" panose="05040102010807070707" pitchFamily="18" charset="2"/>
              <a:buNone/>
            </a:pPr>
            <a:r>
              <a:rPr lang="uk-UA" dirty="0"/>
              <a:t>Протягом курсу Ви отримаєте завдання для самостійного виконання</a:t>
            </a:r>
            <a:endParaRPr lang="ru-RU" dirty="0"/>
          </a:p>
        </p:txBody>
      </p:sp>
      <p:sp>
        <p:nvSpPr>
          <p:cNvPr id="11" name="Объект 2"/>
          <p:cNvSpPr txBox="1">
            <a:spLocks/>
          </p:cNvSpPr>
          <p:nvPr/>
        </p:nvSpPr>
        <p:spPr>
          <a:xfrm>
            <a:off x="2463486" y="1214053"/>
            <a:ext cx="3140536" cy="148067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uk-UA" b="1" dirty="0"/>
              <a:t>АУДИТОРНІ ЗАНЯТТЯ</a:t>
            </a:r>
          </a:p>
          <a:p>
            <a:pPr marL="0" indent="0">
              <a:buFont typeface="Wingdings 3" panose="05040102010807070707" pitchFamily="18" charset="2"/>
              <a:buNone/>
            </a:pPr>
            <a:r>
              <a:rPr lang="uk-UA" sz="1900" dirty="0"/>
              <a:t>Ви під час практичних занять можете набрати до 20 балів</a:t>
            </a:r>
            <a:endParaRPr lang="ru-RU" sz="1900" dirty="0"/>
          </a:p>
        </p:txBody>
      </p:sp>
      <p:sp>
        <p:nvSpPr>
          <p:cNvPr id="12" name="Объект 2"/>
          <p:cNvSpPr txBox="1">
            <a:spLocks/>
          </p:cNvSpPr>
          <p:nvPr/>
        </p:nvSpPr>
        <p:spPr>
          <a:xfrm>
            <a:off x="3000561" y="3187936"/>
            <a:ext cx="3681311" cy="1201994"/>
          </a:xfrm>
          <a:prstGeom prst="rect">
            <a:avLst/>
          </a:prstGeom>
        </p:spPr>
        <p:txBody>
          <a:bodyPr vert="horz" lIns="91440" tIns="45720" rIns="91440" bIns="45720" rtlCol="0" anchor="ctr">
            <a:normAutofit fontScale="850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uk-UA" b="1" dirty="0"/>
              <a:t>НАУКОВА РОБОТА</a:t>
            </a:r>
          </a:p>
          <a:p>
            <a:pPr marL="0" indent="0">
              <a:buFont typeface="Wingdings 3" panose="05040102010807070707" pitchFamily="18" charset="2"/>
              <a:buNone/>
            </a:pPr>
            <a:r>
              <a:rPr lang="uk-UA" dirty="0"/>
              <a:t>Як додаток до своїх балів Ви можете отримати до 10 балів за свою наукову діяльність</a:t>
            </a:r>
            <a:endParaRPr lang="ru-RU" dirty="0"/>
          </a:p>
        </p:txBody>
      </p:sp>
      <p:sp>
        <p:nvSpPr>
          <p:cNvPr id="13" name="Объект 2"/>
          <p:cNvSpPr txBox="1">
            <a:spLocks/>
          </p:cNvSpPr>
          <p:nvPr/>
        </p:nvSpPr>
        <p:spPr>
          <a:xfrm>
            <a:off x="9064346" y="3322227"/>
            <a:ext cx="2965928" cy="1947863"/>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uk-UA" b="1" dirty="0"/>
              <a:t>МОДУЛЬНІ контрольні роботи</a:t>
            </a:r>
          </a:p>
          <a:p>
            <a:pPr marL="0" indent="0">
              <a:buFont typeface="Wingdings 3" panose="05040102010807070707" pitchFamily="18" charset="2"/>
              <a:buNone/>
            </a:pPr>
            <a:r>
              <a:rPr lang="uk-UA" dirty="0"/>
              <a:t>Протягом курсу для закріплення пройденого матеріалу Ви напишете дві модульні контрольні роботи, кожна з яких оцінюється до 30 балів.</a:t>
            </a:r>
            <a:endParaRPr lang="ru-RU" dirty="0"/>
          </a:p>
        </p:txBody>
      </p:sp>
      <p:sp>
        <p:nvSpPr>
          <p:cNvPr id="14" name="Объект 2"/>
          <p:cNvSpPr txBox="1">
            <a:spLocks/>
          </p:cNvSpPr>
          <p:nvPr/>
        </p:nvSpPr>
        <p:spPr>
          <a:xfrm>
            <a:off x="4360115" y="4928936"/>
            <a:ext cx="3681311" cy="1590367"/>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uk-UA" b="1" dirty="0"/>
              <a:t>Підсумковий контроль (ЗАЛІК)</a:t>
            </a:r>
          </a:p>
          <a:p>
            <a:pPr marL="0" indent="0">
              <a:buFont typeface="Wingdings 3" panose="05040102010807070707" pitchFamily="18" charset="2"/>
              <a:buNone/>
            </a:pPr>
            <a:r>
              <a:rPr lang="uk-UA" dirty="0"/>
              <a:t>За умови набору Вами більше 90 балів, Ви самі вирішуєте складати підсумковий контроль чи ні.</a:t>
            </a:r>
            <a:endParaRPr lang="ru-RU" dirty="0"/>
          </a:p>
        </p:txBody>
      </p:sp>
    </p:spTree>
    <p:extLst>
      <p:ext uri="{BB962C8B-B14F-4D97-AF65-F5344CB8AC3E}">
        <p14:creationId xmlns:p14="http://schemas.microsoft.com/office/powerpoint/2010/main" val="412843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914400"/>
          </a:xfrm>
        </p:spPr>
        <p:txBody>
          <a:bodyPr>
            <a:normAutofit/>
          </a:bodyPr>
          <a:lstStyle/>
          <a:p>
            <a:pPr algn="ctr"/>
            <a:r>
              <a:rPr lang="uk-UA" sz="4400" dirty="0">
                <a:solidFill>
                  <a:schemeClr val="accent6">
                    <a:lumMod val="75000"/>
                  </a:schemeClr>
                </a:solidFill>
              </a:rPr>
              <a:t>ШКАЛА ОЦІНЮВАННЯ</a:t>
            </a:r>
            <a:endParaRPr lang="ru-RU" sz="4400" dirty="0">
              <a:solidFill>
                <a:schemeClr val="accent6">
                  <a:lumMod val="75000"/>
                </a:schemeClr>
              </a:solidFill>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49952960"/>
              </p:ext>
            </p:extLst>
          </p:nvPr>
        </p:nvGraphicFramePr>
        <p:xfrm>
          <a:off x="0" y="1943878"/>
          <a:ext cx="5326062" cy="3235960"/>
        </p:xfrm>
        <a:graphic>
          <a:graphicData uri="http://schemas.openxmlformats.org/drawingml/2006/table">
            <a:tbl>
              <a:tblPr firstRow="1" bandRow="1">
                <a:tableStyleId>{5C22544A-7EE6-4342-B048-85BDC9FD1C3A}</a:tableStyleId>
              </a:tblPr>
              <a:tblGrid>
                <a:gridCol w="1775354">
                  <a:extLst>
                    <a:ext uri="{9D8B030D-6E8A-4147-A177-3AD203B41FA5}">
                      <a16:colId xmlns:a16="http://schemas.microsoft.com/office/drawing/2014/main" val="1882228907"/>
                    </a:ext>
                  </a:extLst>
                </a:gridCol>
                <a:gridCol w="1775354">
                  <a:extLst>
                    <a:ext uri="{9D8B030D-6E8A-4147-A177-3AD203B41FA5}">
                      <a16:colId xmlns:a16="http://schemas.microsoft.com/office/drawing/2014/main" val="3546988353"/>
                    </a:ext>
                  </a:extLst>
                </a:gridCol>
                <a:gridCol w="1775354">
                  <a:extLst>
                    <a:ext uri="{9D8B030D-6E8A-4147-A177-3AD203B41FA5}">
                      <a16:colId xmlns:a16="http://schemas.microsoft.com/office/drawing/2014/main" val="1687516748"/>
                    </a:ext>
                  </a:extLst>
                </a:gridCol>
              </a:tblGrid>
              <a:tr h="0">
                <a:tc>
                  <a:txBody>
                    <a:bodyPr/>
                    <a:lstStyle/>
                    <a:p>
                      <a:pPr algn="ctr"/>
                      <a:r>
                        <a:rPr lang="ru-RU" sz="1200" b="1" i="0" u="none" strike="noStrike" kern="1200" baseline="0" dirty="0">
                          <a:solidFill>
                            <a:schemeClr val="lt1"/>
                          </a:solidFill>
                          <a:latin typeface="+mn-lt"/>
                          <a:ea typeface="+mn-ea"/>
                          <a:cs typeface="+mn-cs"/>
                        </a:rPr>
                        <a:t>Рейтингові бали за</a:t>
                      </a:r>
                    </a:p>
                    <a:p>
                      <a:pPr algn="ctr"/>
                      <a:r>
                        <a:rPr lang="ru-RU" sz="1200" b="1" i="0" u="none" strike="noStrike" kern="1200" baseline="0" dirty="0">
                          <a:solidFill>
                            <a:schemeClr val="lt1"/>
                          </a:solidFill>
                          <a:latin typeface="+mn-lt"/>
                          <a:ea typeface="+mn-ea"/>
                          <a:cs typeface="+mn-cs"/>
                        </a:rPr>
                        <a:t>шкалою</a:t>
                      </a:r>
                      <a:endParaRPr lang="ru-RU" sz="1200" dirty="0"/>
                    </a:p>
                  </a:txBody>
                  <a:tcPr/>
                </a:tc>
                <a:tc>
                  <a:txBody>
                    <a:bodyPr/>
                    <a:lstStyle/>
                    <a:p>
                      <a:pPr marL="0" algn="ctr" defTabSz="457200" rtl="0" eaLnBrk="1" latinLnBrk="0" hangingPunct="1"/>
                      <a:r>
                        <a:rPr lang="ru-RU" sz="1200" b="1" i="0" u="none" strike="noStrike" kern="1200" baseline="0" dirty="0">
                          <a:solidFill>
                            <a:schemeClr val="lt1"/>
                          </a:solidFill>
                          <a:latin typeface="+mn-lt"/>
                          <a:ea typeface="+mn-ea"/>
                          <a:cs typeface="+mn-cs"/>
                        </a:rPr>
                        <a:t>Оцінка за</a:t>
                      </a:r>
                    </a:p>
                    <a:p>
                      <a:pPr marL="0" algn="ctr" defTabSz="457200" rtl="0" eaLnBrk="1" latinLnBrk="0" hangingPunct="1"/>
                      <a:r>
                        <a:rPr lang="ru-RU" sz="1200" b="1" i="0" u="none" strike="noStrike" kern="1200" baseline="0" dirty="0">
                          <a:solidFill>
                            <a:schemeClr val="lt1"/>
                          </a:solidFill>
                          <a:latin typeface="+mn-lt"/>
                          <a:ea typeface="+mn-ea"/>
                          <a:cs typeface="+mn-cs"/>
                        </a:rPr>
                        <a:t>національною шкалою</a:t>
                      </a:r>
                    </a:p>
                  </a:txBody>
                  <a:tcPr/>
                </a:tc>
                <a:tc>
                  <a:txBody>
                    <a:bodyPr/>
                    <a:lstStyle/>
                    <a:p>
                      <a:pPr marL="0" algn="ctr" defTabSz="457200" rtl="0" eaLnBrk="1" latinLnBrk="0" hangingPunct="1"/>
                      <a:r>
                        <a:rPr lang="ru-RU" sz="1200" b="1" i="0" u="none" strike="noStrike" kern="1200" baseline="0" dirty="0">
                          <a:solidFill>
                            <a:schemeClr val="lt1"/>
                          </a:solidFill>
                          <a:latin typeface="+mn-lt"/>
                          <a:ea typeface="+mn-ea"/>
                          <a:cs typeface="+mn-cs"/>
                        </a:rPr>
                        <a:t>Оцінка за</a:t>
                      </a:r>
                    </a:p>
                    <a:p>
                      <a:pPr marL="0" algn="ctr" defTabSz="457200" rtl="0" eaLnBrk="1" latinLnBrk="0" hangingPunct="1"/>
                      <a:r>
                        <a:rPr lang="ru-RU" sz="1200" b="1" i="0" u="none" strike="noStrike" kern="1200" baseline="0" dirty="0">
                          <a:solidFill>
                            <a:schemeClr val="lt1"/>
                          </a:solidFill>
                          <a:latin typeface="+mn-lt"/>
                          <a:ea typeface="+mn-ea"/>
                          <a:cs typeface="+mn-cs"/>
                        </a:rPr>
                        <a:t>шкалою </a:t>
                      </a:r>
                      <a:r>
                        <a:rPr lang="de-DE" sz="1200" b="1" i="0" u="none" strike="noStrike" kern="1200" baseline="0" dirty="0">
                          <a:solidFill>
                            <a:schemeClr val="lt1"/>
                          </a:solidFill>
                          <a:latin typeface="+mn-lt"/>
                          <a:ea typeface="+mn-ea"/>
                          <a:cs typeface="+mn-cs"/>
                        </a:rPr>
                        <a:t>ECTS</a:t>
                      </a:r>
                      <a:endParaRPr lang="ru-RU" sz="1200" b="1" i="0" u="none" strike="noStrike" kern="1200" baseline="0" dirty="0">
                        <a:solidFill>
                          <a:schemeClr val="lt1"/>
                        </a:solidFill>
                        <a:latin typeface="+mn-lt"/>
                        <a:ea typeface="+mn-ea"/>
                        <a:cs typeface="+mn-cs"/>
                      </a:endParaRPr>
                    </a:p>
                  </a:txBody>
                  <a:tcPr/>
                </a:tc>
                <a:extLst>
                  <a:ext uri="{0D108BD9-81ED-4DB2-BD59-A6C34878D82A}">
                    <a16:rowId xmlns:a16="http://schemas.microsoft.com/office/drawing/2014/main" val="3525477485"/>
                  </a:ext>
                </a:extLst>
              </a:tr>
              <a:tr h="370840">
                <a:tc>
                  <a:txBody>
                    <a:bodyPr/>
                    <a:lstStyle/>
                    <a:p>
                      <a:pPr algn="ctr"/>
                      <a:r>
                        <a:rPr lang="ru-RU" sz="1400" b="0" i="0" u="none" strike="noStrike" kern="1200" baseline="0" dirty="0">
                          <a:solidFill>
                            <a:schemeClr val="dk1"/>
                          </a:solidFill>
                          <a:latin typeface="+mn-lt"/>
                          <a:ea typeface="+mn-ea"/>
                          <a:cs typeface="+mn-cs"/>
                        </a:rPr>
                        <a:t>90-100</a:t>
                      </a:r>
                      <a:endParaRPr lang="ru-RU" sz="1400" dirty="0"/>
                    </a:p>
                  </a:txBody>
                  <a:tcPr/>
                </a:tc>
                <a:tc>
                  <a:txBody>
                    <a:bodyPr/>
                    <a:lstStyle/>
                    <a:p>
                      <a:pPr algn="ctr"/>
                      <a:r>
                        <a:rPr lang="ru-RU" sz="1400" b="0" i="0" u="none" strike="noStrike" kern="1200" baseline="0" dirty="0">
                          <a:solidFill>
                            <a:schemeClr val="dk1"/>
                          </a:solidFill>
                          <a:latin typeface="+mn-lt"/>
                          <a:ea typeface="+mn-ea"/>
                          <a:cs typeface="+mn-cs"/>
                        </a:rPr>
                        <a:t>Відмінно</a:t>
                      </a:r>
                      <a:endParaRPr lang="ru-RU" sz="1400" dirty="0"/>
                    </a:p>
                  </a:txBody>
                  <a:tcPr/>
                </a:tc>
                <a:tc>
                  <a:txBody>
                    <a:bodyPr/>
                    <a:lstStyle/>
                    <a:p>
                      <a:pPr algn="ctr"/>
                      <a:r>
                        <a:rPr lang="ru-RU" sz="1400" b="0" i="0" u="none" strike="noStrike" kern="1200" baseline="0" dirty="0">
                          <a:solidFill>
                            <a:schemeClr val="dk1"/>
                          </a:solidFill>
                          <a:latin typeface="+mn-lt"/>
                          <a:ea typeface="+mn-ea"/>
                          <a:cs typeface="+mn-cs"/>
                        </a:rPr>
                        <a:t>А</a:t>
                      </a:r>
                      <a:endParaRPr lang="ru-RU" sz="1400" dirty="0"/>
                    </a:p>
                  </a:txBody>
                  <a:tcPr/>
                </a:tc>
                <a:extLst>
                  <a:ext uri="{0D108BD9-81ED-4DB2-BD59-A6C34878D82A}">
                    <a16:rowId xmlns:a16="http://schemas.microsoft.com/office/drawing/2014/main" val="3402619783"/>
                  </a:ext>
                </a:extLst>
              </a:tr>
              <a:tr h="370840">
                <a:tc>
                  <a:txBody>
                    <a:bodyPr/>
                    <a:lstStyle/>
                    <a:p>
                      <a:pPr algn="ctr"/>
                      <a:r>
                        <a:rPr lang="ru-RU" sz="1400" b="0" i="0" u="none" strike="noStrike" kern="1200" baseline="0" dirty="0">
                          <a:solidFill>
                            <a:schemeClr val="dk1"/>
                          </a:solidFill>
                          <a:latin typeface="+mn-lt"/>
                          <a:ea typeface="+mn-ea"/>
                          <a:cs typeface="+mn-cs"/>
                        </a:rPr>
                        <a:t>82-89</a:t>
                      </a:r>
                      <a:endParaRPr lang="ru-RU" sz="1400" dirty="0"/>
                    </a:p>
                  </a:txBody>
                  <a:tcPr/>
                </a:tc>
                <a:tc rowSpan="2">
                  <a:txBody>
                    <a:bodyPr/>
                    <a:lstStyle/>
                    <a:p>
                      <a:pPr algn="ctr"/>
                      <a:r>
                        <a:rPr lang="ru-RU" sz="1400" b="0" i="0" u="none" strike="noStrike" kern="1200" baseline="0" dirty="0">
                          <a:solidFill>
                            <a:schemeClr val="dk1"/>
                          </a:solidFill>
                          <a:latin typeface="+mn-lt"/>
                          <a:ea typeface="+mn-ea"/>
                          <a:cs typeface="+mn-cs"/>
                        </a:rPr>
                        <a:t>Добре</a:t>
                      </a:r>
                      <a:endParaRPr lang="ru-RU" sz="1400" dirty="0"/>
                    </a:p>
                  </a:txBody>
                  <a:tcPr/>
                </a:tc>
                <a:tc>
                  <a:txBody>
                    <a:bodyPr/>
                    <a:lstStyle/>
                    <a:p>
                      <a:pPr algn="ctr"/>
                      <a:r>
                        <a:rPr lang="ru-RU" sz="1400" b="0" i="0" u="none" strike="noStrike" kern="1200" baseline="0" dirty="0">
                          <a:solidFill>
                            <a:schemeClr val="dk1"/>
                          </a:solidFill>
                          <a:latin typeface="+mn-lt"/>
                          <a:ea typeface="+mn-ea"/>
                          <a:cs typeface="+mn-cs"/>
                        </a:rPr>
                        <a:t>В</a:t>
                      </a:r>
                      <a:endParaRPr lang="ru-RU" sz="1400" dirty="0"/>
                    </a:p>
                  </a:txBody>
                  <a:tcPr/>
                </a:tc>
                <a:extLst>
                  <a:ext uri="{0D108BD9-81ED-4DB2-BD59-A6C34878D82A}">
                    <a16:rowId xmlns:a16="http://schemas.microsoft.com/office/drawing/2014/main" val="955598041"/>
                  </a:ext>
                </a:extLst>
              </a:tr>
              <a:tr h="370840">
                <a:tc>
                  <a:txBody>
                    <a:bodyPr/>
                    <a:lstStyle/>
                    <a:p>
                      <a:pPr algn="ctr"/>
                      <a:r>
                        <a:rPr lang="ru-RU" sz="1400" b="0" i="0" u="none" strike="noStrike" kern="1200" baseline="0" dirty="0">
                          <a:solidFill>
                            <a:schemeClr val="dk1"/>
                          </a:solidFill>
                          <a:latin typeface="+mn-lt"/>
                          <a:ea typeface="+mn-ea"/>
                          <a:cs typeface="+mn-cs"/>
                        </a:rPr>
                        <a:t>75-81</a:t>
                      </a:r>
                      <a:endParaRPr lang="ru-RU" sz="1400" dirty="0"/>
                    </a:p>
                  </a:txBody>
                  <a:tcPr/>
                </a:tc>
                <a:tc vMerge="1">
                  <a:txBody>
                    <a:bodyPr/>
                    <a:lstStyle/>
                    <a:p>
                      <a:endParaRPr lang="ru-RU" dirty="0"/>
                    </a:p>
                  </a:txBody>
                  <a:tcPr/>
                </a:tc>
                <a:tc>
                  <a:txBody>
                    <a:bodyPr/>
                    <a:lstStyle/>
                    <a:p>
                      <a:pPr algn="ctr"/>
                      <a:r>
                        <a:rPr lang="ru-RU" sz="1400" b="0" i="0" u="none" strike="noStrike" kern="1200" baseline="0" dirty="0">
                          <a:solidFill>
                            <a:schemeClr val="dk1"/>
                          </a:solidFill>
                          <a:latin typeface="+mn-lt"/>
                          <a:ea typeface="+mn-ea"/>
                          <a:cs typeface="+mn-cs"/>
                        </a:rPr>
                        <a:t>С</a:t>
                      </a:r>
                      <a:endParaRPr lang="ru-RU" sz="1400" dirty="0"/>
                    </a:p>
                  </a:txBody>
                  <a:tcPr/>
                </a:tc>
                <a:extLst>
                  <a:ext uri="{0D108BD9-81ED-4DB2-BD59-A6C34878D82A}">
                    <a16:rowId xmlns:a16="http://schemas.microsoft.com/office/drawing/2014/main" val="1261218670"/>
                  </a:ext>
                </a:extLst>
              </a:tr>
              <a:tr h="370840">
                <a:tc>
                  <a:txBody>
                    <a:bodyPr/>
                    <a:lstStyle/>
                    <a:p>
                      <a:pPr algn="ctr"/>
                      <a:r>
                        <a:rPr lang="ru-RU" sz="1400" b="0" i="0" u="none" strike="noStrike" kern="1200" baseline="0" dirty="0">
                          <a:solidFill>
                            <a:schemeClr val="dk1"/>
                          </a:solidFill>
                          <a:latin typeface="+mn-lt"/>
                          <a:ea typeface="+mn-ea"/>
                          <a:cs typeface="+mn-cs"/>
                        </a:rPr>
                        <a:t>67-74</a:t>
                      </a:r>
                      <a:endParaRPr lang="ru-RU" sz="1400" dirty="0"/>
                    </a:p>
                  </a:txBody>
                  <a:tcPr/>
                </a:tc>
                <a:tc rowSpan="2">
                  <a:txBody>
                    <a:bodyPr/>
                    <a:lstStyle/>
                    <a:p>
                      <a:pPr algn="ctr"/>
                      <a:r>
                        <a:rPr lang="ru-RU" sz="1400" b="0" i="0" u="none" strike="noStrike" kern="1200" baseline="0" dirty="0">
                          <a:solidFill>
                            <a:schemeClr val="dk1"/>
                          </a:solidFill>
                          <a:latin typeface="+mn-lt"/>
                          <a:ea typeface="+mn-ea"/>
                          <a:cs typeface="+mn-cs"/>
                        </a:rPr>
                        <a:t>Задовільно</a:t>
                      </a:r>
                    </a:p>
                    <a:p>
                      <a:pPr algn="ctr"/>
                      <a:r>
                        <a:rPr lang="ru-RU" sz="1400" b="0" i="0" u="none" strike="noStrike" kern="1200" baseline="0" dirty="0">
                          <a:solidFill>
                            <a:schemeClr val="dk1"/>
                          </a:solidFill>
                          <a:latin typeface="+mn-lt"/>
                          <a:ea typeface="+mn-ea"/>
                          <a:cs typeface="+mn-cs"/>
                        </a:rPr>
                        <a:t>(зараховано)</a:t>
                      </a:r>
                      <a:endParaRPr lang="ru-RU" sz="1400" dirty="0"/>
                    </a:p>
                  </a:txBody>
                  <a:tcPr/>
                </a:tc>
                <a:tc>
                  <a:txBody>
                    <a:bodyPr/>
                    <a:lstStyle/>
                    <a:p>
                      <a:pPr algn="ctr"/>
                      <a:r>
                        <a:rPr lang="de-DE" sz="1400" b="0" i="0" u="none" strike="noStrike" kern="1200" baseline="0" dirty="0">
                          <a:solidFill>
                            <a:schemeClr val="dk1"/>
                          </a:solidFill>
                          <a:latin typeface="+mn-lt"/>
                          <a:ea typeface="+mn-ea"/>
                          <a:cs typeface="+mn-cs"/>
                        </a:rPr>
                        <a:t>D</a:t>
                      </a:r>
                      <a:endParaRPr lang="ru-RU" sz="1400" dirty="0"/>
                    </a:p>
                  </a:txBody>
                  <a:tcPr/>
                </a:tc>
                <a:extLst>
                  <a:ext uri="{0D108BD9-81ED-4DB2-BD59-A6C34878D82A}">
                    <a16:rowId xmlns:a16="http://schemas.microsoft.com/office/drawing/2014/main" val="2282999777"/>
                  </a:ext>
                </a:extLst>
              </a:tr>
              <a:tr h="370840">
                <a:tc>
                  <a:txBody>
                    <a:bodyPr/>
                    <a:lstStyle/>
                    <a:p>
                      <a:pPr algn="ctr"/>
                      <a:r>
                        <a:rPr lang="ru-RU" sz="1400" b="0" i="0" u="none" strike="noStrike" kern="1200" baseline="0" dirty="0">
                          <a:solidFill>
                            <a:schemeClr val="dk1"/>
                          </a:solidFill>
                          <a:latin typeface="+mn-lt"/>
                          <a:ea typeface="+mn-ea"/>
                          <a:cs typeface="+mn-cs"/>
                        </a:rPr>
                        <a:t>60-66</a:t>
                      </a:r>
                      <a:endParaRPr lang="ru-RU" sz="1400" dirty="0"/>
                    </a:p>
                  </a:txBody>
                  <a:tcPr/>
                </a:tc>
                <a:tc vMerge="1">
                  <a:txBody>
                    <a:bodyPr/>
                    <a:lstStyle/>
                    <a:p>
                      <a:endParaRPr lang="ru-RU" dirty="0"/>
                    </a:p>
                  </a:txBody>
                  <a:tcPr/>
                </a:tc>
                <a:tc>
                  <a:txBody>
                    <a:bodyPr/>
                    <a:lstStyle/>
                    <a:p>
                      <a:pPr algn="ctr"/>
                      <a:r>
                        <a:rPr lang="ru-RU" sz="1400" b="0" i="0" u="none" strike="noStrike" kern="1200" baseline="0" dirty="0">
                          <a:solidFill>
                            <a:schemeClr val="dk1"/>
                          </a:solidFill>
                          <a:latin typeface="+mn-lt"/>
                          <a:ea typeface="+mn-ea"/>
                          <a:cs typeface="+mn-cs"/>
                        </a:rPr>
                        <a:t>Е</a:t>
                      </a:r>
                      <a:endParaRPr lang="ru-RU" sz="1400" dirty="0"/>
                    </a:p>
                  </a:txBody>
                  <a:tcPr/>
                </a:tc>
                <a:extLst>
                  <a:ext uri="{0D108BD9-81ED-4DB2-BD59-A6C34878D82A}">
                    <a16:rowId xmlns:a16="http://schemas.microsoft.com/office/drawing/2014/main" val="548702277"/>
                  </a:ext>
                </a:extLst>
              </a:tr>
              <a:tr h="370840">
                <a:tc>
                  <a:txBody>
                    <a:bodyPr/>
                    <a:lstStyle/>
                    <a:p>
                      <a:pPr algn="ctr"/>
                      <a:r>
                        <a:rPr lang="ru-RU" sz="1400" b="0" i="0" u="none" strike="noStrike" kern="1200" baseline="0" dirty="0">
                          <a:solidFill>
                            <a:schemeClr val="dk1"/>
                          </a:solidFill>
                          <a:latin typeface="+mn-lt"/>
                          <a:ea typeface="+mn-ea"/>
                          <a:cs typeface="+mn-cs"/>
                        </a:rPr>
                        <a:t>35-59</a:t>
                      </a:r>
                      <a:endParaRPr lang="ru-RU" sz="1400" dirty="0"/>
                    </a:p>
                  </a:txBody>
                  <a:tcPr/>
                </a:tc>
                <a:tc rowSpan="2">
                  <a:txBody>
                    <a:bodyPr/>
                    <a:lstStyle/>
                    <a:p>
                      <a:pPr algn="ctr"/>
                      <a:r>
                        <a:rPr lang="ru-RU" sz="1400" b="0" i="0" u="none" strike="noStrike" kern="1200" baseline="0" dirty="0">
                          <a:solidFill>
                            <a:schemeClr val="dk1"/>
                          </a:solidFill>
                          <a:latin typeface="+mn-lt"/>
                          <a:ea typeface="+mn-ea"/>
                          <a:cs typeface="+mn-cs"/>
                        </a:rPr>
                        <a:t>Незадовільно</a:t>
                      </a:r>
                    </a:p>
                    <a:p>
                      <a:pPr algn="ctr"/>
                      <a:r>
                        <a:rPr lang="ru-RU" sz="1400" b="0" i="0" u="none" strike="noStrike" kern="1200" baseline="0" dirty="0">
                          <a:solidFill>
                            <a:schemeClr val="dk1"/>
                          </a:solidFill>
                          <a:latin typeface="+mn-lt"/>
                          <a:ea typeface="+mn-ea"/>
                          <a:cs typeface="+mn-cs"/>
                        </a:rPr>
                        <a:t>(не зараховано)</a:t>
                      </a:r>
                      <a:endParaRPr lang="ru-RU" sz="1400" dirty="0"/>
                    </a:p>
                  </a:txBody>
                  <a:tcPr/>
                </a:tc>
                <a:tc>
                  <a:txBody>
                    <a:bodyPr/>
                    <a:lstStyle/>
                    <a:p>
                      <a:pPr algn="ctr"/>
                      <a:r>
                        <a:rPr lang="de-DE" sz="1400" b="0" i="0" u="none" strike="noStrike" kern="1200" baseline="0" dirty="0">
                          <a:solidFill>
                            <a:schemeClr val="dk1"/>
                          </a:solidFill>
                          <a:latin typeface="+mn-lt"/>
                          <a:ea typeface="+mn-ea"/>
                          <a:cs typeface="+mn-cs"/>
                        </a:rPr>
                        <a:t>FX</a:t>
                      </a:r>
                      <a:endParaRPr lang="ru-RU" sz="1400" dirty="0"/>
                    </a:p>
                  </a:txBody>
                  <a:tcPr/>
                </a:tc>
                <a:extLst>
                  <a:ext uri="{0D108BD9-81ED-4DB2-BD59-A6C34878D82A}">
                    <a16:rowId xmlns:a16="http://schemas.microsoft.com/office/drawing/2014/main" val="4235661774"/>
                  </a:ext>
                </a:extLst>
              </a:tr>
              <a:tr h="370840">
                <a:tc>
                  <a:txBody>
                    <a:bodyPr/>
                    <a:lstStyle/>
                    <a:p>
                      <a:pPr algn="ctr"/>
                      <a:r>
                        <a:rPr lang="ru-RU" sz="1400" b="0" i="0" u="none" strike="noStrike" kern="1200" baseline="0" dirty="0">
                          <a:solidFill>
                            <a:schemeClr val="dk1"/>
                          </a:solidFill>
                          <a:latin typeface="+mn-lt"/>
                          <a:ea typeface="+mn-ea"/>
                          <a:cs typeface="+mn-cs"/>
                        </a:rPr>
                        <a:t>1-34</a:t>
                      </a:r>
                      <a:endParaRPr lang="ru-RU" sz="1400" dirty="0"/>
                    </a:p>
                  </a:txBody>
                  <a:tcPr/>
                </a:tc>
                <a:tc vMerge="1">
                  <a:txBody>
                    <a:bodyPr/>
                    <a:lstStyle/>
                    <a:p>
                      <a:endParaRPr lang="ru-RU" dirty="0"/>
                    </a:p>
                  </a:txBody>
                  <a:tcPr/>
                </a:tc>
                <a:tc>
                  <a:txBody>
                    <a:bodyPr/>
                    <a:lstStyle/>
                    <a:p>
                      <a:pPr algn="ctr"/>
                      <a:r>
                        <a:rPr lang="de-DE" sz="1400" b="0" i="0" u="none" strike="noStrike" kern="1200" baseline="0" dirty="0">
                          <a:solidFill>
                            <a:schemeClr val="dk1"/>
                          </a:solidFill>
                          <a:latin typeface="+mn-lt"/>
                          <a:ea typeface="+mn-ea"/>
                          <a:cs typeface="+mn-cs"/>
                        </a:rPr>
                        <a:t>F</a:t>
                      </a:r>
                      <a:endParaRPr lang="ru-RU" sz="1400" dirty="0"/>
                    </a:p>
                  </a:txBody>
                  <a:tcPr/>
                </a:tc>
                <a:extLst>
                  <a:ext uri="{0D108BD9-81ED-4DB2-BD59-A6C34878D82A}">
                    <a16:rowId xmlns:a16="http://schemas.microsoft.com/office/drawing/2014/main" val="3602531794"/>
                  </a:ext>
                </a:extLst>
              </a:tr>
            </a:tbl>
          </a:graphicData>
        </a:graphic>
      </p:graphicFrame>
      <p:sp>
        <p:nvSpPr>
          <p:cNvPr id="4" name="Прямоугольник 3"/>
          <p:cNvSpPr/>
          <p:nvPr/>
        </p:nvSpPr>
        <p:spPr>
          <a:xfrm>
            <a:off x="0" y="1020548"/>
            <a:ext cx="5326062" cy="923330"/>
          </a:xfrm>
          <a:prstGeom prst="rect">
            <a:avLst/>
          </a:prstGeom>
        </p:spPr>
        <p:txBody>
          <a:bodyPr wrap="square">
            <a:spAutoFit/>
          </a:bodyPr>
          <a:lstStyle/>
          <a:p>
            <a:pPr algn="just"/>
            <a:r>
              <a:rPr lang="ru-RU" b="1" i="1" dirty="0">
                <a:ln w="3175" cmpd="sng">
                  <a:noFill/>
                </a:ln>
                <a:solidFill>
                  <a:schemeClr val="bg2">
                    <a:lumMod val="75000"/>
                  </a:schemeClr>
                </a:solidFill>
                <a:latin typeface="Sitka Text" panose="02000505000000020004" pitchFamily="2" charset="0"/>
                <a:ea typeface="Yu Gothic Medium" panose="020B0500000000000000" pitchFamily="34" charset="-128"/>
              </a:rPr>
              <a:t>Оцінювання знань студентів проводиться за національною шкалою та шкалою </a:t>
            </a:r>
            <a:r>
              <a:rPr lang="de-DE" b="1" i="1" dirty="0">
                <a:ln w="3175" cmpd="sng">
                  <a:noFill/>
                </a:ln>
                <a:solidFill>
                  <a:schemeClr val="bg2">
                    <a:lumMod val="75000"/>
                  </a:schemeClr>
                </a:solidFill>
                <a:latin typeface="Sitka Text" panose="02000505000000020004" pitchFamily="2" charset="0"/>
                <a:ea typeface="Yu Gothic Medium" panose="020B0500000000000000" pitchFamily="34" charset="-128"/>
              </a:rPr>
              <a:t>ECTS </a:t>
            </a:r>
            <a:r>
              <a:rPr lang="ru-RU" b="1" i="1" dirty="0">
                <a:ln w="3175" cmpd="sng">
                  <a:noFill/>
                </a:ln>
                <a:solidFill>
                  <a:schemeClr val="bg2">
                    <a:lumMod val="75000"/>
                  </a:schemeClr>
                </a:solidFill>
                <a:latin typeface="Sitka Text" panose="02000505000000020004" pitchFamily="2" charset="0"/>
                <a:ea typeface="Yu Gothic Medium" panose="020B0500000000000000" pitchFamily="34" charset="-128"/>
              </a:rPr>
              <a:t>таким чином:</a:t>
            </a:r>
          </a:p>
        </p:txBody>
      </p:sp>
    </p:spTree>
    <p:extLst>
      <p:ext uri="{BB962C8B-B14F-4D97-AF65-F5344CB8AC3E}">
        <p14:creationId xmlns:p14="http://schemas.microsoft.com/office/powerpoint/2010/main" val="216563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833"/>
            <a:ext cx="12192000" cy="1347019"/>
          </a:xfrm>
        </p:spPr>
        <p:txBody>
          <a:bodyPr>
            <a:normAutofit fontScale="90000"/>
          </a:bodyPr>
          <a:lstStyle/>
          <a:p>
            <a:pPr algn="ctr"/>
            <a:r>
              <a:rPr lang="ru-RU" sz="4400" dirty="0">
                <a:solidFill>
                  <a:schemeClr val="accent6">
                    <a:lumMod val="75000"/>
                  </a:schemeClr>
                </a:solidFill>
              </a:rPr>
              <a:t>Очікувані результати навчання з дисципліни </a:t>
            </a:r>
          </a:p>
        </p:txBody>
      </p:sp>
      <p:sp>
        <p:nvSpPr>
          <p:cNvPr id="3" name="Объект 2"/>
          <p:cNvSpPr>
            <a:spLocks noGrp="1"/>
          </p:cNvSpPr>
          <p:nvPr>
            <p:ph idx="1"/>
          </p:nvPr>
        </p:nvSpPr>
        <p:spPr>
          <a:xfrm>
            <a:off x="0" y="1347019"/>
            <a:ext cx="12192000" cy="5624052"/>
          </a:xfrm>
        </p:spPr>
        <p:txBody>
          <a:bodyPr>
            <a:normAutofit/>
          </a:bodyPr>
          <a:lstStyle/>
          <a:p>
            <a:pPr marL="0" indent="0">
              <a:buNone/>
            </a:pPr>
            <a:r>
              <a:rPr lang="uk-UA" b="1" u="sng" dirty="0"/>
              <a:t>Після вивчення дисципліни «Інвестиційний менеджмент» студент буде знати: </a:t>
            </a:r>
          </a:p>
          <a:p>
            <a:r>
              <a:rPr lang="uk-UA" dirty="0"/>
              <a:t>− концептуальні основи інвестиційного менеджменту, його значення та вплив на ефективність діяльності організації; </a:t>
            </a:r>
          </a:p>
          <a:p>
            <a:r>
              <a:rPr lang="uk-UA" dirty="0"/>
              <a:t>− сутність і складові інвестиційного менеджменту, його еволюцію, зв’язок з бізнесом та сферу використання в Україні; </a:t>
            </a:r>
          </a:p>
          <a:p>
            <a:r>
              <a:rPr lang="uk-UA" dirty="0"/>
              <a:t>− особливості організації інвестиційного менеджменту організацій різних організаційно-правових форм та форм власності; </a:t>
            </a:r>
          </a:p>
          <a:p>
            <a:r>
              <a:rPr lang="uk-UA" dirty="0"/>
              <a:t>− систему управління інвестиційним забезпеченням фірми; </a:t>
            </a:r>
          </a:p>
          <a:p>
            <a:r>
              <a:rPr lang="uk-UA" dirty="0"/>
              <a:t>− методологічні засади та методичний інструментарій інвестиційного менеджменту; </a:t>
            </a:r>
          </a:p>
          <a:p>
            <a:r>
              <a:rPr lang="uk-UA" dirty="0"/>
              <a:t>− методи оцінки та прогнозування розвитку інвестиційного ринку; </a:t>
            </a:r>
          </a:p>
          <a:p>
            <a:r>
              <a:rPr lang="uk-UA" dirty="0"/>
              <a:t>− сутність та складові інвестиційної стратегії підприємства; </a:t>
            </a:r>
          </a:p>
          <a:p>
            <a:r>
              <a:rPr lang="uk-UA" dirty="0"/>
              <a:t>− особливості політики формування інвестиційних ресурсів підприємства; </a:t>
            </a:r>
          </a:p>
        </p:txBody>
      </p:sp>
    </p:spTree>
    <p:extLst>
      <p:ext uri="{BB962C8B-B14F-4D97-AF65-F5344CB8AC3E}">
        <p14:creationId xmlns:p14="http://schemas.microsoft.com/office/powerpoint/2010/main" val="226105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12192000" cy="1347019"/>
          </a:xfrm>
          <a:prstGeom prst="rect">
            <a:avLst/>
          </a:prstGeom>
          <a:effectLst/>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400" dirty="0">
                <a:solidFill>
                  <a:schemeClr val="accent6">
                    <a:lumMod val="75000"/>
                  </a:schemeClr>
                </a:solidFill>
              </a:rPr>
              <a:t>Очікувані результати навчання з дисципліни </a:t>
            </a:r>
          </a:p>
        </p:txBody>
      </p:sp>
      <p:sp>
        <p:nvSpPr>
          <p:cNvPr id="8" name="Объект 2"/>
          <p:cNvSpPr>
            <a:spLocks noGrp="1"/>
          </p:cNvSpPr>
          <p:nvPr>
            <p:ph idx="1"/>
          </p:nvPr>
        </p:nvSpPr>
        <p:spPr>
          <a:xfrm>
            <a:off x="0" y="1233948"/>
            <a:ext cx="12192000" cy="5624052"/>
          </a:xfrm>
        </p:spPr>
        <p:txBody>
          <a:bodyPr>
            <a:normAutofit/>
          </a:bodyPr>
          <a:lstStyle/>
          <a:p>
            <a:pPr marL="0" indent="0">
              <a:buNone/>
            </a:pPr>
            <a:r>
              <a:rPr lang="uk-UA" b="1" u="sng" dirty="0"/>
              <a:t>Після вивчення дисципліни «Інвестиційний менеджмент» студент буде знати: </a:t>
            </a:r>
          </a:p>
          <a:p>
            <a:r>
              <a:rPr lang="uk-UA" dirty="0"/>
              <a:t>− концептуальні основи управління реальними інвестиціями підприємства; </a:t>
            </a:r>
          </a:p>
          <a:p>
            <a:r>
              <a:rPr lang="uk-UA" dirty="0"/>
              <a:t>− правила прийняття інвестиційних рішень; </a:t>
            </a:r>
          </a:p>
          <a:p>
            <a:r>
              <a:rPr lang="uk-UA" dirty="0"/>
              <a:t>− сутність формування програми реальних інвестицій підприємства; </a:t>
            </a:r>
          </a:p>
          <a:p>
            <a:r>
              <a:rPr lang="uk-UA" dirty="0"/>
              <a:t>− особливості управління інноваційними інвестиціями підприємства; </a:t>
            </a:r>
          </a:p>
          <a:p>
            <a:r>
              <a:rPr lang="uk-UA" dirty="0"/>
              <a:t>− концептуальні основи управління фінансовими інвестиціями підприємства; </a:t>
            </a:r>
          </a:p>
          <a:p>
            <a:r>
              <a:rPr lang="uk-UA" dirty="0"/>
              <a:t>− особливості управління портфелем фінансових інвестицій підприємства; </a:t>
            </a:r>
          </a:p>
          <a:p>
            <a:r>
              <a:rPr lang="uk-UA" dirty="0"/>
              <a:t>− основні проблеми і перспективи розвитку інвестиційного менеджменту в контексті подальшого розвитку підприємницької діяльності та їх специфіку в Україні. </a:t>
            </a:r>
          </a:p>
          <a:p>
            <a:endParaRPr lang="ru-RU" dirty="0"/>
          </a:p>
        </p:txBody>
      </p:sp>
    </p:spTree>
    <p:extLst>
      <p:ext uri="{BB962C8B-B14F-4D97-AF65-F5344CB8AC3E}">
        <p14:creationId xmlns:p14="http://schemas.microsoft.com/office/powerpoint/2010/main" val="3496516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563328"/>
            <a:ext cx="12191999" cy="5294671"/>
          </a:xfrm>
        </p:spPr>
        <p:txBody>
          <a:bodyPr>
            <a:normAutofit/>
          </a:bodyPr>
          <a:lstStyle/>
          <a:p>
            <a:pPr marL="0" indent="0">
              <a:buNone/>
            </a:pPr>
            <a:r>
              <a:rPr lang="uk-UA" b="1" dirty="0"/>
              <a:t>На основі отриманих у процесі навчання знань студент буде вміти: </a:t>
            </a:r>
            <a:endParaRPr lang="uk-UA" dirty="0"/>
          </a:p>
          <a:p>
            <a:r>
              <a:rPr lang="uk-UA" dirty="0"/>
              <a:t>- формулювати цілі інвестиційної діяльності підприємства; </a:t>
            </a:r>
          </a:p>
          <a:p>
            <a:r>
              <a:rPr lang="uk-UA" dirty="0"/>
              <a:t>- забезпечувати контроль за основними формами та напрямами інвестиційної діяльності підприємства; </a:t>
            </a:r>
          </a:p>
          <a:p>
            <a:r>
              <a:rPr lang="uk-UA" dirty="0"/>
              <a:t>- застосовувати основні методи прогнозування інвестиційного ринку; </a:t>
            </a:r>
          </a:p>
          <a:p>
            <a:r>
              <a:rPr lang="uk-UA" dirty="0"/>
              <a:t>- розроблювати бізнес-плани реальних інвестиційних проектів, обґрунтування інвестиційної програми; </a:t>
            </a:r>
          </a:p>
          <a:p>
            <a:r>
              <a:rPr lang="uk-UA" dirty="0"/>
              <a:t>- здійснювати оцінку фінансових інвестицій та формувати інвестиційний портфель підприємства; </a:t>
            </a:r>
          </a:p>
          <a:p>
            <a:r>
              <a:rPr lang="uk-UA" dirty="0"/>
              <a:t>- проводити оцінку інвестиційних ризиків, обґрунтовувати методи їх мінімізації. </a:t>
            </a:r>
          </a:p>
          <a:p>
            <a:endParaRPr lang="ru-RU" dirty="0"/>
          </a:p>
        </p:txBody>
      </p:sp>
      <p:sp>
        <p:nvSpPr>
          <p:cNvPr id="4" name="Заголовок 1"/>
          <p:cNvSpPr>
            <a:spLocks noGrp="1"/>
          </p:cNvSpPr>
          <p:nvPr>
            <p:ph type="title"/>
          </p:nvPr>
        </p:nvSpPr>
        <p:spPr>
          <a:xfrm>
            <a:off x="0" y="-9833"/>
            <a:ext cx="12192000" cy="1347019"/>
          </a:xfrm>
        </p:spPr>
        <p:txBody>
          <a:bodyPr>
            <a:normAutofit fontScale="90000"/>
          </a:bodyPr>
          <a:lstStyle/>
          <a:p>
            <a:pPr algn="ctr"/>
            <a:r>
              <a:rPr lang="ru-RU" sz="4400" dirty="0">
                <a:solidFill>
                  <a:schemeClr val="accent6">
                    <a:lumMod val="75000"/>
                  </a:schemeClr>
                </a:solidFill>
              </a:rPr>
              <a:t>Очікувані результати навчання з дисципліни </a:t>
            </a:r>
          </a:p>
        </p:txBody>
      </p:sp>
    </p:spTree>
    <p:extLst>
      <p:ext uri="{BB962C8B-B14F-4D97-AF65-F5344CB8AC3E}">
        <p14:creationId xmlns:p14="http://schemas.microsoft.com/office/powerpoint/2010/main" val="2558209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1948"/>
            <a:ext cx="12192000" cy="5997678"/>
          </a:xfrm>
        </p:spPr>
        <p:txBody>
          <a:bodyPr>
            <a:normAutofit/>
          </a:bodyPr>
          <a:lstStyle/>
          <a:p>
            <a:pPr algn="ctr"/>
            <a:r>
              <a:rPr lang="uk-UA" sz="4400" dirty="0">
                <a:solidFill>
                  <a:schemeClr val="accent6">
                    <a:lumMod val="75000"/>
                  </a:schemeClr>
                </a:solidFill>
              </a:rPr>
              <a:t>ДЯКУЮ ЗА УВАГУ!</a:t>
            </a:r>
            <a:br>
              <a:rPr lang="uk-UA" sz="4400" dirty="0">
                <a:solidFill>
                  <a:schemeClr val="accent6">
                    <a:lumMod val="75000"/>
                  </a:schemeClr>
                </a:solidFill>
              </a:rPr>
            </a:br>
            <a:br>
              <a:rPr lang="uk-UA" sz="4400" dirty="0">
                <a:solidFill>
                  <a:schemeClr val="accent6">
                    <a:lumMod val="75000"/>
                  </a:schemeClr>
                </a:solidFill>
              </a:rPr>
            </a:br>
            <a:r>
              <a:rPr lang="uk-UA" sz="4400" dirty="0">
                <a:solidFill>
                  <a:schemeClr val="accent6">
                    <a:lumMod val="75000"/>
                  </a:schemeClr>
                </a:solidFill>
              </a:rPr>
              <a:t>ЧЕКАЄМО НА ЗУСТРІЧ!</a:t>
            </a:r>
            <a:endParaRPr lang="ru-RU" sz="4400" dirty="0">
              <a:solidFill>
                <a:schemeClr val="accent6">
                  <a:lumMod val="75000"/>
                </a:schemeClr>
              </a:solidFill>
            </a:endParaRPr>
          </a:p>
        </p:txBody>
      </p:sp>
    </p:spTree>
    <p:extLst>
      <p:ext uri="{BB962C8B-B14F-4D97-AF65-F5344CB8AC3E}">
        <p14:creationId xmlns:p14="http://schemas.microsoft.com/office/powerpoint/2010/main" val="339770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819" y="226142"/>
            <a:ext cx="11867536" cy="5768257"/>
          </a:xfrm>
        </p:spPr>
        <p:txBody>
          <a:bodyPr>
            <a:normAutofit fontScale="90000"/>
          </a:bodyPr>
          <a:lstStyle/>
          <a:p>
            <a:br>
              <a:rPr lang="uk-UA" dirty="0"/>
            </a:br>
            <a:br>
              <a:rPr lang="uk-UA" dirty="0"/>
            </a:br>
            <a:r>
              <a:rPr lang="uk-UA" sz="4000" b="1" i="1" u="sng" cap="none" dirty="0">
                <a:solidFill>
                  <a:schemeClr val="bg2">
                    <a:lumMod val="75000"/>
                  </a:schemeClr>
                </a:solidFill>
                <a:latin typeface="Sitka Text" panose="02000505000000020004" pitchFamily="2" charset="0"/>
                <a:ea typeface="Yu Gothic Medium" panose="020B0500000000000000" pitchFamily="34" charset="-128"/>
                <a:cs typeface="+mn-cs"/>
              </a:rPr>
              <a:t>Наталя НАМЛІЄВА, </a:t>
            </a:r>
            <a:r>
              <a:rPr lang="uk-UA" sz="4000" b="1" i="1" u="sng" cap="none" dirty="0" err="1">
                <a:solidFill>
                  <a:schemeClr val="bg2">
                    <a:lumMod val="75000"/>
                  </a:schemeClr>
                </a:solidFill>
                <a:latin typeface="Sitka Text" panose="02000505000000020004" pitchFamily="2" charset="0"/>
                <a:ea typeface="Yu Gothic Medium" panose="020B0500000000000000" pitchFamily="34" charset="-128"/>
                <a:cs typeface="+mn-cs"/>
              </a:rPr>
              <a:t>к.е.н</a:t>
            </a:r>
            <a:r>
              <a:rPr lang="uk-UA" sz="4000" b="1" i="1" u="sng" cap="none" dirty="0">
                <a:solidFill>
                  <a:schemeClr val="bg2">
                    <a:lumMod val="75000"/>
                  </a:schemeClr>
                </a:solidFill>
                <a:latin typeface="Sitka Text" panose="02000505000000020004" pitchFamily="2" charset="0"/>
                <a:ea typeface="Yu Gothic Medium" panose="020B0500000000000000" pitchFamily="34" charset="-128"/>
                <a:cs typeface="+mn-cs"/>
              </a:rPr>
              <a:t>., доцент </a:t>
            </a:r>
            <a:br>
              <a:rPr lang="uk-UA" sz="5300" b="1" i="1" u="sng" cap="none" dirty="0">
                <a:solidFill>
                  <a:schemeClr val="bg2">
                    <a:lumMod val="75000"/>
                  </a:schemeClr>
                </a:solidFill>
                <a:latin typeface="Sitka Text" panose="02000505000000020004" pitchFamily="2" charset="0"/>
                <a:ea typeface="Yu Gothic Medium" panose="020B0500000000000000" pitchFamily="34" charset="-128"/>
                <a:cs typeface="+mn-cs"/>
              </a:rPr>
            </a:br>
            <a:br>
              <a:rPr lang="uk-UA" sz="5300" b="1" i="1" u="sng" cap="none" dirty="0">
                <a:solidFill>
                  <a:schemeClr val="bg2">
                    <a:lumMod val="75000"/>
                  </a:schemeClr>
                </a:solidFill>
                <a:latin typeface="Sitka Text" panose="02000505000000020004" pitchFamily="2" charset="0"/>
                <a:ea typeface="Yu Gothic Medium" panose="020B0500000000000000" pitchFamily="34" charset="-128"/>
                <a:cs typeface="+mn-cs"/>
              </a:rPr>
            </a:br>
            <a:br>
              <a:rPr lang="uk-UA" dirty="0"/>
            </a:br>
            <a:br>
              <a:rPr lang="uk-UA" dirty="0"/>
            </a:br>
            <a:br>
              <a:rPr lang="uk-UA" dirty="0"/>
            </a:br>
            <a:br>
              <a:rPr lang="uk-UA" dirty="0"/>
            </a:br>
            <a:br>
              <a:rPr lang="uk-UA" dirty="0"/>
            </a:br>
            <a:br>
              <a:rPr lang="uk-UA" dirty="0"/>
            </a:br>
            <a:br>
              <a:rPr lang="uk-UA" dirty="0"/>
            </a:br>
            <a:br>
              <a:rPr lang="ru-RU" dirty="0"/>
            </a:br>
            <a:br>
              <a:rPr lang="ru-RU" dirty="0"/>
            </a:br>
            <a:br>
              <a:rPr lang="ru-RU" dirty="0"/>
            </a:br>
            <a:br>
              <a:rPr lang="ru-RU" dirty="0"/>
            </a:br>
            <a:endParaRPr lang="ru-RU" dirty="0"/>
          </a:p>
        </p:txBody>
      </p:sp>
      <p:sp>
        <p:nvSpPr>
          <p:cNvPr id="4" name="Объект 2"/>
          <p:cNvSpPr>
            <a:spLocks noGrp="1"/>
          </p:cNvSpPr>
          <p:nvPr>
            <p:ph idx="1"/>
          </p:nvPr>
        </p:nvSpPr>
        <p:spPr>
          <a:xfrm>
            <a:off x="127818" y="530942"/>
            <a:ext cx="12064181" cy="6327058"/>
          </a:xfrm>
        </p:spPr>
        <p:txBody>
          <a:bodyPr>
            <a:normAutofit fontScale="92500" lnSpcReduction="10000"/>
          </a:bodyPr>
          <a:lstStyle/>
          <a:p>
            <a:pPr marL="0" indent="0">
              <a:buNone/>
            </a:pPr>
            <a:r>
              <a:rPr lang="ru-RU" sz="2200" b="1" i="1" u="sng" dirty="0">
                <a:ln w="3175" cmpd="sng">
                  <a:noFill/>
                </a:ln>
                <a:latin typeface="Sitka Text" panose="02000505000000020004" pitchFamily="2" charset="0"/>
                <a:ea typeface="Yu Gothic Medium" panose="020B0500000000000000" pitchFamily="34" charset="-128"/>
              </a:rPr>
              <a:t>Освіта:</a:t>
            </a:r>
          </a:p>
          <a:p>
            <a:pPr marL="0" indent="0" algn="just">
              <a:spcBef>
                <a:spcPts val="0"/>
              </a:spcBef>
              <a:spcAft>
                <a:spcPts val="0"/>
              </a:spcAft>
              <a:buNone/>
            </a:pPr>
            <a:r>
              <a:rPr lang="ru-RU" sz="2100" dirty="0">
                <a:solidFill>
                  <a:schemeClr val="accent6">
                    <a:lumMod val="75000"/>
                  </a:schemeClr>
                </a:solidFill>
              </a:rPr>
              <a:t>Повну вищу освіту здобула за спеціальністю «</a:t>
            </a:r>
            <a:r>
              <a:rPr lang="uk-UA" sz="2100" dirty="0">
                <a:solidFill>
                  <a:schemeClr val="accent6">
                    <a:lumMod val="75000"/>
                  </a:schemeClr>
                </a:solidFill>
              </a:rPr>
              <a:t>Економіка підприємства</a:t>
            </a:r>
            <a:r>
              <a:rPr lang="ru-RU" sz="2100" dirty="0">
                <a:solidFill>
                  <a:schemeClr val="accent6">
                    <a:lumMod val="75000"/>
                  </a:schemeClr>
                </a:solidFill>
              </a:rPr>
              <a:t>», кваліфікація – </a:t>
            </a:r>
            <a:r>
              <a:rPr lang="uk-UA" sz="2100" dirty="0">
                <a:solidFill>
                  <a:schemeClr val="accent6">
                    <a:lumMod val="75000"/>
                  </a:schemeClr>
                </a:solidFill>
              </a:rPr>
              <a:t>економіста підприємства</a:t>
            </a:r>
            <a:r>
              <a:rPr lang="ru-RU" sz="2100" dirty="0">
                <a:solidFill>
                  <a:schemeClr val="accent6">
                    <a:lumMod val="75000"/>
                  </a:schemeClr>
                </a:solidFill>
              </a:rPr>
              <a:t> (диплом спеціаліста АР №12185184). У 2007 р. захистила дисертацію на здобуття наукового ступеня кандидата економічних наук на тему «Розвиток інвестиційної діяльності промислових підприємств» (Гуманітарний університет «Запорізький інститут державного та муніципального управління, спеціальність 08.06.01 «Економіка, організація і управління підприємствами», диплом ДК №040734, виданий на підставі рішення президії Вищої атестаційної комісії України від 10 травня 2007 р.).</a:t>
            </a:r>
          </a:p>
          <a:p>
            <a:pPr marL="0" indent="0" algn="just">
              <a:spcBef>
                <a:spcPts val="0"/>
              </a:spcBef>
              <a:spcAft>
                <a:spcPts val="0"/>
              </a:spcAft>
              <a:buNone/>
            </a:pPr>
            <a:r>
              <a:rPr lang="ru-RU" sz="2100" dirty="0">
                <a:solidFill>
                  <a:schemeClr val="accent6">
                    <a:lumMod val="75000"/>
                  </a:schemeClr>
                </a:solidFill>
              </a:rPr>
              <a:t>У 2014 р. присвоєно вчене звання доцента кафедри економіки підприємства Класичного приватного університету, атестат 12ДЦ №040549, виданий на підставі рішення Атестаційної колегії від 22 грудня 2014 р.</a:t>
            </a:r>
          </a:p>
          <a:p>
            <a:pPr marL="0" indent="0" algn="just">
              <a:spcBef>
                <a:spcPts val="0"/>
              </a:spcBef>
              <a:spcAft>
                <a:spcPts val="0"/>
              </a:spcAft>
              <a:buNone/>
            </a:pPr>
            <a:r>
              <a:rPr lang="uk-UA" sz="2100" dirty="0">
                <a:solidFill>
                  <a:schemeClr val="accent6">
                    <a:lumMod val="75000"/>
                  </a:schemeClr>
                </a:solidFill>
              </a:rPr>
              <a:t>У 2017 р. отримала диплом магістра зі спеціальності «Адміністративний менеджмент» та здобула професійну кваліфікацію менеджера (управителя) з адміністративної діяльності (Класичний приватний університет, диплом М17 №027077 ВІД 28 лютого 2017 р.). </a:t>
            </a:r>
          </a:p>
          <a:p>
            <a:pPr marL="0" indent="0" algn="just">
              <a:buNone/>
            </a:pPr>
            <a:r>
              <a:rPr lang="ru-RU" sz="2200" b="1" i="1" u="sng" dirty="0">
                <a:ln w="3175" cmpd="sng">
                  <a:noFill/>
                </a:ln>
                <a:latin typeface="Sitka Text" panose="02000505000000020004" pitchFamily="2" charset="0"/>
                <a:ea typeface="Yu Gothic Medium" panose="020B0500000000000000" pitchFamily="34" charset="-128"/>
              </a:rPr>
              <a:t>Сфера наукових інтересів присвячена</a:t>
            </a:r>
            <a:r>
              <a:rPr lang="ru-RU" sz="2200" b="1" i="1" dirty="0">
                <a:ln w="3175" cmpd="sng">
                  <a:noFill/>
                </a:ln>
                <a:latin typeface="Sitka Text" panose="02000505000000020004" pitchFamily="2" charset="0"/>
                <a:ea typeface="Yu Gothic Medium" panose="020B0500000000000000" pitchFamily="34" charset="-128"/>
              </a:rPr>
              <a:t> </a:t>
            </a:r>
          </a:p>
          <a:p>
            <a:pPr marL="0" indent="0" algn="just">
              <a:buNone/>
            </a:pPr>
            <a:r>
              <a:rPr lang="ru-RU" sz="2100" dirty="0">
                <a:solidFill>
                  <a:schemeClr val="accent6">
                    <a:lumMod val="75000"/>
                  </a:schemeClr>
                </a:solidFill>
              </a:rPr>
              <a:t>проблемам управління конкурентоспроможністю підприємства, питанням, пов’язаним з інвестиційною діяльністю підприємств у кризисних умовах.</a:t>
            </a:r>
          </a:p>
          <a:p>
            <a:pPr marL="0" indent="0" algn="just">
              <a:buNone/>
            </a:pPr>
            <a:r>
              <a:rPr lang="ru-RU" sz="2200" b="1" i="1" u="sng" dirty="0">
                <a:ln w="3175" cmpd="sng">
                  <a:noFill/>
                </a:ln>
                <a:latin typeface="Sitka Text" panose="02000505000000020004" pitchFamily="2" charset="0"/>
                <a:ea typeface="Yu Gothic Medium" panose="020B0500000000000000" pitchFamily="34" charset="-128"/>
              </a:rPr>
              <a:t>Викладацька діяльність пов'язана із розробкою та викладанням таких дисциплін, як: </a:t>
            </a:r>
          </a:p>
          <a:p>
            <a:pPr marL="0" indent="0" algn="just">
              <a:buNone/>
            </a:pPr>
            <a:r>
              <a:rPr lang="uk-UA" sz="2100" dirty="0">
                <a:solidFill>
                  <a:schemeClr val="accent6">
                    <a:lumMod val="75000"/>
                  </a:schemeClr>
                </a:solidFill>
              </a:rPr>
              <a:t>«Менеджмент», «Основи підприємницької діяльності», «Конкурентоспроможність підприємства», «Планування і контроль на підприємстві», «Інвестиційний менеджмент».</a:t>
            </a:r>
          </a:p>
        </p:txBody>
      </p:sp>
    </p:spTree>
    <p:extLst>
      <p:ext uri="{BB962C8B-B14F-4D97-AF65-F5344CB8AC3E}">
        <p14:creationId xmlns:p14="http://schemas.microsoft.com/office/powerpoint/2010/main" val="141779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963561"/>
          </a:xfrm>
        </p:spPr>
        <p:txBody>
          <a:bodyPr>
            <a:normAutofit/>
          </a:bodyPr>
          <a:lstStyle/>
          <a:p>
            <a:pPr algn="ctr"/>
            <a:r>
              <a:rPr lang="uk-UA" sz="4400" dirty="0">
                <a:solidFill>
                  <a:schemeClr val="accent6">
                    <a:lumMod val="75000"/>
                  </a:schemeClr>
                </a:solidFill>
              </a:rPr>
              <a:t>ОПИС ДИСЦИПЛІНИ</a:t>
            </a:r>
            <a:endParaRPr lang="ru-RU" sz="4400" dirty="0">
              <a:solidFill>
                <a:schemeClr val="accent6">
                  <a:lumMod val="75000"/>
                </a:schemeClr>
              </a:solidFill>
            </a:endParaRPr>
          </a:p>
        </p:txBody>
      </p:sp>
      <p:sp>
        <p:nvSpPr>
          <p:cNvPr id="3" name="Объект 2"/>
          <p:cNvSpPr>
            <a:spLocks noGrp="1"/>
          </p:cNvSpPr>
          <p:nvPr>
            <p:ph idx="1"/>
          </p:nvPr>
        </p:nvSpPr>
        <p:spPr>
          <a:xfrm>
            <a:off x="0" y="835741"/>
            <a:ext cx="12103510" cy="6022259"/>
          </a:xfrm>
        </p:spPr>
        <p:txBody>
          <a:bodyPr>
            <a:normAutofit fontScale="32500" lnSpcReduction="20000"/>
          </a:bodyPr>
          <a:lstStyle/>
          <a:p>
            <a:endParaRPr lang="ru-RU" dirty="0"/>
          </a:p>
          <a:p>
            <a:pPr marL="0" indent="0" algn="just">
              <a:buNone/>
            </a:pPr>
            <a:r>
              <a:rPr lang="ru-RU" dirty="0"/>
              <a:t> </a:t>
            </a:r>
            <a:r>
              <a:rPr lang="uk-UA" sz="4500" b="1" dirty="0"/>
              <a:t>Анотація</a:t>
            </a:r>
          </a:p>
          <a:p>
            <a:pPr marL="0" indent="0" algn="just">
              <a:buNone/>
            </a:pPr>
            <a:r>
              <a:rPr lang="uk-UA" sz="4500" dirty="0"/>
              <a:t>Дисципліна спрямована на формування знань, умінь та практичних навичок щодо управління інвестиційною діяльністю, інвестиціями, надання майбутнім фахівцям розуміння економічної сутності та механізму інвестування, формування теоретичної та методологічної бази інвестування для вільного володіння практикою використання інвестиційних інструментів. 	</a:t>
            </a:r>
          </a:p>
          <a:p>
            <a:pPr marL="0" indent="0" algn="just">
              <a:buNone/>
            </a:pPr>
            <a:r>
              <a:rPr lang="uk-UA" sz="4500" b="1" dirty="0"/>
              <a:t>Мета та цілі </a:t>
            </a:r>
            <a:r>
              <a:rPr lang="uk-UA" sz="4500" dirty="0"/>
              <a:t>	</a:t>
            </a:r>
          </a:p>
          <a:p>
            <a:pPr marL="0" indent="0" algn="just">
              <a:buNone/>
            </a:pPr>
            <a:r>
              <a:rPr lang="uk-UA" sz="4500" dirty="0"/>
              <a:t>Формування у майбутніх фахівців теоретичних знань і практичних навичок щодо організації та управління інвестиційною діяльністю суб’єктів господарювання різних форм власності та видів діяльності, розроблення інвестиційної стратегії підприємства, аналізу інвестиційної привабливості проектів, а також володіння інструментарієм, методикою розроблення інвестиційних стратегій розвитку суб’єктів господарювання та набуття практичних вмінь і навичок щодо методів оцінки інвестиційних проектів.</a:t>
            </a:r>
          </a:p>
          <a:p>
            <a:pPr marL="0" indent="0" algn="just">
              <a:buNone/>
            </a:pPr>
            <a:r>
              <a:rPr lang="uk-UA" sz="4500" dirty="0"/>
              <a:t> </a:t>
            </a:r>
            <a:r>
              <a:rPr lang="uk-UA" sz="4500" b="1" dirty="0"/>
              <a:t>Формат </a:t>
            </a:r>
            <a:r>
              <a:rPr lang="uk-UA" sz="4500" dirty="0"/>
              <a:t>	</a:t>
            </a:r>
          </a:p>
          <a:p>
            <a:pPr marL="0" indent="0" algn="just">
              <a:buNone/>
            </a:pPr>
            <a:r>
              <a:rPr lang="uk-UA" sz="4500" dirty="0"/>
              <a:t>Лекції (очний, заочний формат), практичні заняття (очний, заочний формат), консультації (очний, заочний формат), підсумковий контроль – залік (очний, заочний формат). 	</a:t>
            </a:r>
          </a:p>
          <a:p>
            <a:pPr marL="0" indent="0" algn="just">
              <a:buNone/>
            </a:pPr>
            <a:r>
              <a:rPr lang="uk-UA" sz="4500" b="1" dirty="0"/>
              <a:t>Пререквізити </a:t>
            </a:r>
            <a:r>
              <a:rPr lang="uk-UA" sz="4500" dirty="0"/>
              <a:t>	</a:t>
            </a:r>
          </a:p>
          <a:p>
            <a:pPr marL="0" indent="0" algn="just">
              <a:buNone/>
            </a:pPr>
            <a:r>
              <a:rPr lang="uk-UA" sz="4500" dirty="0"/>
              <a:t>Загальні та фахові знання, отримані на першому (бакалаврському) рівні вищої освіти («Інвестування», «Гроші і кредит», «Менеджмент», «Страхування», «Фінансовий аналіз», «Фінансова діяльність суб'єктів господарювання» та ін.). 	</a:t>
            </a:r>
          </a:p>
          <a:p>
            <a:pPr marL="0" indent="0" algn="just">
              <a:buNone/>
            </a:pPr>
            <a:r>
              <a:rPr lang="uk-UA" sz="4500" b="1" dirty="0"/>
              <a:t>Пореквізити 	</a:t>
            </a:r>
          </a:p>
          <a:p>
            <a:pPr marL="0" indent="0" algn="just">
              <a:buNone/>
            </a:pPr>
            <a:r>
              <a:rPr lang="uk-UA" sz="4500" dirty="0"/>
              <a:t>Знання з дисципліни «</a:t>
            </a:r>
            <a:r>
              <a:rPr lang="uk-UA" sz="4500" i="1" dirty="0"/>
              <a:t>Інвестиційний менеджмент</a:t>
            </a:r>
            <a:r>
              <a:rPr lang="uk-UA" sz="4500" dirty="0"/>
              <a:t>», у разі її вибору, можуть бути використані під час написання магістерської роботи за умов відповідності до її теми. 	</a:t>
            </a:r>
          </a:p>
          <a:p>
            <a:endParaRPr lang="ru-RU" sz="3800" dirty="0"/>
          </a:p>
        </p:txBody>
      </p:sp>
    </p:spTree>
    <p:extLst>
      <p:ext uri="{BB962C8B-B14F-4D97-AF65-F5344CB8AC3E}">
        <p14:creationId xmlns:p14="http://schemas.microsoft.com/office/powerpoint/2010/main" val="221973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26" y="0"/>
            <a:ext cx="12054348" cy="1507067"/>
          </a:xfrm>
        </p:spPr>
        <p:txBody>
          <a:bodyPr>
            <a:normAutofit/>
          </a:bodyPr>
          <a:lstStyle/>
          <a:p>
            <a:pPr algn="ctr"/>
            <a:r>
              <a:rPr lang="uk-UA" sz="4400" dirty="0">
                <a:solidFill>
                  <a:schemeClr val="accent6">
                    <a:lumMod val="75000"/>
                  </a:schemeClr>
                </a:solidFill>
              </a:rPr>
              <a:t>ВАМ ПРОПОНУЮТЬСЯ ТЕМИ </a:t>
            </a:r>
            <a:br>
              <a:rPr lang="uk-UA" sz="4400" dirty="0">
                <a:solidFill>
                  <a:schemeClr val="accent6">
                    <a:lumMod val="75000"/>
                  </a:schemeClr>
                </a:solidFill>
              </a:rPr>
            </a:br>
            <a:r>
              <a:rPr lang="uk-UA" sz="4400" dirty="0">
                <a:solidFill>
                  <a:schemeClr val="accent6">
                    <a:lumMod val="75000"/>
                  </a:schemeClr>
                </a:solidFill>
              </a:rPr>
              <a:t>ДЛЯ ВИВЧЕННЯ</a:t>
            </a:r>
            <a:endParaRPr lang="ru-RU" sz="4400" dirty="0">
              <a:solidFill>
                <a:schemeClr val="accent6">
                  <a:lumMod val="75000"/>
                </a:schemeClr>
              </a:solidFill>
            </a:endParaRPr>
          </a:p>
        </p:txBody>
      </p:sp>
      <p:sp>
        <p:nvSpPr>
          <p:cNvPr id="3" name="Объект 2"/>
          <p:cNvSpPr>
            <a:spLocks noGrp="1"/>
          </p:cNvSpPr>
          <p:nvPr>
            <p:ph idx="1"/>
          </p:nvPr>
        </p:nvSpPr>
        <p:spPr>
          <a:xfrm>
            <a:off x="0" y="1507067"/>
            <a:ext cx="12123174" cy="5247694"/>
          </a:xfrm>
        </p:spPr>
        <p:txBody>
          <a:bodyPr/>
          <a:lstStyle/>
          <a:p>
            <a:r>
              <a:rPr lang="uk-UA" dirty="0">
                <a:solidFill>
                  <a:schemeClr val="tx1"/>
                </a:solidFill>
              </a:rPr>
              <a:t>Тема. 1. Сутність, мета та функції інвестиційного менеджменту</a:t>
            </a:r>
          </a:p>
          <a:p>
            <a:r>
              <a:rPr lang="uk-UA" dirty="0">
                <a:solidFill>
                  <a:schemeClr val="tx1"/>
                </a:solidFill>
              </a:rPr>
              <a:t>Тема 2. Методологічні засади та методичний інструментарій інвестиційного менеджменту</a:t>
            </a:r>
          </a:p>
          <a:p>
            <a:r>
              <a:rPr lang="uk-UA" dirty="0">
                <a:solidFill>
                  <a:schemeClr val="tx1"/>
                </a:solidFill>
              </a:rPr>
              <a:t>Тема 3. Оцінка та прогнозування розвитку інвестиційного ринку</a:t>
            </a:r>
          </a:p>
          <a:p>
            <a:r>
              <a:rPr lang="uk-UA" dirty="0">
                <a:solidFill>
                  <a:schemeClr val="tx1"/>
                </a:solidFill>
              </a:rPr>
              <a:t>Тема 4. Інвестиційні ресурси підприємства</a:t>
            </a:r>
          </a:p>
          <a:p>
            <a:r>
              <a:rPr lang="uk-UA" dirty="0">
                <a:solidFill>
                  <a:schemeClr val="tx1"/>
                </a:solidFill>
              </a:rPr>
              <a:t>Тема 5. Правила прийняття інвестиційних рішень</a:t>
            </a:r>
          </a:p>
          <a:p>
            <a:r>
              <a:rPr lang="uk-UA" dirty="0">
                <a:solidFill>
                  <a:schemeClr val="tx1"/>
                </a:solidFill>
              </a:rPr>
              <a:t>Тема 6. Інвестиційна стратегія підприємства</a:t>
            </a:r>
          </a:p>
          <a:p>
            <a:r>
              <a:rPr lang="uk-UA" dirty="0">
                <a:solidFill>
                  <a:schemeClr val="tx1"/>
                </a:solidFill>
              </a:rPr>
              <a:t>Тема 7. Управління реальними інвестиціями підприємства</a:t>
            </a:r>
          </a:p>
          <a:p>
            <a:r>
              <a:rPr lang="uk-UA" dirty="0">
                <a:solidFill>
                  <a:schemeClr val="tx1"/>
                </a:solidFill>
              </a:rPr>
              <a:t>Тема 8. Формування програми реальних інвестицій підприємства</a:t>
            </a:r>
          </a:p>
          <a:p>
            <a:r>
              <a:rPr lang="uk-UA" dirty="0">
                <a:solidFill>
                  <a:schemeClr val="tx1"/>
                </a:solidFill>
              </a:rPr>
              <a:t>Тема 9. Управління реалізацією та ризиками інвестиційних проектів</a:t>
            </a:r>
          </a:p>
          <a:p>
            <a:r>
              <a:rPr lang="uk-UA" dirty="0">
                <a:solidFill>
                  <a:schemeClr val="tx1"/>
                </a:solidFill>
              </a:rPr>
              <a:t>Тема 10. Управління портфелем фінансових інвестицій підприємства</a:t>
            </a:r>
          </a:p>
          <a:p>
            <a:endParaRPr lang="ru-RU" dirty="0"/>
          </a:p>
        </p:txBody>
      </p:sp>
      <p:pic>
        <p:nvPicPr>
          <p:cNvPr id="6" name="Рисунок 5"/>
          <p:cNvPicPr>
            <a:picLocks noChangeAspect="1"/>
          </p:cNvPicPr>
          <p:nvPr/>
        </p:nvPicPr>
        <p:blipFill>
          <a:blip r:embed="rId3"/>
          <a:stretch>
            <a:fillRect/>
          </a:stretch>
        </p:blipFill>
        <p:spPr>
          <a:xfrm>
            <a:off x="9503799" y="5114925"/>
            <a:ext cx="2619375" cy="1743075"/>
          </a:xfrm>
          <a:prstGeom prst="rect">
            <a:avLst/>
          </a:prstGeom>
          <a:ln>
            <a:noFill/>
          </a:ln>
          <a:effectLst>
            <a:softEdge rad="112500"/>
          </a:effectLst>
        </p:spPr>
      </p:pic>
      <p:pic>
        <p:nvPicPr>
          <p:cNvPr id="7" name="Рисунок 6"/>
          <p:cNvPicPr>
            <a:picLocks noChangeAspect="1"/>
          </p:cNvPicPr>
          <p:nvPr/>
        </p:nvPicPr>
        <p:blipFill>
          <a:blip r:embed="rId4"/>
          <a:stretch>
            <a:fillRect/>
          </a:stretch>
        </p:blipFill>
        <p:spPr>
          <a:xfrm>
            <a:off x="8634412" y="2884538"/>
            <a:ext cx="2847975" cy="1600200"/>
          </a:xfrm>
          <a:prstGeom prst="rect">
            <a:avLst/>
          </a:prstGeom>
          <a:ln>
            <a:noFill/>
          </a:ln>
          <a:effectLst>
            <a:softEdge rad="112500"/>
          </a:effectLst>
        </p:spPr>
      </p:pic>
    </p:spTree>
    <p:extLst>
      <p:ext uri="{BB962C8B-B14F-4D97-AF65-F5344CB8AC3E}">
        <p14:creationId xmlns:p14="http://schemas.microsoft.com/office/powerpoint/2010/main" val="416099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4429" r="7874"/>
          <a:stretch/>
        </p:blipFill>
        <p:spPr>
          <a:xfrm>
            <a:off x="1130710" y="4109883"/>
            <a:ext cx="2094271" cy="2639963"/>
          </a:xfrm>
          <a:prstGeom prst="rect">
            <a:avLst/>
          </a:prstGeom>
        </p:spPr>
      </p:pic>
      <p:sp>
        <p:nvSpPr>
          <p:cNvPr id="2" name="Заголовок 1"/>
          <p:cNvSpPr>
            <a:spLocks noGrp="1"/>
          </p:cNvSpPr>
          <p:nvPr>
            <p:ph type="title"/>
          </p:nvPr>
        </p:nvSpPr>
        <p:spPr>
          <a:xfrm>
            <a:off x="0" y="0"/>
            <a:ext cx="4640826" cy="4109883"/>
          </a:xfrm>
        </p:spPr>
        <p:txBody>
          <a:bodyPr>
            <a:normAutofit fontScale="90000"/>
          </a:bodyPr>
          <a:lstStyle/>
          <a:p>
            <a:pPr algn="ctr"/>
            <a:r>
              <a:rPr lang="uk-UA" sz="4400" dirty="0">
                <a:solidFill>
                  <a:schemeClr val="accent6">
                    <a:lumMod val="75000"/>
                  </a:schemeClr>
                </a:solidFill>
              </a:rPr>
              <a:t>Тема. 1. Сутність, мета та функції інвестиційного менеджменту</a:t>
            </a:r>
          </a:p>
        </p:txBody>
      </p:sp>
      <p:sp>
        <p:nvSpPr>
          <p:cNvPr id="4" name="Заголовок 1"/>
          <p:cNvSpPr txBox="1">
            <a:spLocks/>
          </p:cNvSpPr>
          <p:nvPr/>
        </p:nvSpPr>
        <p:spPr>
          <a:xfrm>
            <a:off x="5378246" y="336754"/>
            <a:ext cx="4513005"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accent6">
                    <a:lumMod val="75000"/>
                  </a:schemeClr>
                </a:solidFill>
              </a:rPr>
              <a:t>ВИ ДІЗНАЄТЕСЯ</a:t>
            </a:r>
          </a:p>
        </p:txBody>
      </p:sp>
      <p:sp>
        <p:nvSpPr>
          <p:cNvPr id="5" name="Заголовок 1"/>
          <p:cNvSpPr txBox="1">
            <a:spLocks/>
          </p:cNvSpPr>
          <p:nvPr/>
        </p:nvSpPr>
        <p:spPr>
          <a:xfrm>
            <a:off x="4640826" y="1853379"/>
            <a:ext cx="7551174" cy="953728"/>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1. Економічну сутність інвестицій та інвестиційної діяльності.</a:t>
            </a:r>
          </a:p>
        </p:txBody>
      </p:sp>
      <p:sp>
        <p:nvSpPr>
          <p:cNvPr id="6" name="Заголовок 1"/>
          <p:cNvSpPr txBox="1">
            <a:spLocks/>
          </p:cNvSpPr>
          <p:nvPr/>
        </p:nvSpPr>
        <p:spPr>
          <a:xfrm>
            <a:off x="4640826" y="3077497"/>
            <a:ext cx="7551174"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u="sng" cap="none" dirty="0">
                <a:solidFill>
                  <a:schemeClr val="bg2">
                    <a:lumMod val="75000"/>
                  </a:schemeClr>
                </a:solidFill>
                <a:latin typeface="Sitka Text" panose="02000505000000020004" pitchFamily="2" charset="0"/>
                <a:ea typeface="Yu Gothic Medium" panose="020B0500000000000000" pitchFamily="34" charset="-128"/>
                <a:cs typeface="+mn-cs"/>
              </a:rPr>
              <a:t>2. Мету і завдання інвестиційного менеджменту.</a:t>
            </a:r>
          </a:p>
        </p:txBody>
      </p:sp>
      <p:sp>
        <p:nvSpPr>
          <p:cNvPr id="7" name="Заголовок 1"/>
          <p:cNvSpPr txBox="1">
            <a:spLocks/>
          </p:cNvSpPr>
          <p:nvPr/>
        </p:nvSpPr>
        <p:spPr>
          <a:xfrm>
            <a:off x="4640827" y="4281950"/>
            <a:ext cx="7551172"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3. Функції і механізм інвестиційного менеджменту.</a:t>
            </a:r>
          </a:p>
        </p:txBody>
      </p:sp>
    </p:spTree>
    <p:extLst>
      <p:ext uri="{BB962C8B-B14F-4D97-AF65-F5344CB8AC3E}">
        <p14:creationId xmlns:p14="http://schemas.microsoft.com/office/powerpoint/2010/main" val="303815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1"/>
            <a:ext cx="4817806" cy="4031225"/>
          </a:xfrm>
        </p:spPr>
        <p:txBody>
          <a:bodyPr>
            <a:noAutofit/>
          </a:bodyPr>
          <a:lstStyle/>
          <a:p>
            <a:pPr algn="ctr"/>
            <a:r>
              <a:rPr lang="uk-UA" dirty="0">
                <a:solidFill>
                  <a:schemeClr val="accent6">
                    <a:lumMod val="75000"/>
                  </a:schemeClr>
                </a:solidFill>
              </a:rPr>
              <a:t>Тема 2. Методологічні засади та методичний інструментарій інвестиційного менеджменту</a:t>
            </a:r>
          </a:p>
        </p:txBody>
      </p:sp>
      <p:sp>
        <p:nvSpPr>
          <p:cNvPr id="5" name="Заголовок 1"/>
          <p:cNvSpPr txBox="1">
            <a:spLocks/>
          </p:cNvSpPr>
          <p:nvPr/>
        </p:nvSpPr>
        <p:spPr>
          <a:xfrm>
            <a:off x="4444181" y="1524000"/>
            <a:ext cx="7747818" cy="953728"/>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1. Концепцію оцінки вартості грошей у часі.</a:t>
            </a:r>
          </a:p>
        </p:txBody>
      </p:sp>
      <p:sp>
        <p:nvSpPr>
          <p:cNvPr id="6" name="Заголовок 1"/>
          <p:cNvSpPr txBox="1">
            <a:spLocks/>
          </p:cNvSpPr>
          <p:nvPr/>
        </p:nvSpPr>
        <p:spPr>
          <a:xfrm>
            <a:off x="4532671" y="2708787"/>
            <a:ext cx="7659329" cy="953728"/>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2. Поняття інвестиційних ризиків та їх кількісна оцінка.</a:t>
            </a:r>
          </a:p>
        </p:txBody>
      </p:sp>
      <p:sp>
        <p:nvSpPr>
          <p:cNvPr id="7" name="Заголовок 1"/>
          <p:cNvSpPr txBox="1">
            <a:spLocks/>
          </p:cNvSpPr>
          <p:nvPr/>
        </p:nvSpPr>
        <p:spPr>
          <a:xfrm>
            <a:off x="4532671" y="3893574"/>
            <a:ext cx="7659327" cy="953728"/>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3. Оцінку ліквідності інвестицій</a:t>
            </a:r>
            <a:r>
              <a:rPr lang="ru-RU"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a:t>
            </a:r>
            <a:endPar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endParaRPr>
          </a:p>
        </p:txBody>
      </p:sp>
      <p:sp>
        <p:nvSpPr>
          <p:cNvPr id="8" name="Заголовок 1"/>
          <p:cNvSpPr txBox="1">
            <a:spLocks/>
          </p:cNvSpPr>
          <p:nvPr/>
        </p:nvSpPr>
        <p:spPr>
          <a:xfrm>
            <a:off x="5142272" y="454743"/>
            <a:ext cx="4513005"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accent6">
                    <a:lumMod val="75000"/>
                  </a:schemeClr>
                </a:solidFill>
              </a:rPr>
              <a:t>ВИ ДІЗНАЄТЕСЯ</a:t>
            </a:r>
          </a:p>
        </p:txBody>
      </p:sp>
      <p:pic>
        <p:nvPicPr>
          <p:cNvPr id="2" name="Рисунок 1"/>
          <p:cNvPicPr>
            <a:picLocks noChangeAspect="1"/>
          </p:cNvPicPr>
          <p:nvPr/>
        </p:nvPicPr>
        <p:blipFill>
          <a:blip r:embed="rId2"/>
          <a:stretch>
            <a:fillRect/>
          </a:stretch>
        </p:blipFill>
        <p:spPr>
          <a:xfrm>
            <a:off x="796413" y="4031226"/>
            <a:ext cx="3313471" cy="2743199"/>
          </a:xfrm>
          <a:prstGeom prst="rect">
            <a:avLst/>
          </a:prstGeom>
        </p:spPr>
      </p:pic>
    </p:spTree>
    <p:extLst>
      <p:ext uri="{BB962C8B-B14F-4D97-AF65-F5344CB8AC3E}">
        <p14:creationId xmlns:p14="http://schemas.microsoft.com/office/powerpoint/2010/main" val="103342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
            <a:ext cx="4925961" cy="432619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000" dirty="0">
                <a:solidFill>
                  <a:schemeClr val="accent6">
                    <a:lumMod val="75000"/>
                  </a:schemeClr>
                </a:solidFill>
              </a:rPr>
              <a:t>Тема 3. </a:t>
            </a:r>
          </a:p>
          <a:p>
            <a:pPr algn="ctr"/>
            <a:r>
              <a:rPr lang="uk-UA" sz="4000" dirty="0">
                <a:solidFill>
                  <a:schemeClr val="accent6">
                    <a:lumMod val="75000"/>
                  </a:schemeClr>
                </a:solidFill>
              </a:rPr>
              <a:t>Оцінка та прогнозування розвитку інвестиційного ринку</a:t>
            </a:r>
          </a:p>
        </p:txBody>
      </p:sp>
      <p:sp>
        <p:nvSpPr>
          <p:cNvPr id="5" name="Заголовок 1"/>
          <p:cNvSpPr txBox="1">
            <a:spLocks/>
          </p:cNvSpPr>
          <p:nvPr/>
        </p:nvSpPr>
        <p:spPr>
          <a:xfrm>
            <a:off x="4798142" y="1524000"/>
            <a:ext cx="7393857"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1. Поняття інвестиційного ринку. Класифікація видів і сегментів інвестиційного ринку, їх характеристика.</a:t>
            </a:r>
          </a:p>
        </p:txBody>
      </p:sp>
      <p:sp>
        <p:nvSpPr>
          <p:cNvPr id="6" name="Заголовок 1"/>
          <p:cNvSpPr txBox="1">
            <a:spLocks/>
          </p:cNvSpPr>
          <p:nvPr/>
        </p:nvSpPr>
        <p:spPr>
          <a:xfrm>
            <a:off x="4798142" y="2816942"/>
            <a:ext cx="7393858"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2. Оцінку та прогнозування інвестиційної привабливості галузей економіки і регіонів.</a:t>
            </a:r>
          </a:p>
        </p:txBody>
      </p:sp>
      <p:sp>
        <p:nvSpPr>
          <p:cNvPr id="7" name="Заголовок 1"/>
          <p:cNvSpPr txBox="1">
            <a:spLocks/>
          </p:cNvSpPr>
          <p:nvPr/>
        </p:nvSpPr>
        <p:spPr>
          <a:xfrm>
            <a:off x="4798142" y="3977148"/>
            <a:ext cx="7393856"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3</a:t>
            </a:r>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 Інвестиційний клімат та методи його дослідження.</a:t>
            </a:r>
          </a:p>
        </p:txBody>
      </p:sp>
      <p:sp>
        <p:nvSpPr>
          <p:cNvPr id="8" name="Заголовок 1"/>
          <p:cNvSpPr txBox="1">
            <a:spLocks/>
          </p:cNvSpPr>
          <p:nvPr/>
        </p:nvSpPr>
        <p:spPr>
          <a:xfrm>
            <a:off x="5299587" y="147485"/>
            <a:ext cx="4513005"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accent6">
                    <a:lumMod val="75000"/>
                  </a:schemeClr>
                </a:solidFill>
              </a:rPr>
              <a:t>ВИ ДІЗНАЄТЕСЯ</a:t>
            </a:r>
          </a:p>
        </p:txBody>
      </p:sp>
      <p:pic>
        <p:nvPicPr>
          <p:cNvPr id="2" name="Рисунок 1"/>
          <p:cNvPicPr>
            <a:picLocks noChangeAspect="1"/>
          </p:cNvPicPr>
          <p:nvPr/>
        </p:nvPicPr>
        <p:blipFill>
          <a:blip r:embed="rId2"/>
          <a:stretch>
            <a:fillRect/>
          </a:stretch>
        </p:blipFill>
        <p:spPr>
          <a:xfrm>
            <a:off x="1323460" y="4326194"/>
            <a:ext cx="1822862" cy="2389839"/>
          </a:xfrm>
          <a:prstGeom prst="rect">
            <a:avLst/>
          </a:prstGeom>
        </p:spPr>
      </p:pic>
    </p:spTree>
    <p:extLst>
      <p:ext uri="{BB962C8B-B14F-4D97-AF65-F5344CB8AC3E}">
        <p14:creationId xmlns:p14="http://schemas.microsoft.com/office/powerpoint/2010/main" val="285563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4670323" cy="4257368"/>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000" dirty="0">
                <a:solidFill>
                  <a:schemeClr val="accent6">
                    <a:lumMod val="75000"/>
                  </a:schemeClr>
                </a:solidFill>
              </a:rPr>
              <a:t>Тема 4. Інвестиційні ресурси підприємства</a:t>
            </a:r>
          </a:p>
        </p:txBody>
      </p:sp>
      <p:sp>
        <p:nvSpPr>
          <p:cNvPr id="5" name="Заголовок 1"/>
          <p:cNvSpPr txBox="1">
            <a:spLocks/>
          </p:cNvSpPr>
          <p:nvPr/>
        </p:nvSpPr>
        <p:spPr>
          <a:xfrm>
            <a:off x="4572000" y="2762864"/>
            <a:ext cx="7619999"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2. Політику формування інвестиційних ресурсів підприємства.</a:t>
            </a:r>
          </a:p>
        </p:txBody>
      </p:sp>
      <p:sp>
        <p:nvSpPr>
          <p:cNvPr id="6" name="Заголовок 1"/>
          <p:cNvSpPr txBox="1">
            <a:spLocks/>
          </p:cNvSpPr>
          <p:nvPr/>
        </p:nvSpPr>
        <p:spPr>
          <a:xfrm>
            <a:off x="4572000" y="1676400"/>
            <a:ext cx="7772399"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1. Економічний зміст інвестиційних ресурсів підприємства.</a:t>
            </a:r>
          </a:p>
        </p:txBody>
      </p:sp>
      <p:sp>
        <p:nvSpPr>
          <p:cNvPr id="7" name="Заголовок 1"/>
          <p:cNvSpPr txBox="1">
            <a:spLocks/>
          </p:cNvSpPr>
          <p:nvPr/>
        </p:nvSpPr>
        <p:spPr>
          <a:xfrm>
            <a:off x="4572000" y="3977148"/>
            <a:ext cx="7620000" cy="116020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i="1" u="sng" cap="none" dirty="0">
                <a:solidFill>
                  <a:schemeClr val="bg2">
                    <a:lumMod val="75000"/>
                  </a:schemeClr>
                </a:solidFill>
                <a:latin typeface="Sitka Text" panose="02000505000000020004" pitchFamily="2" charset="0"/>
                <a:ea typeface="Yu Gothic Medium" panose="020B0500000000000000" pitchFamily="34" charset="-128"/>
                <a:cs typeface="+mn-cs"/>
              </a:rPr>
              <a:t>3. Оптимізацію структури джерел формування інвестиційних ресурсів.</a:t>
            </a:r>
          </a:p>
        </p:txBody>
      </p:sp>
      <p:sp>
        <p:nvSpPr>
          <p:cNvPr id="8" name="Заголовок 1"/>
          <p:cNvSpPr txBox="1">
            <a:spLocks/>
          </p:cNvSpPr>
          <p:nvPr/>
        </p:nvSpPr>
        <p:spPr>
          <a:xfrm>
            <a:off x="5309420" y="361336"/>
            <a:ext cx="4513005" cy="953728"/>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accent6">
                    <a:lumMod val="75000"/>
                  </a:schemeClr>
                </a:solidFill>
              </a:rPr>
              <a:t>ВИ ДІЗНАЄТЕСЯ</a:t>
            </a:r>
          </a:p>
        </p:txBody>
      </p:sp>
      <p:pic>
        <p:nvPicPr>
          <p:cNvPr id="2" name="Рисунок 1"/>
          <p:cNvPicPr>
            <a:picLocks noChangeAspect="1"/>
          </p:cNvPicPr>
          <p:nvPr/>
        </p:nvPicPr>
        <p:blipFill>
          <a:blip r:embed="rId2"/>
          <a:stretch>
            <a:fillRect/>
          </a:stretch>
        </p:blipFill>
        <p:spPr>
          <a:xfrm>
            <a:off x="1278194" y="4311446"/>
            <a:ext cx="1822862" cy="2389839"/>
          </a:xfrm>
          <a:prstGeom prst="rect">
            <a:avLst/>
          </a:prstGeom>
        </p:spPr>
      </p:pic>
    </p:spTree>
    <p:extLst>
      <p:ext uri="{BB962C8B-B14F-4D97-AF65-F5344CB8AC3E}">
        <p14:creationId xmlns:p14="http://schemas.microsoft.com/office/powerpoint/2010/main" val="3958943137"/>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497</TotalTime>
  <Words>1698</Words>
  <Application>Microsoft Office PowerPoint</Application>
  <PresentationFormat>Широкоэкранный</PresentationFormat>
  <Paragraphs>174</Paragraphs>
  <Slides>25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Calibri</vt:lpstr>
      <vt:lpstr>Century Gothic</vt:lpstr>
      <vt:lpstr>Sitka Text</vt:lpstr>
      <vt:lpstr>Wingdings 3</vt:lpstr>
      <vt:lpstr>Сектор</vt:lpstr>
      <vt:lpstr>Мелітопольський державний педагогічний університет імені Богдана Хмельницького   факультет інформатики, математики та економіки   Кафедра управління та адміністрування</vt:lpstr>
      <vt:lpstr>Викладачка курсу  запрошує ВАС ДО НАВЧАННЯ</vt:lpstr>
      <vt:lpstr>  Наталя НАМЛІЄВА, к.е.н., доцент              </vt:lpstr>
      <vt:lpstr>ОПИС ДИСЦИПЛІНИ</vt:lpstr>
      <vt:lpstr>ВАМ ПРОПОНУЮТЬСЯ ТЕМИ  ДЛЯ ВИВЧЕННЯ</vt:lpstr>
      <vt:lpstr>Тема. 1. Сутність, мета та функції інвестиційного менеджменту</vt:lpstr>
      <vt:lpstr>Тема 2. Методологічні засади та методичний інструментарій інвестиційного менеджменту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КРИТЕРІЇ ОЦІНЮВАННЯ</vt:lpstr>
      <vt:lpstr>ШКАЛА ОЦІНЮВАННЯ</vt:lpstr>
      <vt:lpstr>Очікувані результати навчання з дисципліни </vt:lpstr>
      <vt:lpstr>Презентация PowerPoint</vt:lpstr>
      <vt:lpstr>Очікувані результати навчання з дисципліни </vt:lpstr>
      <vt:lpstr>ДЯКУЮ ЗА УВАГУ!  ЧЕКАЄМО НА ЗУСТРІЧ!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Мелітопольський державний педагогічний університет імені Богдана Хмельницького   факультет інформатики, математики та економіки   Кафедра управління та адміністрування</dc:title>
  <dc:creator>1</dc:creator>
  <cp:lastModifiedBy>Олег</cp:lastModifiedBy>
  <cp:revision>46</cp:revision>
  <dcterms:created xsi:type="dcterms:W3CDTF">2023-10-08T08:20:02Z</dcterms:created>
  <dcterms:modified xsi:type="dcterms:W3CDTF">2023-10-20T08:55:52Z</dcterms:modified>
</cp:coreProperties>
</file>