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121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302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421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376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0000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6092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543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7329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241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831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023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31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030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18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19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174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904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1880ABE-52B5-4B6F-A647-0B5F66D01F07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F715275-6B9C-44A1-9372-4C2390943A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860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C7C0B-BA69-4FFA-8F72-DC6630F4F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720" y="1300785"/>
            <a:ext cx="9692640" cy="29511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Інноваційний </a:t>
            </a:r>
            <a:b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</a:t>
            </a:r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val="17625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FC23D7-F403-48DA-9B95-2F4CE03156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4840" y="670560"/>
            <a:ext cx="10835640" cy="5623560"/>
          </a:xfrm>
        </p:spPr>
        <p:txBody>
          <a:bodyPr>
            <a:normAutofit/>
          </a:bodyPr>
          <a:lstStyle/>
          <a:p>
            <a:pPr indent="449580" algn="just"/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Освітній компонент «Інноваційний менеджмент»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має сформувати й розвинути у здобувачів теоретичні знання та практичні навички в сфері інноваційної діяльності та управління інноваційними процесами, формування у майбутніх фахівців сприйнятливості до нововведень, теоретичних знань і практичних навичок в питаннях підготовки і здійснення інноваційних змін в умовах ринкових відносин і жорсткої конкурентної боротьби.</a:t>
            </a:r>
          </a:p>
          <a:p>
            <a:pPr indent="450215" algn="just">
              <a:lnSpc>
                <a:spcPct val="115000"/>
              </a:lnSpc>
              <a:tabLst>
                <a:tab pos="450215" algn="l"/>
                <a:tab pos="6110605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 матеріал дисципліни  «Інноваційний менеджмент»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викладається у</a:t>
            </a:r>
            <a:r>
              <a:rPr lang="uk-UA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сьомАХ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темах, які розкривають сутність основних складових  курсу</a:t>
            </a:r>
          </a:p>
          <a:p>
            <a:pPr marL="0" indent="0" algn="just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3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C880D2-B116-4D55-8125-703F7A8DF7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7680" y="518160"/>
            <a:ext cx="11140440" cy="58978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«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Інноваційний менеджмент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належить до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вибіркових дисциплін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дає можливість здобувачам  опанувати системи наукових поглядів на сутність, принципи, методи та інструменти інноваційного менеджменту, набути основних умінь і навичок практичного застосування фахових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різних рівнях та посадах за умов інтенсифікації процесів генерування та впровадження інновацій у сучасній економіці.</a:t>
            </a:r>
          </a:p>
          <a:p>
            <a:pPr marL="0" indent="0" algn="just"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89172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DF91D01-8A22-47E0-AB4D-C65F979A86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3400" y="716280"/>
            <a:ext cx="11201400" cy="5501640"/>
          </a:xfrm>
        </p:spPr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buNone/>
            </a:pPr>
            <a:r>
              <a:rPr lang="uk-UA" sz="2800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442913" algn="just">
              <a:buNone/>
              <a:tabLst>
                <a:tab pos="449580" algn="l"/>
              </a:tabLst>
            </a:pPr>
            <a:r>
              <a:rPr lang="uk-UA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 викладання освітнього компоненту «Інноваційний менеджмент» є 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оволодіння новітніми теоретичними знаннями з питань управління інноваціями та набуття практичних вмінь і навичок щодо реалізації управління інноваційною діяльністю у швидкозмінному середовищі, розвитку інноваційного потенціалу підприємства. </a:t>
            </a:r>
          </a:p>
          <a:p>
            <a:pPr marL="0" indent="0" algn="just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5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439B45D0-DA2B-46A7-9835-BBD118DFBFA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47642741"/>
              </p:ext>
            </p:extLst>
          </p:nvPr>
        </p:nvGraphicFramePr>
        <p:xfrm>
          <a:off x="1356360" y="1356362"/>
          <a:ext cx="9479279" cy="4948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612">
                  <a:extLst>
                    <a:ext uri="{9D8B030D-6E8A-4147-A177-3AD203B41FA5}">
                      <a16:colId xmlns:a16="http://schemas.microsoft.com/office/drawing/2014/main" val="4266409818"/>
                    </a:ext>
                  </a:extLst>
                </a:gridCol>
                <a:gridCol w="8320667">
                  <a:extLst>
                    <a:ext uri="{9D8B030D-6E8A-4147-A177-3AD203B41FA5}">
                      <a16:colId xmlns:a16="http://schemas.microsoft.com/office/drawing/2014/main" val="878876606"/>
                    </a:ext>
                  </a:extLst>
                </a:gridCol>
              </a:tblGrid>
              <a:tr h="2225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Програмні компетентності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706318"/>
                  </a:ext>
                </a:extLst>
              </a:tr>
              <a:tr h="2225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 компетентності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178906"/>
                  </a:ext>
                </a:extLst>
              </a:tr>
              <a:tr h="6957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797804"/>
                  </a:ext>
                </a:extLst>
              </a:tr>
              <a:tr h="69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ЗК4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застосовувати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ситуаціях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9174872"/>
                  </a:ext>
                </a:extLst>
              </a:tr>
              <a:tr h="69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ЗК7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tabLst>
                          <a:tab pos="276225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вчитися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оволодівати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002933"/>
                  </a:ext>
                </a:extLst>
              </a:tr>
              <a:tr h="2225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 компетентності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074995"/>
                  </a:ext>
                </a:extLst>
              </a:tr>
              <a:tr h="69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СК2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діяти соціально відповідально і свідомо.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7671526"/>
                  </a:ext>
                </a:extLst>
              </a:tr>
              <a:tr h="69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СК5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8595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працювати в команді та налагоджувати міжособистісну взаємодію при вирішенні професійних завдань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7747609"/>
                  </a:ext>
                </a:extLst>
              </a:tr>
              <a:tr h="6957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СК7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обирати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використовувати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інструментарій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менеджменту.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492588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E1B777A-EF2C-4AB4-9566-4580729C2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09" y="643974"/>
            <a:ext cx="11120225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 КОМПЕТЕНТНОСТЕЙ, </a:t>
            </a:r>
            <a:r>
              <a:rPr kumimoji="0" lang="ru-RU" altLang="uk-UA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 НАБУВАЮТЬСЯ ПІД ЧАС ОПАНУВАННЯ ОСВІТНІМ КОМПОНЕНТОМ</a:t>
            </a:r>
            <a:endParaRPr kumimoji="0" lang="uk-UA" altLang="uk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uk-UA" altLang="uk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12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428B02B4-B0E1-47DD-B4D4-6084769F717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58663030"/>
              </p:ext>
            </p:extLst>
          </p:nvPr>
        </p:nvGraphicFramePr>
        <p:xfrm>
          <a:off x="2148840" y="1496942"/>
          <a:ext cx="9174480" cy="4187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340">
                  <a:extLst>
                    <a:ext uri="{9D8B030D-6E8A-4147-A177-3AD203B41FA5}">
                      <a16:colId xmlns:a16="http://schemas.microsoft.com/office/drawing/2014/main" val="2578831963"/>
                    </a:ext>
                  </a:extLst>
                </a:gridCol>
                <a:gridCol w="7762140">
                  <a:extLst>
                    <a:ext uri="{9D8B030D-6E8A-4147-A177-3AD203B41FA5}">
                      <a16:colId xmlns:a16="http://schemas.microsoft.com/office/drawing/2014/main" val="1703425746"/>
                    </a:ext>
                  </a:extLst>
                </a:gridCol>
              </a:tblGrid>
              <a:tr h="539829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Програмні результати навчання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223722"/>
                  </a:ext>
                </a:extLst>
              </a:tr>
              <a:tr h="111398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 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3530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79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Демонструвати знання теорій, методів і функцій менеджменту, сучасних концепцій лідерства.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9063202"/>
                  </a:ext>
                </a:extLst>
              </a:tr>
              <a:tr h="111398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 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34734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79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Демонструвати навички виявлення проблем та обґрунтування управлінських рішень.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4334829"/>
                  </a:ext>
                </a:extLst>
              </a:tr>
              <a:tr h="1419783">
                <a:tc>
                  <a:txBody>
                    <a:bodyPr/>
                    <a:lstStyle/>
                    <a:p>
                      <a:pPr marR="352425" algn="ctr">
                        <a:lnSpc>
                          <a:spcPct val="150000"/>
                        </a:lnSpc>
                        <a:tabLst>
                          <a:tab pos="92075" algn="l"/>
                          <a:tab pos="44132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РН 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2425" algn="just">
                        <a:lnSpc>
                          <a:spcPct val="150000"/>
                        </a:lnSpc>
                        <a:tabLst>
                          <a:tab pos="518795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Застосовувати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менеджменту для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ефективності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017445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172E4C4-C2C5-4938-AC55-C2BCCE3F5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5592" y="789057"/>
            <a:ext cx="458081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 НАВЧАННЯ</a:t>
            </a: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113" algn="l"/>
              </a:tabLst>
            </a:pP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04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649C4C27-31B0-49AB-B2FF-F4BC3441386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90372663"/>
              </p:ext>
            </p:extLst>
          </p:nvPr>
        </p:nvGraphicFramePr>
        <p:xfrm>
          <a:off x="1097280" y="2000459"/>
          <a:ext cx="9936480" cy="1428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4044321833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1240857692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2225723155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4184887367"/>
                    </a:ext>
                  </a:extLst>
                </a:gridCol>
              </a:tblGrid>
              <a:tr h="714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заняття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 заняття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самостійна робота 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838439073"/>
                  </a:ext>
                </a:extLst>
              </a:tr>
              <a:tr h="714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32247051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190F4F6-83DE-41F2-B31F-E040308B7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5383" y="1032600"/>
            <a:ext cx="31802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 КУРСУ</a:t>
            </a:r>
            <a:endParaRPr kumimoji="0" lang="uk-UA" altLang="uk-UA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82210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Краплинка</Template>
  <TotalTime>10</TotalTime>
  <Words>289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Краплинка</vt:lpstr>
      <vt:lpstr>Інноваційний  менеджмент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Інноваційний  менеджмент</dc:title>
  <dc:creator>innasheblykina@gmail.com</dc:creator>
  <cp:lastModifiedBy>Олег</cp:lastModifiedBy>
  <cp:revision>4</cp:revision>
  <dcterms:created xsi:type="dcterms:W3CDTF">2023-10-19T14:42:02Z</dcterms:created>
  <dcterms:modified xsi:type="dcterms:W3CDTF">2023-10-20T12:13:48Z</dcterms:modified>
</cp:coreProperties>
</file>