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7"/>
  </p:notes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959300-2E4B-4CF8-AC8E-297E3FC602D3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6D608F-9C62-4A7D-A2A4-3953A07375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6013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6D608F-9C62-4A7D-A2A4-3953A07375A8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7855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0AC75-1E20-4EAB-91B2-60C07E50E2A7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DFFEB-30F9-4DAD-B018-6519A6EA4F7D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1828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0AC75-1E20-4EAB-91B2-60C07E50E2A7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DFFEB-30F9-4DAD-B018-6519A6EA4F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2534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0AC75-1E20-4EAB-91B2-60C07E50E2A7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DFFEB-30F9-4DAD-B018-6519A6EA4F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83202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0AC75-1E20-4EAB-91B2-60C07E50E2A7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DFFEB-30F9-4DAD-B018-6519A6EA4F7D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510687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0AC75-1E20-4EAB-91B2-60C07E50E2A7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DFFEB-30F9-4DAD-B018-6519A6EA4F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16580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0AC75-1E20-4EAB-91B2-60C07E50E2A7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DFFEB-30F9-4DAD-B018-6519A6EA4F7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74293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0AC75-1E20-4EAB-91B2-60C07E50E2A7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DFFEB-30F9-4DAD-B018-6519A6EA4F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45506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0AC75-1E20-4EAB-91B2-60C07E50E2A7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DFFEB-30F9-4DAD-B018-6519A6EA4F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64336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0AC75-1E20-4EAB-91B2-60C07E50E2A7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DFFEB-30F9-4DAD-B018-6519A6EA4F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2529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0AC75-1E20-4EAB-91B2-60C07E50E2A7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DFFEB-30F9-4DAD-B018-6519A6EA4F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5233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0AC75-1E20-4EAB-91B2-60C07E50E2A7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DFFEB-30F9-4DAD-B018-6519A6EA4F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1705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0AC75-1E20-4EAB-91B2-60C07E50E2A7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DFFEB-30F9-4DAD-B018-6519A6EA4F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1522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0AC75-1E20-4EAB-91B2-60C07E50E2A7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DFFEB-30F9-4DAD-B018-6519A6EA4F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8874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0AC75-1E20-4EAB-91B2-60C07E50E2A7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DFFEB-30F9-4DAD-B018-6519A6EA4F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1238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0AC75-1E20-4EAB-91B2-60C07E50E2A7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DFFEB-30F9-4DAD-B018-6519A6EA4F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7475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0AC75-1E20-4EAB-91B2-60C07E50E2A7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DFFEB-30F9-4DAD-B018-6519A6EA4F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3315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0AC75-1E20-4EAB-91B2-60C07E50E2A7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DFFEB-30F9-4DAD-B018-6519A6EA4F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1316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B20AC75-1E20-4EAB-91B2-60C07E50E2A7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CBDFFEB-30F9-4DAD-B018-6519A6EA4F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991282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  <p:sldLayoutId id="2147483805" r:id="rId13"/>
    <p:sldLayoutId id="2147483806" r:id="rId14"/>
    <p:sldLayoutId id="2147483807" r:id="rId15"/>
    <p:sldLayoutId id="2147483808" r:id="rId16"/>
    <p:sldLayoutId id="214748380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Osypenko_Svitlana@mdpu.org.ua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64892" y="1633585"/>
            <a:ext cx="8001000" cy="2368486"/>
          </a:xfrm>
        </p:spPr>
        <p:txBody>
          <a:bodyPr/>
          <a:lstStyle/>
          <a:p>
            <a:pPr algn="ctr"/>
            <a:r>
              <a:rPr lang="uk-UA" dirty="0"/>
              <a:t>Бюджетна система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32245" y="403084"/>
            <a:ext cx="7752778" cy="1086352"/>
          </a:xfrm>
        </p:spPr>
        <p:txBody>
          <a:bodyPr>
            <a:normAutofit/>
          </a:bodyPr>
          <a:lstStyle/>
          <a:p>
            <a:r>
              <a:rPr lang="uk-UA" dirty="0"/>
              <a:t>Факультеті інформатики, математики та економіки</a:t>
            </a:r>
          </a:p>
          <a:p>
            <a:pPr algn="ctr"/>
            <a:r>
              <a:rPr lang="uk-UA" dirty="0"/>
              <a:t>Кафедра управління та адміністрування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76822" y="3270315"/>
            <a:ext cx="8001000" cy="236848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ru-RU" sz="32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864892" y="4892510"/>
            <a:ext cx="8001000" cy="13401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uk-UA" sz="2400" dirty="0"/>
              <a:t>Освітньо-професійна програма першого рівня вищої освіти за спеціальністю  073 «Менеджмент»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237812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724400" y="886120"/>
            <a:ext cx="5729926" cy="1723534"/>
          </a:xfrm>
        </p:spPr>
        <p:txBody>
          <a:bodyPr>
            <a:normAutofit/>
          </a:bodyPr>
          <a:lstStyle/>
          <a:p>
            <a:pPr algn="just"/>
            <a:r>
              <a:rPr lang="uk-UA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Осипенко Світлана Олександрівна, </a:t>
            </a:r>
            <a:br>
              <a:rPr lang="uk-UA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кандидат економічних наук, </a:t>
            </a:r>
            <a:br>
              <a:rPr lang="uk-UA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старший викладач</a:t>
            </a:r>
            <a:endParaRPr lang="ru-RU" cap="none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15" r="14115"/>
          <a:stretch>
            <a:fillRect/>
          </a:stretch>
        </p:blipFill>
        <p:spPr>
          <a:xfrm>
            <a:off x="989012" y="725864"/>
            <a:ext cx="3280974" cy="4760536"/>
          </a:xfrm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err="1">
                <a:hlinkClick r:id="rId3"/>
              </a:rPr>
              <a:t>Osypenko</a:t>
            </a:r>
            <a:r>
              <a:rPr lang="uk-UA" dirty="0">
                <a:hlinkClick r:id="rId3"/>
              </a:rPr>
              <a:t>_</a:t>
            </a:r>
            <a:r>
              <a:rPr lang="en-US" dirty="0" err="1">
                <a:hlinkClick r:id="rId3"/>
              </a:rPr>
              <a:t>Svitlana</a:t>
            </a:r>
            <a:r>
              <a:rPr lang="uk-UA" dirty="0">
                <a:hlinkClick r:id="rId3"/>
              </a:rPr>
              <a:t>@mdpu.org.ua</a:t>
            </a:r>
            <a:endParaRPr lang="uk-UA" dirty="0"/>
          </a:p>
          <a:p>
            <a:endParaRPr lang="uk-UA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4816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127271" y="536018"/>
            <a:ext cx="8534401" cy="1038257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Анотація освітнього </a:t>
            </a:r>
            <a:r>
              <a:rPr lang="uk-UA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компанента</a:t>
            </a:r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«Бюджетна система»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235670" y="1932495"/>
            <a:ext cx="10850251" cy="4061905"/>
          </a:xfrm>
        </p:spPr>
        <p:txBody>
          <a:bodyPr>
            <a:normAutofit fontScale="77500" lnSpcReduction="20000"/>
          </a:bodyPr>
          <a:lstStyle/>
          <a:p>
            <a:r>
              <a:rPr lang="uk-UA" cap="all" dirty="0"/>
              <a:t> </a:t>
            </a:r>
            <a:endParaRPr lang="ru-RU" dirty="0"/>
          </a:p>
          <a:p>
            <a:pPr algn="just"/>
            <a:r>
              <a:rPr lang="uk-UA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Освітній компонент «Бюджетна система» передбачає формування у здобувачів вищої освіти сучасного організаційно-управлінського мислення та системи спеціальних знань відносно організації та управління бюджетною системою та проведення бюджетної політики в державі.</a:t>
            </a:r>
            <a:endParaRPr lang="ru-RU" sz="2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Навчальний матеріал дисципліни  «Бюджетна система» викладається у одинадцяти темах, які розкривають сутність основних складових  курсу.</a:t>
            </a:r>
            <a:endParaRPr lang="ru-RU" sz="2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Дисципліна «Бюджетна система» спрямована на глибоке та ґрунтовне засвоєння студентами теоретичних знань та вироблення практичних навичок щодо управління бюджетними ресурсами, організації бюджетного процесу на державному і місцевому рівнях, формування і аналізу документів, які використовуються на всіх стадіях бюджетного процесу. Дисципліна передбачає послідовне та систематизоване вивчення засад побудови бюджетної системи, формування доходів та здійснення видатків державного і місцевих бюджетів, оцінювання результатів впливу бюджету на соціально-економічний розвиток держави.</a:t>
            </a:r>
            <a:endParaRPr lang="ru-RU" sz="2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Навчальна дисципліна «Бюджетна система» належить до вибіркових дисциплін, спрямована на формування фахових компетенцій у сфері управління централізованими фондами коштів держави.</a:t>
            </a:r>
            <a:endParaRPr lang="ru-RU" sz="2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1946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sz="half" idx="1"/>
          </p:nvPr>
        </p:nvSpPr>
        <p:spPr>
          <a:xfrm>
            <a:off x="637077" y="603316"/>
            <a:ext cx="4937655" cy="471584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uk-UA" dirty="0"/>
              <a:t>Мета курсу полягає у: </a:t>
            </a:r>
          </a:p>
          <a:p>
            <a:pPr algn="just"/>
            <a:r>
              <a:rPr lang="uk-UA" dirty="0"/>
              <a:t>засвоєнні теоретичних основ формування і використання бюджету держави; розумінні засад бюджетного устрою і принципів побудови бюджетної системи; формуванні теоретичних і практичних знань щодо методів і джерел формування доходів бюджету та напрямів і форм фінансування видатків; оволодінні методикою вивчення обсягів бюджетних видатків, які забезпечують реалізацію функцій держави; формування знань з питань державного кредиту та управління державним боргом.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>
          <a:xfrm>
            <a:off x="5808133" y="685800"/>
            <a:ext cx="4934479" cy="4913721"/>
          </a:xfrm>
        </p:spPr>
        <p:txBody>
          <a:bodyPr>
            <a:normAutofit fontScale="92500" lnSpcReduction="20000"/>
          </a:bodyPr>
          <a:lstStyle/>
          <a:p>
            <a:r>
              <a:rPr lang="uk-UA" dirty="0"/>
              <a:t>Завдання курсу: </a:t>
            </a:r>
          </a:p>
          <a:p>
            <a:pPr algn="just"/>
            <a:r>
              <a:rPr lang="uk-UA" dirty="0"/>
              <a:t>вивчення теоретичної надбудови бюджетної системи України, форм і методів використання бюджетних коштів та шляхи підвищення ефективності їх використання, з’ясування теоретичних основ формування і використання бюджетних коштів; вивчення структури та принципів побудови бюджетної системи, особливостей функціонування бюджетного механізму; виявлення форми і методи використання коштів бюджетних установ та визначення проблем формування і використання фінансових ресурсів Державного і місцевих бюджетів.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0996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938737" y="280448"/>
            <a:ext cx="10058400" cy="596245"/>
          </a:xfrm>
        </p:spPr>
        <p:txBody>
          <a:bodyPr>
            <a:normAutofit/>
          </a:bodyPr>
          <a:lstStyle/>
          <a:p>
            <a:pPr algn="ctr"/>
            <a:r>
              <a:rPr lang="uk-UA" sz="2000" dirty="0">
                <a:ln w="3175" cmpd="sng"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Загальна структура курсу</a:t>
            </a:r>
            <a:endParaRPr lang="ru-RU" sz="2000" dirty="0">
              <a:ln w="3175" cmpd="sng">
                <a:solidFill>
                  <a:schemeClr val="bg1"/>
                </a:solidFill>
              </a:ln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684211" y="1036947"/>
            <a:ext cx="10312925" cy="5542961"/>
          </a:xfrm>
        </p:spPr>
        <p:txBody>
          <a:bodyPr>
            <a:noAutofit/>
          </a:bodyPr>
          <a:lstStyle/>
          <a:p>
            <a:r>
              <a:rPr lang="uk-UA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Тема 1. Сутність, призначення та роль бюджету держави</a:t>
            </a:r>
          </a:p>
          <a:p>
            <a:r>
              <a:rPr lang="uk-U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2. Бюджет як основний фінансовий план держави</a:t>
            </a:r>
          </a:p>
          <a:p>
            <a:r>
              <a:rPr lang="uk-U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3. Бюджетний дефіцит і джерела його фінансування</a:t>
            </a:r>
          </a:p>
          <a:p>
            <a:r>
              <a:rPr lang="uk-U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4. Бюджетний устрій а побудова бюджетної системи</a:t>
            </a:r>
          </a:p>
          <a:p>
            <a:r>
              <a:rPr lang="uk-U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5. Система доходів бюджету</a:t>
            </a:r>
          </a:p>
          <a:p>
            <a:r>
              <a:rPr lang="uk-U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6. Система видатків бюджету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7. Міжбюджетні відносини і система бюджетного вирівнювання</a:t>
            </a:r>
          </a:p>
          <a:p>
            <a:r>
              <a:rPr lang="uk-U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8. Видатки бюджету на економічну діяльність держави та науку</a:t>
            </a:r>
          </a:p>
          <a:p>
            <a:r>
              <a:rPr lang="uk-U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9. Видатки бюджету на соціальний захист населення та соціальну сферу</a:t>
            </a:r>
          </a:p>
          <a:p>
            <a:r>
              <a:rPr lang="uk-U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10. Видатки бюджету на оборону та управління</a:t>
            </a:r>
          </a:p>
          <a:p>
            <a:r>
              <a:rPr lang="uk-U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11. Видатки бюджету на обслуговування боргу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4042688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100</TotalTime>
  <Words>438</Words>
  <Application>Microsoft Office PowerPoint</Application>
  <PresentationFormat>Широкоэкранный</PresentationFormat>
  <Paragraphs>29</Paragraphs>
  <Slides>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Calibri</vt:lpstr>
      <vt:lpstr>Century Gothic</vt:lpstr>
      <vt:lpstr>Times New Roman</vt:lpstr>
      <vt:lpstr>Wingdings 3</vt:lpstr>
      <vt:lpstr>Сектор</vt:lpstr>
      <vt:lpstr>Бюджетна система</vt:lpstr>
      <vt:lpstr>Осипенко Світлана Олександрівна,  кандидат економічних наук,  старший викладач</vt:lpstr>
      <vt:lpstr>Анотація освітнього компанента «Бюджетна система»</vt:lpstr>
      <vt:lpstr>Презентация PowerPoint</vt:lpstr>
      <vt:lpstr>Загальна структура курсу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Бюджетна система</dc:title>
  <dc:creator>User Windows</dc:creator>
  <cp:lastModifiedBy>Олег</cp:lastModifiedBy>
  <cp:revision>5</cp:revision>
  <dcterms:created xsi:type="dcterms:W3CDTF">2023-10-19T10:49:41Z</dcterms:created>
  <dcterms:modified xsi:type="dcterms:W3CDTF">2023-10-20T12:21:23Z</dcterms:modified>
</cp:coreProperties>
</file>