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9" r:id="rId7"/>
    <p:sldId id="272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63" r:id="rId20"/>
    <p:sldId id="265" r:id="rId21"/>
    <p:sldId id="266" r:id="rId22"/>
    <p:sldId id="283" r:id="rId23"/>
    <p:sldId id="26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0B94-D90E-4B94-82D7-E92830E6F986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78DE1-E898-4CA7-B891-1964730E9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0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8DE1-E898-4CA7-B891-1964730E9E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7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1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08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1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20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7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7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1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0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6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ACFDBC-E80B-4795-B387-B6A0A393C639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C01493-B011-4289-B338-B88F0DDD8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74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52" y="247292"/>
            <a:ext cx="11749547" cy="17584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cap="all" dirty="0">
                <a:solidFill>
                  <a:schemeClr val="accent6">
                    <a:lumMod val="75000"/>
                  </a:schemeClr>
                </a:solidFill>
              </a:rPr>
              <a:t>Мелітопольський державний педагогічний університет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200" b="1" cap="all" dirty="0">
                <a:solidFill>
                  <a:schemeClr val="accent6">
                    <a:lumMod val="75000"/>
                  </a:schemeClr>
                </a:solidFill>
              </a:rPr>
              <a:t>імені Богдана Хмельницького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факультет інформатики, математики та економіки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000" b="1" cap="all" dirty="0">
                <a:solidFill>
                  <a:schemeClr val="accent6">
                    <a:lumMod val="75000"/>
                  </a:schemeClr>
                </a:solidFill>
              </a:rPr>
              <a:t>Кафедра управління та адміністрування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652" y="3647768"/>
            <a:ext cx="11749547" cy="221963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atin typeface="Sitka Text" panose="02000505000000020004" pitchFamily="2" charset="0"/>
                <a:ea typeface="Yu Gothic Medium" panose="020B0500000000000000" pitchFamily="34" charset="-128"/>
              </a:rPr>
              <a:t>ДИСЦИПЛІНА </a:t>
            </a:r>
          </a:p>
          <a:p>
            <a:pPr algn="ctr"/>
            <a:r>
              <a:rPr lang="uk-UA" sz="4800" b="1" dirty="0">
                <a:latin typeface="Sitka Text" panose="02000505000000020004" pitchFamily="2" charset="0"/>
                <a:ea typeface="Yu Gothic Medium" panose="020B0500000000000000" pitchFamily="34" charset="-128"/>
              </a:rPr>
              <a:t>«АНТИКРИЗОВИЙ МЕНЕДЖМЕНТ»</a:t>
            </a:r>
            <a:endParaRPr lang="ru-RU" sz="4800" b="1" dirty="0">
              <a:latin typeface="Sitka Text" panose="02000505000000020004" pitchFamily="2" charset="0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1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0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5. Кризи підприємства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3005579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Кризу постачання: поняття, фактори, що її зумовлюють, симптоми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4234003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Кризу виробництва та збуту: поняття, фактори, що її зумовлюють, симптоми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530645"/>
            <a:ext cx="9722904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Фінансову кризу: поняття, фактори, що її зумовлюють, симптоми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" y="2120981"/>
            <a:ext cx="3500284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4980039"/>
            <a:ext cx="2469094" cy="1847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5999" y="102030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ru-RU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криз підприємства, опанувати практичні навички з визначення криз підприємства, факторів, що їх зумовлюють, симптомів.</a:t>
            </a:r>
          </a:p>
        </p:txBody>
      </p:sp>
    </p:spTree>
    <p:extLst>
      <p:ext uri="{BB962C8B-B14F-4D97-AF65-F5344CB8AC3E}">
        <p14:creationId xmlns:p14="http://schemas.microsoft.com/office/powerpoint/2010/main" val="65494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98323"/>
            <a:ext cx="12192000" cy="1651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6. Оцінка ресурсного потенціалу підприємств в рамках антикризового менеджменту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4425122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</a:t>
            </a:r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. Потенціал підприємства: поняття та його елементи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604386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Оцінку ресурсного потенціалу підприємства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8157" y="3648678"/>
            <a:ext cx="3382296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5005225"/>
            <a:ext cx="2469094" cy="1847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5998" y="1769200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uk-UA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оцінки ресурсного потенціалу підприємств у рамках антикризового менеджменту, опанувати практичні навички із застосування оцінки ресурсного потенціалу підприємств.</a:t>
            </a:r>
          </a:p>
        </p:txBody>
      </p:sp>
    </p:spTree>
    <p:extLst>
      <p:ext uri="{BB962C8B-B14F-4D97-AF65-F5344CB8AC3E}">
        <p14:creationId xmlns:p14="http://schemas.microsoft.com/office/powerpoint/2010/main" val="201559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8658"/>
            <a:ext cx="12192000" cy="10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7. Система антикризового управління трудовими ресурсами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" y="4430649"/>
            <a:ext cx="9722904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Принципи, завдання антикризового управління персоналом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530645"/>
            <a:ext cx="9722905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Організаційно-економічні засади проектування системи антикризового управління персоналом на підприємстві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476921"/>
            <a:ext cx="3529781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5010752"/>
            <a:ext cx="2469094" cy="1847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71535" y="1120877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ru-RU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системи антикризового управління трудовими ресурсами, опанувати практичні навички з антикризового управління персоналом на підприємстві.</a:t>
            </a:r>
          </a:p>
        </p:txBody>
      </p:sp>
    </p:spTree>
    <p:extLst>
      <p:ext uri="{BB962C8B-B14F-4D97-AF65-F5344CB8AC3E}">
        <p14:creationId xmlns:p14="http://schemas.microsoft.com/office/powerpoint/2010/main" val="7954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8658"/>
            <a:ext cx="12192000" cy="10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Тема 8.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Система антикризового менеджменту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7988" y="3025246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Систему антикризового управління підприємством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015213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Основні етапи реалізації антикризового управління підприємством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" y="4932095"/>
            <a:ext cx="9722904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</a:t>
            </a:r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. Процедуру розробки антикризової програми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7988" y="2215002"/>
            <a:ext cx="3726426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941118"/>
            <a:ext cx="7895302" cy="9783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</a:t>
            </a:r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. Види резервів та їх оцінку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5010752"/>
            <a:ext cx="2469094" cy="18472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29317" y="1334397"/>
            <a:ext cx="7462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ru-RU" dirty="0"/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системи антикризового менеджменту, опанувати практичні навички із застосування системи антикризового менеджменту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320934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-1" y="0"/>
            <a:ext cx="12192000" cy="17501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9. Санація та реструктуризація підприємств як засіб антикризового менеджменту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576" y="3035690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Поняття та зміст санації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576" y="3786639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Організацію санації підприємства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" y="4699818"/>
            <a:ext cx="9722904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Поняття, види та стратегію реструктуризації в процесі антикризового управління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" y="2254066"/>
            <a:ext cx="4513005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5010752"/>
            <a:ext cx="2469094" cy="184724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576" y="5697794"/>
            <a:ext cx="9552038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Види і порядок проведення реорганізації підприємств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9575" y="1783053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ru-RU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санації та реструктуризації підприємств як засобів антикризового менеджменту, опанувати практичні навички з санації та реструктуризації підприємств.</a:t>
            </a:r>
          </a:p>
        </p:txBody>
      </p:sp>
    </p:spTree>
    <p:extLst>
      <p:ext uri="{BB962C8B-B14F-4D97-AF65-F5344CB8AC3E}">
        <p14:creationId xmlns:p14="http://schemas.microsoft.com/office/powerpoint/2010/main" val="64405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68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564"/>
            <a:ext cx="3293806" cy="173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61" y="2553468"/>
            <a:ext cx="3055676" cy="160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865" y="1687516"/>
            <a:ext cx="77969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Для активізації процесу засвоєння студентами знань за кожною темою дисципліни «Антикризовий менеджмент» передбачається під час проведення лекції максимально тісно пов’язувати теоретичний та методичний матеріал з економічною практикою вітчизняних підприємств, наповнювати його конкретним змістом прикладами проблемних ситуацій вітчизняного антикризового менеджменту. Кожна лекція передбачає візуальний супровід у вигляді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інтерактивних презентацій.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0162"/>
            <a:ext cx="4286865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73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79487"/>
            <a:ext cx="8313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З метою каналізації інтересу студентів до процесу навчання і підвищення їх уваги передбачається провести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дискусії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за темами «</a:t>
            </a:r>
            <a:r>
              <a:rPr lang="ru-RU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Сучасна проблематика антикризового управління (на прикладах вітчизняних та зарубіжних компаній)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» та «</a:t>
            </a:r>
            <a:r>
              <a:rPr lang="ru-RU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Основні підходи до регулювання та подолання криз на макрорівні (на прикладах різних країн)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635" y="75048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194" y="2377874"/>
            <a:ext cx="3293806" cy="227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29781" y="4488792"/>
            <a:ext cx="86278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При аналізі найбільш актуальних та проблематичних питань теорії і практики вітчизняного антикризового управління передбачається застосовувати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кейс-метод 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(метод аналізу конкретних ситуацій) та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«мозкової атаки»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419" y="3407704"/>
            <a:ext cx="2030362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766" y="4650411"/>
            <a:ext cx="2254199" cy="250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95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04219"/>
            <a:ext cx="644996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При проведенні семінарських занять передбачено організовувати семінари-</a:t>
            </a:r>
          </a:p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дискусії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(круглий стіл)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де студенти обмінюються думками і поглядами з окремих питань даної теми.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68827" y="10784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4767"/>
            <a:ext cx="23812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93" y="4239357"/>
            <a:ext cx="3221501" cy="227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8310" y="3665943"/>
            <a:ext cx="722670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Для розвитку логічного мислення  студентів передбачається проведення</a:t>
            </a:r>
          </a:p>
          <a:p>
            <a:pPr algn="just"/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проблемної лекції</a:t>
            </a:r>
            <a:r>
              <a:rPr lang="uk-UA" sz="36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«</a:t>
            </a:r>
            <a:r>
              <a:rPr lang="ru-RU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Розкрити особливості діагностики кризових явищ та загрози банкрутства підприємств (на прикладах різних підприємств різних країн)</a:t>
            </a:r>
            <a:r>
              <a:rPr lang="uk-UA" sz="22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29" y="747137"/>
            <a:ext cx="2084787" cy="20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268" y="1490842"/>
            <a:ext cx="4203904" cy="204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01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 активізації процесу навчання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6" y="4055843"/>
            <a:ext cx="3677320" cy="291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33922" y="1356815"/>
            <a:ext cx="7733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В контексті забезпечення більш глибокого вивчення дисципліни «Антикризовий менеджмент» та формування у студентів навичок і компетенцій щодо самостійного застосування набутих теоретичних знань, під час проведення семінарських і практичних занять планується застосування методу активізації </a:t>
            </a:r>
            <a:r>
              <a:rPr lang="uk-UA" sz="36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«робота в малих групах»</a:t>
            </a:r>
            <a:r>
              <a:rPr lang="uk-UA" sz="21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. Використання цього методу дозволить структурувати практично-семінарські заняття за формою і змістом, створює можливості для участі кожного студента в роботі за темою заняття, забезпечує формування особистісних якостей та досвіду соціального спілкування.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88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355" y="2035277"/>
            <a:ext cx="2806567" cy="216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85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3728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КРИТЕРІЇ ОЦІНЮВАННЯ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3" y="1214053"/>
            <a:ext cx="2382473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800" y="1214053"/>
            <a:ext cx="2382473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8" y="2898210"/>
            <a:ext cx="2382473" cy="1835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872" y="2917838"/>
            <a:ext cx="2382473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544" y="4660028"/>
            <a:ext cx="2382473" cy="184785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096000" y="1243455"/>
            <a:ext cx="3681311" cy="155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САМОСТІЙНА РОБОТА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Протягом курсу Ви отримаєте завдання для самостійного виконання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463486" y="1214053"/>
            <a:ext cx="3140536" cy="148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АУДИТОРНІ ЗАНЯТТЯ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sz="1900" dirty="0"/>
              <a:t>Ви під час практичних занять можете набрати до 20 балів</a:t>
            </a:r>
            <a:endParaRPr lang="ru-RU" sz="19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000561" y="3187936"/>
            <a:ext cx="3681311" cy="1201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НАУКОВА РОБОТА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Як додаток до своїх балів Ви можете отримати до 10 балів за свою наукову діяльність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064346" y="3322227"/>
            <a:ext cx="296592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МОДУЛЬНІ контрольні роботи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Протягом курсу для закріплення пройденого матеріалу Ви напишете дві модульні контрольні роботи, кожна з яких оцінюється до 30 балів.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360115" y="4928936"/>
            <a:ext cx="3681311" cy="159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Підсумковий контроль (ЗАЛІК)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dirty="0"/>
              <a:t>За умови набору Вами більше 90 балів, Ви самі вирішуєте складати підсумковий контроль чи 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3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9447"/>
            <a:ext cx="12192000" cy="45719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Викладачка курсу </a:t>
            </a: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запрошує ВАС ДО НАВЧАННЯ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183"/>
            <a:ext cx="2572676" cy="361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72676" y="1828799"/>
            <a:ext cx="9383350" cy="49357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9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Наталя НАМЛІЄВА</a:t>
            </a:r>
          </a:p>
          <a:p>
            <a:r>
              <a:rPr lang="uk-UA" sz="4100" b="1" i="1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доцент кафедри</a:t>
            </a:r>
            <a:endParaRPr lang="en-US" sz="4100" b="1" i="1" cap="none" dirty="0">
              <a:solidFill>
                <a:schemeClr val="bg2">
                  <a:lumMod val="75000"/>
                </a:schemeClr>
              </a:solidFill>
              <a:latin typeface="Sitka Text" panose="02000505000000020004" pitchFamily="2" charset="0"/>
              <a:ea typeface="Yu Gothic Medium" panose="020B0500000000000000" pitchFamily="34" charset="-128"/>
              <a:cs typeface="+mn-cs"/>
            </a:endParaRPr>
          </a:p>
          <a:p>
            <a:r>
              <a:rPr lang="uk-UA" sz="3300" b="1" i="1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кандидат економічних наук, доцент</a:t>
            </a:r>
            <a:br>
              <a:rPr lang="uk-UA" sz="3300" b="1" i="1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</a:br>
            <a:r>
              <a:rPr lang="uk-UA" cap="none" dirty="0"/>
              <a:t>     </a:t>
            </a:r>
            <a:endParaRPr lang="en-US" cap="none" dirty="0"/>
          </a:p>
          <a:p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</a:p>
          <a:p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(067)450713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400" cap="none" dirty="0">
                <a:solidFill>
                  <a:schemeClr val="accent6">
                    <a:lumMod val="75000"/>
                  </a:schemeClr>
                </a:solidFill>
              </a:rPr>
              <a:t>Iber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, Telegram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endParaRPr lang="uk-UA" sz="2800" cap="non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sz="2800" cap="none" dirty="0">
                <a:solidFill>
                  <a:schemeClr val="accent6">
                    <a:lumMod val="75000"/>
                  </a:schemeClr>
                </a:solidFill>
              </a:rPr>
              <a:t>nnamlieva5@gmail.com</a:t>
            </a:r>
            <a:br>
              <a:rPr lang="uk-UA" sz="2800" cap="none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112" y="4818598"/>
            <a:ext cx="560881" cy="7742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403" y="5806603"/>
            <a:ext cx="524301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ШКАЛА ОЦІНЮВАННЯ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48455"/>
              </p:ext>
            </p:extLst>
          </p:nvPr>
        </p:nvGraphicFramePr>
        <p:xfrm>
          <a:off x="398206" y="1943878"/>
          <a:ext cx="11395587" cy="451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529">
                  <a:extLst>
                    <a:ext uri="{9D8B030D-6E8A-4147-A177-3AD203B41FA5}">
                      <a16:colId xmlns:a16="http://schemas.microsoft.com/office/drawing/2014/main" val="1882228907"/>
                    </a:ext>
                  </a:extLst>
                </a:gridCol>
                <a:gridCol w="3798529">
                  <a:extLst>
                    <a:ext uri="{9D8B030D-6E8A-4147-A177-3AD203B41FA5}">
                      <a16:colId xmlns:a16="http://schemas.microsoft.com/office/drawing/2014/main" val="3546988353"/>
                    </a:ext>
                  </a:extLst>
                </a:gridCol>
                <a:gridCol w="3798529">
                  <a:extLst>
                    <a:ext uri="{9D8B030D-6E8A-4147-A177-3AD203B41FA5}">
                      <a16:colId xmlns:a16="http://schemas.microsoft.com/office/drawing/2014/main" val="1687516748"/>
                    </a:ext>
                  </a:extLst>
                </a:gridCol>
              </a:tblGrid>
              <a:tr h="67626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Рейтингові бали за</a:t>
                      </a:r>
                    </a:p>
                    <a:p>
                      <a:pPr algn="ctr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шкалою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Оцінка за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національною шкалою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Оцінка за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шкалою </a:t>
                      </a:r>
                      <a:r>
                        <a:rPr lang="de-DE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ECTS</a:t>
                      </a:r>
                      <a:endParaRPr lang="ru-RU" sz="12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477485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90-100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Відмінно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19783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82-89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98041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75-81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18670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67-74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Задовільно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(зараховано)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99777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60-66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02277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35-59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Незадовільно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(не зараховано)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FX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61774"/>
                  </a:ext>
                </a:extLst>
              </a:tr>
              <a:tr h="548522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1-34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3179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20548"/>
            <a:ext cx="12034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Оцінювання знань студентів проводиться за національною шкалою та шкалою </a:t>
            </a:r>
            <a:r>
              <a:rPr lang="de-DE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ECTS </a:t>
            </a:r>
            <a:r>
              <a:rPr lang="ru-RU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таким чином:</a:t>
            </a:r>
          </a:p>
        </p:txBody>
      </p:sp>
    </p:spTree>
    <p:extLst>
      <p:ext uri="{BB962C8B-B14F-4D97-AF65-F5344CB8AC3E}">
        <p14:creationId xmlns:p14="http://schemas.microsoft.com/office/powerpoint/2010/main" val="216563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7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Очікувані результати навчання з дисципліни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55" y="1111045"/>
            <a:ext cx="11975690" cy="5373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uk-UA" sz="2400" dirty="0"/>
              <a:t>– вміти критично осмислювати, вибирати та використовувати необхідний науковий, методичний і аналітичний інструментарій для управління в непередбачуваних умовах;</a:t>
            </a:r>
          </a:p>
          <a:p>
            <a:r>
              <a:rPr lang="uk-UA" sz="2400" dirty="0"/>
              <a:t>– ідентифікувати проблеми в організації та обґрунтовувати методи їх вирішення;</a:t>
            </a:r>
          </a:p>
          <a:p>
            <a:r>
              <a:rPr lang="uk-UA" sz="2400" dirty="0"/>
              <a:t>– планувати діяльність організації в стратегічному та тактичному розрізах;</a:t>
            </a:r>
          </a:p>
          <a:p>
            <a:r>
              <a:rPr lang="uk-UA" sz="2400" dirty="0"/>
              <a:t>– мати навички прийняття, обґрунтування та забезпечення реалізації управлінських рішень в непередбачуваних умовах, враховувати</a:t>
            </a:r>
          </a:p>
          <a:p>
            <a:r>
              <a:rPr lang="uk-UA" sz="2400" dirty="0"/>
              <a:t>вимоги чинного законодавства, етичні міркування та соціальну відповідальність;</a:t>
            </a:r>
          </a:p>
        </p:txBody>
      </p:sp>
    </p:spTree>
    <p:extLst>
      <p:ext uri="{BB962C8B-B14F-4D97-AF65-F5344CB8AC3E}">
        <p14:creationId xmlns:p14="http://schemas.microsoft.com/office/powerpoint/2010/main" val="226105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470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Очікувані результати навчання з дисципліни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8322" y="892277"/>
            <a:ext cx="12192000" cy="5139813"/>
          </a:xfrm>
        </p:spPr>
        <p:txBody>
          <a:bodyPr>
            <a:normAutofit/>
          </a:bodyPr>
          <a:lstStyle/>
          <a:p>
            <a:r>
              <a:rPr lang="ru-RU" sz="2400" dirty="0"/>
              <a:t>– ідентифікувати та </a:t>
            </a:r>
            <a:r>
              <a:rPr lang="uk-UA" sz="2400" dirty="0"/>
              <a:t>класифікувати</a:t>
            </a:r>
            <a:r>
              <a:rPr lang="ru-RU" sz="2400" dirty="0"/>
              <a:t> нові задачі в сфері менеджменту, описувати, аналізувати та оцінювати відповідні об’єкти, явища та процеси, обирати оптимальні методи їх дослідження;</a:t>
            </a:r>
            <a:endParaRPr lang="uk-UA" sz="2400" dirty="0"/>
          </a:p>
          <a:p>
            <a:r>
              <a:rPr lang="ru-RU" sz="2400" dirty="0"/>
              <a:t>– мати навички ефективного управління бізнес-процесами на основі володіння сучасними інструментами організації підприємницької діяльності;</a:t>
            </a:r>
          </a:p>
          <a:p>
            <a:r>
              <a:rPr lang="ru-RU" sz="2400" dirty="0"/>
              <a:t>– уміти організувати власну науково-дослідницьку роботу та аналогічну роботу в межах підприємства або установи, а також знати і розуміти методичний інструментарій здійснення дослідницької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49651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948"/>
            <a:ext cx="12192000" cy="5997678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ЧЕКАЄМО НА ЗУСТРІЧ!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19" y="226142"/>
            <a:ext cx="11867536" cy="5768257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sz="40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Наталя НАМЛІЄВА, </a:t>
            </a:r>
            <a:r>
              <a:rPr lang="uk-UA" sz="4000" b="1" i="1" u="sng" cap="none" dirty="0" err="1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к.е.н</a:t>
            </a:r>
            <a:r>
              <a:rPr lang="uk-UA" sz="40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., доцент </a:t>
            </a:r>
            <a:br>
              <a:rPr lang="uk-UA" sz="53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</a:br>
            <a:br>
              <a:rPr lang="uk-UA" sz="53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7818" y="530942"/>
            <a:ext cx="12064181" cy="63270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u="sng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Освіта: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Повну вищу освіту здобула за спеціальністю «</a:t>
            </a: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Економіка підприємства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», кваліфікація – </a:t>
            </a: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економіста підприємства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 (диплом спеціаліста АР №12185184). У 2007 р. захистила дисертацію на здобуття наукового ступеня кандидата економічних наук на тему «Розвиток інвестиційної діяльності промислових підприємств» (Гуманітарний університет «Запорізький інститут державного та муніципального управління, спеціальність 08.06.01 «Економіка, організація і управління підприємствами», диплом ДК №040734, виданий на підставі рішення президії Вищої атестаційної комісії України від 10 травня 2007 р.).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У 2014 р. присвоєно вчене звання доцента кафедри економіки підприємства Класичного приватного університету, атестат 12ДЦ №040549, виданий на підставі рішення Атестаційної колегії від 22 грудня 2014 р.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У 2017 р. отримала диплом магістра зі спеціальності «Адміністративний менеджмент» та здобула професійну кваліфікацію менеджера (управителя) з адміністративної діяльності (Класичний приватний університет, диплом М17 №027077 ВІД 28 лютого 2017 р.). </a:t>
            </a:r>
          </a:p>
          <a:p>
            <a:pPr marL="0" indent="0" algn="just">
              <a:buNone/>
            </a:pPr>
            <a:r>
              <a:rPr lang="ru-RU" sz="2200" b="1" i="1" u="sng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Сфера наукових інтересів присвячена</a:t>
            </a:r>
            <a:r>
              <a:rPr lang="ru-RU" sz="2200" b="1" i="1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</a:p>
          <a:p>
            <a:pPr marL="0" indent="0" algn="just">
              <a:buNone/>
            </a:pPr>
            <a:r>
              <a:rPr lang="ru-RU" sz="2100" dirty="0">
                <a:solidFill>
                  <a:schemeClr val="accent6">
                    <a:lumMod val="75000"/>
                  </a:schemeClr>
                </a:solidFill>
              </a:rPr>
              <a:t>проблемам управління конкурентоспроможністю підприємства, питанням, пов’язаним з інвестиційною діяльністю підприємств у кризисних умовах.</a:t>
            </a:r>
          </a:p>
          <a:p>
            <a:pPr marL="0" indent="0" algn="just">
              <a:buNone/>
            </a:pPr>
            <a:r>
              <a:rPr lang="ru-RU" sz="2200" b="1" i="1" u="sng" dirty="0">
                <a:ln w="3175" cmpd="sng">
                  <a:noFill/>
                </a:ln>
                <a:latin typeface="Sitka Text" panose="02000505000000020004" pitchFamily="2" charset="0"/>
                <a:ea typeface="Yu Gothic Medium" panose="020B0500000000000000" pitchFamily="34" charset="-128"/>
              </a:rPr>
              <a:t>Викладацька діяльність пов'язана із розробкою та викладанням таких дисциплін, як: </a:t>
            </a:r>
          </a:p>
          <a:p>
            <a:pPr marL="0" indent="0" algn="just">
              <a:buNone/>
            </a:pPr>
            <a:r>
              <a:rPr lang="uk-UA" sz="2100" dirty="0">
                <a:solidFill>
                  <a:schemeClr val="accent6">
                    <a:lumMod val="75000"/>
                  </a:schemeClr>
                </a:solidFill>
              </a:rPr>
              <a:t>«Менеджмент», «Основи підприємницької діяльності», «Конкурентоспроможність підприємства», «Планування і контроль на підприємстві», «Інвестиційний менеджмент».</a:t>
            </a:r>
          </a:p>
        </p:txBody>
      </p:sp>
    </p:spTree>
    <p:extLst>
      <p:ext uri="{BB962C8B-B14F-4D97-AF65-F5344CB8AC3E}">
        <p14:creationId xmlns:p14="http://schemas.microsoft.com/office/powerpoint/2010/main" val="141779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3561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ОПИС ДИСЦИПЛІНИ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483" y="1356852"/>
            <a:ext cx="1191669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Анотація</a:t>
            </a:r>
          </a:p>
          <a:p>
            <a:pPr algn="just"/>
            <a:r>
              <a:rPr lang="uk-UA" sz="1600" dirty="0">
                <a:solidFill>
                  <a:schemeClr val="accent6">
                    <a:lumMod val="75000"/>
                  </a:schemeClr>
                </a:solidFill>
              </a:rPr>
              <a:t>Антикризовий менеджмент є фундаментальною дисципліною, яку вивчають менеджери спеціальності «Менеджмент організацій». Ця дисципліна визначає менеджмент, який повинен передбачати, своєчасно розпізнавати і успішно вирішувати всі проблеми розвитку фірми. </a:t>
            </a:r>
          </a:p>
          <a:p>
            <a:pPr algn="just"/>
            <a:r>
              <a:rPr lang="uk-UA" sz="1600" dirty="0">
                <a:solidFill>
                  <a:schemeClr val="accent6">
                    <a:lumMod val="75000"/>
                  </a:schemeClr>
                </a:solidFill>
              </a:rPr>
              <a:t>Антикризове управління – це тип управління, зорієнтований на досягнення таких цілей: </a:t>
            </a:r>
          </a:p>
          <a:p>
            <a:pPr algn="just"/>
            <a:r>
              <a:rPr lang="uk-UA" sz="1600" dirty="0">
                <a:solidFill>
                  <a:schemeClr val="accent6">
                    <a:lumMod val="75000"/>
                  </a:schemeClr>
                </a:solidFill>
              </a:rPr>
              <a:t>1. запобігання (пом’ якшення) впливу на підприємство руйнівних кризових явищ; </a:t>
            </a:r>
          </a:p>
          <a:p>
            <a:pPr algn="just"/>
            <a:r>
              <a:rPr lang="uk-UA" sz="1600" dirty="0">
                <a:solidFill>
                  <a:schemeClr val="accent6">
                    <a:lumMod val="75000"/>
                  </a:schemeClr>
                </a:solidFill>
              </a:rPr>
              <a:t>2. створення та підтримки діяльності підприємства в режимі виживання в тих випадках, коли криза все ж таки виникла; </a:t>
            </a:r>
          </a:p>
          <a:p>
            <a:pPr algn="just"/>
            <a:r>
              <a:rPr lang="uk-UA" sz="1600" dirty="0">
                <a:solidFill>
                  <a:schemeClr val="accent6">
                    <a:lumMod val="75000"/>
                  </a:schemeClr>
                </a:solidFill>
              </a:rPr>
              <a:t>3. стабілізації та виведення підприємства з кризи за допомогою програм фінансового оздоровлення, реструктуризації, підвищення конкурентоспроможності тощо або, коли нормалізація діяльності підприємства неможлива, – санації за рішенням суду (як визначення та збереження хоча б окремих «здорових» частин підприємства), ліквідації підприємства з найменшими втратами. </a:t>
            </a:r>
          </a:p>
          <a:p>
            <a:pPr algn="just"/>
            <a:r>
              <a:rPr lang="uk-UA" dirty="0"/>
              <a:t>	</a:t>
            </a:r>
          </a:p>
          <a:p>
            <a:pPr algn="just"/>
            <a:r>
              <a:rPr lang="uk-UA" sz="20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 та цілі</a:t>
            </a:r>
          </a:p>
          <a:p>
            <a:pPr algn="just"/>
            <a:r>
              <a:rPr lang="uk-UA" sz="1600" dirty="0">
                <a:solidFill>
                  <a:schemeClr val="accent6">
                    <a:lumMod val="75000"/>
                  </a:schemeClr>
                </a:solidFill>
              </a:rPr>
              <a:t>Формування у майбутніх фахівців теоретичних знань і практичних навичок щодо організації та управління інвестиційною діяльністю суб’єктів господарювання різних форм власності та видів діяльності, розроблення інвестиційної стратегії підприємства, аналізу інвестиційної привабливості проектів, а також володіння інструментарієм, методикою розроблення інвестиційних стратегій розвитку суб’єктів господарювання та набуття практичних вмінь і навичок щодо методів оцінки інвестиційних проектів.</a:t>
            </a:r>
          </a:p>
          <a:p>
            <a:pPr algn="just"/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7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6" y="0"/>
            <a:ext cx="12054348" cy="119953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ВАМ ПРОПОНУЮТЬСЯ ТЕМИ </a:t>
            </a:r>
            <a:br>
              <a:rPr lang="uk-UA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400" dirty="0">
                <a:solidFill>
                  <a:schemeClr val="accent6">
                    <a:lumMod val="75000"/>
                  </a:schemeClr>
                </a:solidFill>
              </a:rPr>
              <a:t>ДЛЯ ВИВЧЕННЯ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9535"/>
            <a:ext cx="12123174" cy="5555226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Тема. 1. Антикризовий менеджмент: сутність, функції, принципи та види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2. Криза в тенденціях макророзвитку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3. Поняття та основні параметри кризи на мікрорівні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4. Діагностика в системі антикризового менеджменту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5. Кризи підприємства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6. Оцінка ресурсного потенціалу підприємств в рамках антикризового менеджменту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7. Система антикризового управління трудовими ресурсами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8. Система антикризового менеджменту</a:t>
            </a:r>
          </a:p>
          <a:p>
            <a:r>
              <a:rPr lang="uk-UA" sz="2400" dirty="0">
                <a:solidFill>
                  <a:schemeClr val="tx1"/>
                </a:solidFill>
              </a:rPr>
              <a:t>Тема 9. Санація та реструктуризація підприємств як засіб антикризового менеджменту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099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9368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Тема. 1. Антикризовий менеджмент: сутність, функції, принципи та види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654" y="2632895"/>
            <a:ext cx="3254476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70316"/>
            <a:ext cx="12191999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1.Сутність і проблематику антикризового управління підприємством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6389" y="4380577"/>
            <a:ext cx="9537290" cy="12591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5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</a:t>
            </a:r>
            <a:r>
              <a:rPr lang="uk-UA" sz="27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Функції й принципи антикризового управління підприємством та їх зміст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66975" y="5904272"/>
            <a:ext cx="9725025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</a:t>
            </a:r>
            <a:r>
              <a:rPr lang="uk-UA" sz="27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Види та основні етапи антикризового управління підприємством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98375" y="1295767"/>
            <a:ext cx="789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uk-UA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антикризового менеджменту, опанувати практичні навички з проблематики антикризового менеджменту, перебігу основних етапів антикризового управління підприємством.</a:t>
            </a:r>
          </a:p>
        </p:txBody>
      </p:sp>
    </p:spTree>
    <p:extLst>
      <p:ext uri="{BB962C8B-B14F-4D97-AF65-F5344CB8AC3E}">
        <p14:creationId xmlns:p14="http://schemas.microsoft.com/office/powerpoint/2010/main" val="303815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0876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Тема 2. Криза в тенденціях макророзвитку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4465" y="3269215"/>
            <a:ext cx="12191999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Кризу на макрорівні: сутність та причини виникнення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7819" y="4222943"/>
            <a:ext cx="12191999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Характеристику взаємодії «хвильових процесів» та окремих фаз циклів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34546" y="5063607"/>
            <a:ext cx="12191999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4. Підходи до регулювання та подолання криз на макрорівні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" y="2135438"/>
            <a:ext cx="3873911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10752"/>
            <a:ext cx="2469094" cy="1847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97677" y="9958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ru-RU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криз в тенденціях макророзвитку, опанувати практичні навички з регулювання та подолання  криз на макрорівні.</a:t>
            </a:r>
          </a:p>
        </p:txBody>
      </p:sp>
    </p:spTree>
    <p:extLst>
      <p:ext uri="{BB962C8B-B14F-4D97-AF65-F5344CB8AC3E}">
        <p14:creationId xmlns:p14="http://schemas.microsoft.com/office/powerpoint/2010/main" val="103342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2000" cy="12486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3. Поняття та основні параметри кризи на мікрорівні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850546"/>
            <a:ext cx="11956026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</a:t>
            </a:r>
            <a:r>
              <a:rPr lang="uk-UA" sz="2400" b="1" i="1" u="sng" cap="none" dirty="0" err="1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Концепціу</a:t>
            </a:r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 життєвого циклу підприємства та її використання в побудові системи управління підприємством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150" y="5266392"/>
            <a:ext cx="9301315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Кризу підприємства: економічний зміст, причини та фактори, що її зумовлюють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995139"/>
            <a:ext cx="4168877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5010752"/>
            <a:ext cx="2469094" cy="1847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1451" y="1329231"/>
            <a:ext cx="7330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uk-UA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криз на мікрорівні, опанувати практичні навички з визначення криз на мікрорівні.</a:t>
            </a:r>
          </a:p>
        </p:txBody>
      </p:sp>
    </p:spTree>
    <p:extLst>
      <p:ext uri="{BB962C8B-B14F-4D97-AF65-F5344CB8AC3E}">
        <p14:creationId xmlns:p14="http://schemas.microsoft.com/office/powerpoint/2010/main" val="285563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0422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Тема 4. Діагностика в системі антикризового менеджменту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353232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2. Діагностику кризових явищ та загрози банкрутства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7461" y="3439757"/>
            <a:ext cx="12191999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1. Сутність та завдання діагностики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7461" y="5407133"/>
            <a:ext cx="9645444" cy="11602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2400" b="1" i="1" u="sng" cap="none" dirty="0"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  <a:cs typeface="+mn-cs"/>
              </a:rPr>
              <a:t>3. Моделі діагностики кризи та загрози банкрутства підприємства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677599"/>
            <a:ext cx="3460955" cy="953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ВИ ДІЗНАЄТЕСЯ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905" y="5063612"/>
            <a:ext cx="2469094" cy="1847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00183" y="1165172"/>
            <a:ext cx="7291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Мета:</a:t>
            </a:r>
            <a:r>
              <a:rPr lang="ru-RU" sz="2400" b="1" i="1" dirty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Sitka Text" panose="02000505000000020004" pitchFamily="2" charset="0"/>
                <a:ea typeface="Yu Gothic Medium" panose="020B0500000000000000" pitchFamily="34" charset="-128"/>
              </a:rPr>
              <a:t>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опрацювати теоретичні аспекти діагностики в системі антикризового менеджменту, опанувати практичні навички щодо діагностики кризових явищ та загрози банкрутства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39589431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583</TotalTime>
  <Words>1700</Words>
  <Application>Microsoft Office PowerPoint</Application>
  <PresentationFormat>Широкоэкранный</PresentationFormat>
  <Paragraphs>157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Century Gothic</vt:lpstr>
      <vt:lpstr>Sitka Text</vt:lpstr>
      <vt:lpstr>Wingdings 3</vt:lpstr>
      <vt:lpstr>Сектор</vt:lpstr>
      <vt:lpstr>Мелітопольський державний педагогічний університет імені Богдана Хмельницького   факультет інформатики, математики та економіки   Кафедра управління та адміністрування</vt:lpstr>
      <vt:lpstr>Викладачка курсу  запрошує ВАС ДО НАВЧАННЯ</vt:lpstr>
      <vt:lpstr>  Наталя НАМЛІЄВА, к.е.н., доцент              </vt:lpstr>
      <vt:lpstr>ОПИС ДИСЦИПЛІНИ</vt:lpstr>
      <vt:lpstr>ВАМ ПРОПОНУЮТЬСЯ ТЕМИ  ДЛЯ ВИВЧЕННЯ</vt:lpstr>
      <vt:lpstr>Тема. 1. Антикризовий менеджмент: сутність, функції, принципи та види</vt:lpstr>
      <vt:lpstr>Тема 2. Криза в тенденціях макророзвитку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КРИТЕРІЇ ОЦІНЮВАННЯ</vt:lpstr>
      <vt:lpstr>ШКАЛА ОЦІНЮВАННЯ</vt:lpstr>
      <vt:lpstr>Очікувані результати навчання з дисципліни </vt:lpstr>
      <vt:lpstr>Презентация PowerPoint</vt:lpstr>
      <vt:lpstr>ДЯКУЮ ЗА УВАГУ!  ЧЕКАЄМО НА ЗУСТРІЧ!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Мелітопольський державний педагогічний університет імені Богдана Хмельницького   факультет інформатики, математики та економіки   Кафедра управління та адміністрування</dc:title>
  <dc:creator>1</dc:creator>
  <cp:lastModifiedBy>Олег</cp:lastModifiedBy>
  <cp:revision>53</cp:revision>
  <dcterms:created xsi:type="dcterms:W3CDTF">2023-10-08T08:20:02Z</dcterms:created>
  <dcterms:modified xsi:type="dcterms:W3CDTF">2023-10-20T09:02:33Z</dcterms:modified>
</cp:coreProperties>
</file>