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7" r:id="rId6"/>
    <p:sldId id="263" r:id="rId7"/>
    <p:sldId id="268"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C05B08"/>
    <a:srgbClr val="70201E"/>
    <a:srgbClr val="9AE73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294" y="-17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7070594-C552-4374-AD83-923BA7AF334B}" type="datetimeFigureOut">
              <a:rPr lang="es-ES" smtClean="0"/>
              <a:pPr/>
              <a:t>24/10/2017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1694AAB-610B-4725-BC96-783D417AD47B}" type="slidenum">
              <a:rPr lang="es-ES" smtClean="0"/>
              <a:pPr/>
              <a:t>‹#›</a:t>
            </a:fld>
            <a:endParaRPr lang="es-ES"/>
          </a:p>
        </p:txBody>
      </p:sp>
    </p:spTree>
    <p:extLst>
      <p:ext uri="{BB962C8B-B14F-4D97-AF65-F5344CB8AC3E}">
        <p14:creationId xmlns:p14="http://schemas.microsoft.com/office/powerpoint/2010/main" xmlns="" val="2757650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7070594-C552-4374-AD83-923BA7AF334B}" type="datetimeFigureOut">
              <a:rPr lang="es-ES" smtClean="0"/>
              <a:pPr/>
              <a:t>24/10/2017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1694AAB-610B-4725-BC96-783D417AD47B}" type="slidenum">
              <a:rPr lang="es-ES" smtClean="0"/>
              <a:pPr/>
              <a:t>‹#›</a:t>
            </a:fld>
            <a:endParaRPr lang="es-ES"/>
          </a:p>
        </p:txBody>
      </p:sp>
    </p:spTree>
    <p:extLst>
      <p:ext uri="{BB962C8B-B14F-4D97-AF65-F5344CB8AC3E}">
        <p14:creationId xmlns:p14="http://schemas.microsoft.com/office/powerpoint/2010/main" xmlns="" val="1306329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7070594-C552-4374-AD83-923BA7AF334B}" type="datetimeFigureOut">
              <a:rPr lang="es-ES" smtClean="0"/>
              <a:pPr/>
              <a:t>24/10/2017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1694AAB-610B-4725-BC96-783D417AD47B}" type="slidenum">
              <a:rPr lang="es-ES" smtClean="0"/>
              <a:pPr/>
              <a:t>‹#›</a:t>
            </a:fld>
            <a:endParaRPr lang="es-ES"/>
          </a:p>
        </p:txBody>
      </p:sp>
    </p:spTree>
    <p:extLst>
      <p:ext uri="{BB962C8B-B14F-4D97-AF65-F5344CB8AC3E}">
        <p14:creationId xmlns:p14="http://schemas.microsoft.com/office/powerpoint/2010/main" xmlns="" val="475016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7070594-C552-4374-AD83-923BA7AF334B}" type="datetimeFigureOut">
              <a:rPr lang="es-ES" smtClean="0"/>
              <a:pPr/>
              <a:t>24/10/2017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1694AAB-610B-4725-BC96-783D417AD47B}" type="slidenum">
              <a:rPr lang="es-ES" smtClean="0"/>
              <a:pPr/>
              <a:t>‹#›</a:t>
            </a:fld>
            <a:endParaRPr lang="es-ES"/>
          </a:p>
        </p:txBody>
      </p:sp>
    </p:spTree>
    <p:extLst>
      <p:ext uri="{BB962C8B-B14F-4D97-AF65-F5344CB8AC3E}">
        <p14:creationId xmlns:p14="http://schemas.microsoft.com/office/powerpoint/2010/main" xmlns="" val="152252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7070594-C552-4374-AD83-923BA7AF334B}" type="datetimeFigureOut">
              <a:rPr lang="es-ES" smtClean="0"/>
              <a:pPr/>
              <a:t>24/10/2017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1694AAB-610B-4725-BC96-783D417AD47B}" type="slidenum">
              <a:rPr lang="es-ES" smtClean="0"/>
              <a:pPr/>
              <a:t>‹#›</a:t>
            </a:fld>
            <a:endParaRPr lang="es-ES"/>
          </a:p>
        </p:txBody>
      </p:sp>
    </p:spTree>
    <p:extLst>
      <p:ext uri="{BB962C8B-B14F-4D97-AF65-F5344CB8AC3E}">
        <p14:creationId xmlns:p14="http://schemas.microsoft.com/office/powerpoint/2010/main" xmlns="" val="1925843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67070594-C552-4374-AD83-923BA7AF334B}" type="datetimeFigureOut">
              <a:rPr lang="es-ES" smtClean="0"/>
              <a:pPr/>
              <a:t>24/10/2017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1694AAB-610B-4725-BC96-783D417AD47B}" type="slidenum">
              <a:rPr lang="es-ES" smtClean="0"/>
              <a:pPr/>
              <a:t>‹#›</a:t>
            </a:fld>
            <a:endParaRPr lang="es-ES"/>
          </a:p>
        </p:txBody>
      </p:sp>
    </p:spTree>
    <p:extLst>
      <p:ext uri="{BB962C8B-B14F-4D97-AF65-F5344CB8AC3E}">
        <p14:creationId xmlns:p14="http://schemas.microsoft.com/office/powerpoint/2010/main" xmlns="" val="4004721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67070594-C552-4374-AD83-923BA7AF334B}" type="datetimeFigureOut">
              <a:rPr lang="es-ES" smtClean="0"/>
              <a:pPr/>
              <a:t>24/10/2017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1694AAB-610B-4725-BC96-783D417AD47B}" type="slidenum">
              <a:rPr lang="es-ES" smtClean="0"/>
              <a:pPr/>
              <a:t>‹#›</a:t>
            </a:fld>
            <a:endParaRPr lang="es-ES"/>
          </a:p>
        </p:txBody>
      </p:sp>
    </p:spTree>
    <p:extLst>
      <p:ext uri="{BB962C8B-B14F-4D97-AF65-F5344CB8AC3E}">
        <p14:creationId xmlns:p14="http://schemas.microsoft.com/office/powerpoint/2010/main" xmlns="" val="733479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7070594-C552-4374-AD83-923BA7AF334B}" type="datetimeFigureOut">
              <a:rPr lang="es-ES" smtClean="0"/>
              <a:pPr/>
              <a:t>24/10/2017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1694AAB-610B-4725-BC96-783D417AD47B}" type="slidenum">
              <a:rPr lang="es-ES" smtClean="0"/>
              <a:pPr/>
              <a:t>‹#›</a:t>
            </a:fld>
            <a:endParaRPr lang="es-ES"/>
          </a:p>
        </p:txBody>
      </p:sp>
    </p:spTree>
    <p:extLst>
      <p:ext uri="{BB962C8B-B14F-4D97-AF65-F5344CB8AC3E}">
        <p14:creationId xmlns:p14="http://schemas.microsoft.com/office/powerpoint/2010/main" xmlns="" val="1118346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7070594-C552-4374-AD83-923BA7AF334B}" type="datetimeFigureOut">
              <a:rPr lang="es-ES" smtClean="0"/>
              <a:pPr/>
              <a:t>24/10/2017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1694AAB-610B-4725-BC96-783D417AD47B}" type="slidenum">
              <a:rPr lang="es-ES" smtClean="0"/>
              <a:pPr/>
              <a:t>‹#›</a:t>
            </a:fld>
            <a:endParaRPr lang="es-ES"/>
          </a:p>
        </p:txBody>
      </p:sp>
    </p:spTree>
    <p:extLst>
      <p:ext uri="{BB962C8B-B14F-4D97-AF65-F5344CB8AC3E}">
        <p14:creationId xmlns:p14="http://schemas.microsoft.com/office/powerpoint/2010/main" xmlns="" val="3905014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7070594-C552-4374-AD83-923BA7AF334B}" type="datetimeFigureOut">
              <a:rPr lang="es-ES" smtClean="0"/>
              <a:pPr/>
              <a:t>24/10/2017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1694AAB-610B-4725-BC96-783D417AD47B}" type="slidenum">
              <a:rPr lang="es-ES" smtClean="0"/>
              <a:pPr/>
              <a:t>‹#›</a:t>
            </a:fld>
            <a:endParaRPr lang="es-ES"/>
          </a:p>
        </p:txBody>
      </p:sp>
    </p:spTree>
    <p:extLst>
      <p:ext uri="{BB962C8B-B14F-4D97-AF65-F5344CB8AC3E}">
        <p14:creationId xmlns:p14="http://schemas.microsoft.com/office/powerpoint/2010/main" xmlns="" val="602277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7070594-C552-4374-AD83-923BA7AF334B}" type="datetimeFigureOut">
              <a:rPr lang="es-ES" smtClean="0"/>
              <a:pPr/>
              <a:t>24/10/2017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1694AAB-610B-4725-BC96-783D417AD47B}" type="slidenum">
              <a:rPr lang="es-ES" smtClean="0"/>
              <a:pPr/>
              <a:t>‹#›</a:t>
            </a:fld>
            <a:endParaRPr lang="es-ES"/>
          </a:p>
        </p:txBody>
      </p:sp>
    </p:spTree>
    <p:extLst>
      <p:ext uri="{BB962C8B-B14F-4D97-AF65-F5344CB8AC3E}">
        <p14:creationId xmlns:p14="http://schemas.microsoft.com/office/powerpoint/2010/main" xmlns="" val="3964773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070594-C552-4374-AD83-923BA7AF334B}" type="datetimeFigureOut">
              <a:rPr lang="es-ES" smtClean="0"/>
              <a:pPr/>
              <a:t>24/10/2017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694AAB-610B-4725-BC96-783D417AD47B}" type="slidenum">
              <a:rPr lang="es-ES" smtClean="0"/>
              <a:pPr/>
              <a:t>‹#›</a:t>
            </a:fld>
            <a:endParaRPr lang="es-ES"/>
          </a:p>
        </p:txBody>
      </p:sp>
    </p:spTree>
    <p:extLst>
      <p:ext uri="{BB962C8B-B14F-4D97-AF65-F5344CB8AC3E}">
        <p14:creationId xmlns:p14="http://schemas.microsoft.com/office/powerpoint/2010/main" xmlns="" val="1294257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tiff"/><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png"/><Relationship Id="rId7" Type="http://schemas.openxmlformats.org/officeDocument/2006/relationships/image" Target="../media/image12.jpeg"/><Relationship Id="rId2" Type="http://schemas.openxmlformats.org/officeDocument/2006/relationships/image" Target="../media/image8.jpeg"/><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4.png"/><Relationship Id="rId7" Type="http://schemas.openxmlformats.org/officeDocument/2006/relationships/image" Target="../media/image17.png"/><Relationship Id="rId2" Type="http://schemas.openxmlformats.org/officeDocument/2006/relationships/image" Target="../media/image8.jpeg"/><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image" Target="../media/image3.png"/><Relationship Id="rId5" Type="http://schemas.openxmlformats.org/officeDocument/2006/relationships/image" Target="../media/image16.png"/><Relationship Id="rId10" Type="http://schemas.openxmlformats.org/officeDocument/2006/relationships/image" Target="../media/image20.png"/><Relationship Id="rId4" Type="http://schemas.openxmlformats.org/officeDocument/2006/relationships/image" Target="../media/image15.png"/><Relationship Id="rId9" Type="http://schemas.openxmlformats.org/officeDocument/2006/relationships/image" Target="../media/image19.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xml"/><Relationship Id="rId5" Type="http://schemas.openxmlformats.org/officeDocument/2006/relationships/image" Target="../media/image21.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11" name="10 Imagen"/>
          <p:cNvPicPr>
            <a:picLocks noChangeAspect="1"/>
          </p:cNvPicPr>
          <p:nvPr/>
        </p:nvPicPr>
        <p:blipFill>
          <a:blip r:embed="rId3" cstate="print"/>
          <a:stretch>
            <a:fillRect/>
          </a:stretch>
        </p:blipFill>
        <p:spPr>
          <a:xfrm>
            <a:off x="-3628165" y="908720"/>
            <a:ext cx="3536233" cy="3528392"/>
          </a:xfrm>
          <a:prstGeom prst="rect">
            <a:avLst/>
          </a:prstGeom>
        </p:spPr>
      </p:pic>
      <p:sp>
        <p:nvSpPr>
          <p:cNvPr id="3" name="2 Subtítulo"/>
          <p:cNvSpPr>
            <a:spLocks noGrp="1"/>
          </p:cNvSpPr>
          <p:nvPr>
            <p:ph type="subTitle" idx="1"/>
          </p:nvPr>
        </p:nvSpPr>
        <p:spPr>
          <a:xfrm>
            <a:off x="4929190" y="1628800"/>
            <a:ext cx="4035298" cy="1656184"/>
          </a:xfrm>
        </p:spPr>
        <p:txBody>
          <a:bodyPr>
            <a:noAutofit/>
          </a:bodyPr>
          <a:lstStyle/>
          <a:p>
            <a:pPr algn="l"/>
            <a:r>
              <a:rPr lang="uk-UA" sz="2000" b="1" dirty="0" smtClean="0">
                <a:solidFill>
                  <a:schemeClr val="tx1"/>
                </a:solidFill>
                <a:latin typeface="Georgia" pitchFamily="18" charset="0"/>
              </a:rPr>
              <a:t>КАФЕДРА</a:t>
            </a:r>
          </a:p>
          <a:p>
            <a:pPr algn="l"/>
            <a:r>
              <a:rPr lang="uk-UA" sz="2000" b="1" dirty="0" smtClean="0">
                <a:solidFill>
                  <a:schemeClr val="tx1"/>
                </a:solidFill>
                <a:latin typeface="Georgia" pitchFamily="18" charset="0"/>
              </a:rPr>
              <a:t>ПРИКЛАДНОЇ МАТЕМАТИКИ ТА ІНФОРМАЦІЙНИХ ТЕХНОЛОГІЙ</a:t>
            </a:r>
            <a:endParaRPr lang="es-ES" sz="2000" dirty="0">
              <a:solidFill>
                <a:schemeClr val="tx1"/>
              </a:solidFill>
              <a:latin typeface="Georgia" pitchFamily="18" charset="0"/>
            </a:endParaRPr>
          </a:p>
        </p:txBody>
      </p:sp>
      <p:sp>
        <p:nvSpPr>
          <p:cNvPr id="14" name="1 Título"/>
          <p:cNvSpPr txBox="1">
            <a:spLocks/>
          </p:cNvSpPr>
          <p:nvPr/>
        </p:nvSpPr>
        <p:spPr>
          <a:xfrm>
            <a:off x="0" y="6370835"/>
            <a:ext cx="8978990" cy="47503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uk-UA" sz="1200" b="1" dirty="0" smtClean="0">
                <a:solidFill>
                  <a:srgbClr val="FFC000"/>
                </a:solidFill>
              </a:rPr>
              <a:t>Зв’яжіться з нами</a:t>
            </a:r>
            <a:endParaRPr lang="en-US" sz="1200" b="1" dirty="0">
              <a:solidFill>
                <a:srgbClr val="FFC000"/>
              </a:solidFill>
            </a:endParaRPr>
          </a:p>
          <a:p>
            <a:pPr algn="r"/>
            <a:r>
              <a:rPr lang="uk-UA" sz="1200" dirty="0" smtClean="0">
                <a:solidFill>
                  <a:schemeClr val="bg1"/>
                </a:solidFill>
              </a:rPr>
              <a:t>м. Мелітополь, вул. Гетьманська 20, </a:t>
            </a:r>
            <a:r>
              <a:rPr lang="uk-UA" sz="1200" dirty="0" err="1" smtClean="0">
                <a:solidFill>
                  <a:schemeClr val="bg1"/>
                </a:solidFill>
              </a:rPr>
              <a:t>ауд</a:t>
            </a:r>
            <a:r>
              <a:rPr lang="uk-UA" sz="1200" dirty="0" smtClean="0">
                <a:solidFill>
                  <a:schemeClr val="bg1"/>
                </a:solidFill>
              </a:rPr>
              <a:t>. 19</a:t>
            </a:r>
            <a:r>
              <a:rPr lang="en-US" sz="1200" dirty="0" smtClean="0">
                <a:solidFill>
                  <a:schemeClr val="bg1"/>
                </a:solidFill>
              </a:rPr>
              <a:t> / </a:t>
            </a:r>
            <a:r>
              <a:rPr lang="uk-UA" sz="1200" dirty="0" smtClean="0">
                <a:solidFill>
                  <a:schemeClr val="bg1"/>
                </a:solidFill>
              </a:rPr>
              <a:t>т</a:t>
            </a:r>
            <a:r>
              <a:rPr lang="en-US" sz="1200" dirty="0" smtClean="0">
                <a:solidFill>
                  <a:schemeClr val="bg1"/>
                </a:solidFill>
              </a:rPr>
              <a:t>.  </a:t>
            </a:r>
            <a:r>
              <a:rPr lang="uk-UA" sz="1200" dirty="0" smtClean="0">
                <a:solidFill>
                  <a:schemeClr val="bg1"/>
                </a:solidFill>
              </a:rPr>
              <a:t>097 477 24 63 </a:t>
            </a:r>
            <a:r>
              <a:rPr lang="en-US" sz="1200" dirty="0" smtClean="0">
                <a:solidFill>
                  <a:schemeClr val="bg1"/>
                </a:solidFill>
              </a:rPr>
              <a:t>/ pmit.mdpu@gmail.com</a:t>
            </a:r>
            <a:endParaRPr lang="en-US" sz="1200" dirty="0">
              <a:solidFill>
                <a:schemeClr val="bg1"/>
              </a:solidFill>
            </a:endParaRPr>
          </a:p>
        </p:txBody>
      </p:sp>
      <p:pic>
        <p:nvPicPr>
          <p:cNvPr id="12" name="11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3851920" y="3639476"/>
            <a:ext cx="288032" cy="288032"/>
          </a:xfrm>
          <a:prstGeom prst="rect">
            <a:avLst/>
          </a:prstGeom>
        </p:spPr>
      </p:pic>
      <p:grpSp>
        <p:nvGrpSpPr>
          <p:cNvPr id="15" name="14 Grupo"/>
          <p:cNvGrpSpPr/>
          <p:nvPr/>
        </p:nvGrpSpPr>
        <p:grpSpPr>
          <a:xfrm>
            <a:off x="3250332" y="5085184"/>
            <a:ext cx="2520280" cy="1232213"/>
            <a:chOff x="3250332" y="5085184"/>
            <a:chExt cx="2520280" cy="1232213"/>
          </a:xfrm>
        </p:grpSpPr>
        <p:sp>
          <p:nvSpPr>
            <p:cNvPr id="6" name="5 CuadroTexto"/>
            <p:cNvSpPr txBox="1"/>
            <p:nvPr/>
          </p:nvSpPr>
          <p:spPr>
            <a:xfrm>
              <a:off x="3923928" y="5085184"/>
              <a:ext cx="1696537" cy="461665"/>
            </a:xfrm>
            <a:prstGeom prst="rect">
              <a:avLst/>
            </a:prstGeom>
            <a:noFill/>
          </p:spPr>
          <p:txBody>
            <a:bodyPr wrap="square" rtlCol="0">
              <a:spAutoFit/>
            </a:bodyPr>
            <a:lstStyle/>
            <a:p>
              <a:r>
                <a:rPr lang="uk-UA" sz="2400" b="1" dirty="0" smtClean="0">
                  <a:solidFill>
                    <a:schemeClr val="bg1"/>
                  </a:solidFill>
                  <a:effectLst>
                    <a:outerShdw blurRad="50800" dist="38100" dir="16200000" rotWithShape="0">
                      <a:prstClr val="black">
                        <a:alpha val="40000"/>
                      </a:prstClr>
                    </a:outerShdw>
                  </a:effectLst>
                </a:rPr>
                <a:t>Обирайте</a:t>
              </a:r>
              <a:endParaRPr lang="es-ES" sz="2400" b="1" dirty="0">
                <a:solidFill>
                  <a:schemeClr val="bg1"/>
                </a:solidFill>
                <a:effectLst>
                  <a:outerShdw blurRad="50800" dist="38100" dir="16200000" rotWithShape="0">
                    <a:prstClr val="black">
                      <a:alpha val="40000"/>
                    </a:prstClr>
                  </a:outerShdw>
                </a:effectLst>
              </a:endParaRPr>
            </a:p>
          </p:txBody>
        </p:sp>
        <p:sp>
          <p:nvSpPr>
            <p:cNvPr id="7" name="6 CuadroTexto"/>
            <p:cNvSpPr txBox="1"/>
            <p:nvPr/>
          </p:nvSpPr>
          <p:spPr>
            <a:xfrm>
              <a:off x="3250332" y="5486400"/>
              <a:ext cx="2520280" cy="830997"/>
            </a:xfrm>
            <a:prstGeom prst="rect">
              <a:avLst/>
            </a:prstGeom>
            <a:noFill/>
          </p:spPr>
          <p:txBody>
            <a:bodyPr wrap="square" rtlCol="0">
              <a:spAutoFit/>
            </a:bodyPr>
            <a:lstStyle/>
            <a:p>
              <a:pPr algn="just"/>
              <a:r>
                <a:rPr lang="uk-UA" sz="1200" dirty="0" smtClean="0">
                  <a:solidFill>
                    <a:schemeClr val="bg1"/>
                  </a:solidFill>
                </a:rPr>
                <a:t>Перспективний напрямок навчання, що надає ключові переваги  для успішного конкурування на ринку праці.</a:t>
              </a:r>
              <a:endParaRPr lang="es-ES" sz="1200" dirty="0">
                <a:solidFill>
                  <a:schemeClr val="bg1"/>
                </a:solidFill>
              </a:endParaRPr>
            </a:p>
          </p:txBody>
        </p:sp>
        <p:pic>
          <p:nvPicPr>
            <p:cNvPr id="1028" name="Imagen 4" descr="C:\Users\Design\Documents\Edu\GR\Big Idea PPT\icons\check.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419872" y="5085184"/>
              <a:ext cx="457200" cy="457200"/>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grpSp>
      <p:grpSp>
        <p:nvGrpSpPr>
          <p:cNvPr id="13" name="12 Grupo"/>
          <p:cNvGrpSpPr/>
          <p:nvPr/>
        </p:nvGrpSpPr>
        <p:grpSpPr>
          <a:xfrm>
            <a:off x="263071" y="5085184"/>
            <a:ext cx="2520280" cy="1477273"/>
            <a:chOff x="263071" y="5085184"/>
            <a:chExt cx="2520280" cy="1477273"/>
          </a:xfrm>
        </p:grpSpPr>
        <p:sp>
          <p:nvSpPr>
            <p:cNvPr id="4" name="3 CuadroTexto"/>
            <p:cNvSpPr txBox="1"/>
            <p:nvPr/>
          </p:nvSpPr>
          <p:spPr>
            <a:xfrm>
              <a:off x="827584" y="5085184"/>
              <a:ext cx="1944216" cy="461665"/>
            </a:xfrm>
            <a:prstGeom prst="rect">
              <a:avLst/>
            </a:prstGeom>
            <a:noFill/>
          </p:spPr>
          <p:txBody>
            <a:bodyPr wrap="square" rtlCol="0">
              <a:spAutoFit/>
            </a:bodyPr>
            <a:lstStyle/>
            <a:p>
              <a:r>
                <a:rPr lang="uk-UA" sz="2400" b="1" dirty="0" smtClean="0">
                  <a:solidFill>
                    <a:schemeClr val="bg1"/>
                  </a:solidFill>
                  <a:effectLst>
                    <a:outerShdw blurRad="50800" dist="38100" dir="16200000" rotWithShape="0">
                      <a:prstClr val="black">
                        <a:alpha val="40000"/>
                      </a:prstClr>
                    </a:outerShdw>
                  </a:effectLst>
                </a:rPr>
                <a:t>Пропонуємо</a:t>
              </a:r>
              <a:endParaRPr lang="es-ES" sz="2400" b="1" dirty="0">
                <a:solidFill>
                  <a:schemeClr val="bg1"/>
                </a:solidFill>
                <a:effectLst>
                  <a:outerShdw blurRad="50800" dist="38100" dir="16200000" rotWithShape="0">
                    <a:prstClr val="black">
                      <a:alpha val="40000"/>
                    </a:prstClr>
                  </a:outerShdw>
                </a:effectLst>
              </a:endParaRPr>
            </a:p>
          </p:txBody>
        </p:sp>
        <p:sp>
          <p:nvSpPr>
            <p:cNvPr id="5" name="4 CuadroTexto"/>
            <p:cNvSpPr txBox="1"/>
            <p:nvPr/>
          </p:nvSpPr>
          <p:spPr>
            <a:xfrm>
              <a:off x="263071" y="5516017"/>
              <a:ext cx="2520280" cy="1046440"/>
            </a:xfrm>
            <a:prstGeom prst="rect">
              <a:avLst/>
            </a:prstGeom>
            <a:noFill/>
          </p:spPr>
          <p:txBody>
            <a:bodyPr wrap="square" rtlCol="0">
              <a:spAutoFit/>
            </a:bodyPr>
            <a:lstStyle/>
            <a:p>
              <a:pPr algn="just"/>
              <a:r>
                <a:rPr lang="uk-UA" sz="1200" dirty="0" smtClean="0">
                  <a:solidFill>
                    <a:schemeClr val="bg1"/>
                  </a:solidFill>
                </a:rPr>
                <a:t>Висококваліфікований склад кафедри, що забезпечить розуміння системних процесів у різноманітних сферах діяльності.</a:t>
              </a:r>
            </a:p>
            <a:p>
              <a:endParaRPr lang="es-ES" sz="1400" dirty="0">
                <a:solidFill>
                  <a:schemeClr val="bg1"/>
                </a:solidFill>
              </a:endParaRPr>
            </a:p>
          </p:txBody>
        </p:sp>
        <p:pic>
          <p:nvPicPr>
            <p:cNvPr id="1029" name="Imagen 5" descr="C:\Users\Design\Documents\Edu\GR\Big Idea PPT\icons\to-do-list_checked3.p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298376" y="5085184"/>
              <a:ext cx="457200" cy="457200"/>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grpSp>
      <p:grpSp>
        <p:nvGrpSpPr>
          <p:cNvPr id="16" name="15 Grupo"/>
          <p:cNvGrpSpPr/>
          <p:nvPr/>
        </p:nvGrpSpPr>
        <p:grpSpPr>
          <a:xfrm>
            <a:off x="6346072" y="5082108"/>
            <a:ext cx="2618415" cy="1158696"/>
            <a:chOff x="6346072" y="5082108"/>
            <a:chExt cx="2618415" cy="1158696"/>
          </a:xfrm>
        </p:grpSpPr>
        <p:sp>
          <p:nvSpPr>
            <p:cNvPr id="8" name="7 CuadroTexto"/>
            <p:cNvSpPr txBox="1"/>
            <p:nvPr/>
          </p:nvSpPr>
          <p:spPr>
            <a:xfrm>
              <a:off x="6804248" y="5085184"/>
              <a:ext cx="2088232" cy="461665"/>
            </a:xfrm>
            <a:prstGeom prst="rect">
              <a:avLst/>
            </a:prstGeom>
            <a:noFill/>
          </p:spPr>
          <p:txBody>
            <a:bodyPr wrap="square" rtlCol="0">
              <a:spAutoFit/>
            </a:bodyPr>
            <a:lstStyle/>
            <a:p>
              <a:r>
                <a:rPr lang="uk-UA" sz="2400" b="1" dirty="0" smtClean="0">
                  <a:solidFill>
                    <a:schemeClr val="bg1"/>
                  </a:solidFill>
                  <a:effectLst>
                    <a:outerShdw blurRad="50800" dist="38100" dir="16200000" rotWithShape="0">
                      <a:prstClr val="black">
                        <a:alpha val="40000"/>
                      </a:prstClr>
                    </a:outerShdw>
                  </a:effectLst>
                </a:rPr>
                <a:t>Приєднуйтесь</a:t>
              </a:r>
              <a:endParaRPr lang="es-ES" sz="2400" b="1" dirty="0">
                <a:solidFill>
                  <a:schemeClr val="bg1"/>
                </a:solidFill>
                <a:effectLst>
                  <a:outerShdw blurRad="50800" dist="38100" dir="16200000" rotWithShape="0">
                    <a:prstClr val="black">
                      <a:alpha val="40000"/>
                    </a:prstClr>
                  </a:outerShdw>
                </a:effectLst>
              </a:endParaRPr>
            </a:p>
          </p:txBody>
        </p:sp>
        <p:sp>
          <p:nvSpPr>
            <p:cNvPr id="9" name="8 CuadroTexto"/>
            <p:cNvSpPr txBox="1"/>
            <p:nvPr/>
          </p:nvSpPr>
          <p:spPr>
            <a:xfrm>
              <a:off x="6346072" y="5594473"/>
              <a:ext cx="2618415" cy="646331"/>
            </a:xfrm>
            <a:prstGeom prst="rect">
              <a:avLst/>
            </a:prstGeom>
            <a:noFill/>
          </p:spPr>
          <p:txBody>
            <a:bodyPr wrap="square" rtlCol="0">
              <a:spAutoFit/>
            </a:bodyPr>
            <a:lstStyle/>
            <a:p>
              <a:pPr algn="just"/>
              <a:r>
                <a:rPr lang="uk-UA" sz="1200" dirty="0" smtClean="0">
                  <a:solidFill>
                    <a:schemeClr val="bg1"/>
                  </a:solidFill>
                </a:rPr>
                <a:t>До складу випускників вищого навчального закладу , що входить до ТОП-10 педагогічних вузів України</a:t>
              </a:r>
              <a:endParaRPr lang="es-ES" sz="1200" dirty="0">
                <a:solidFill>
                  <a:schemeClr val="bg1"/>
                </a:solidFill>
              </a:endParaRPr>
            </a:p>
          </p:txBody>
        </p:sp>
        <p:pic>
          <p:nvPicPr>
            <p:cNvPr id="1030" name="Imagen 6" descr="C:\Users\Design\Documents\Edu\GR\Big Idea PPT\icons\user_add.pn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6392173" y="5082108"/>
              <a:ext cx="457200" cy="457200"/>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grpSp>
      <p:sp>
        <p:nvSpPr>
          <p:cNvPr id="24" name="2 Subtítulo"/>
          <p:cNvSpPr txBox="1">
            <a:spLocks/>
          </p:cNvSpPr>
          <p:nvPr/>
        </p:nvSpPr>
        <p:spPr>
          <a:xfrm>
            <a:off x="179512" y="188640"/>
            <a:ext cx="8964488" cy="57606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pPr>
            <a:r>
              <a:rPr lang="uk-UA" sz="1800" b="1" dirty="0" smtClean="0">
                <a:solidFill>
                  <a:schemeClr val="tx1"/>
                </a:solidFill>
                <a:latin typeface="Georgia" pitchFamily="18" charset="0"/>
              </a:rPr>
              <a:t>МЕЛІТОПОЛЬСЬКИЙ ДЕРЖАВНИЙ ПЕДАГОГІЧНИЙ УНІВЕРСИТЕТ ІМЕНІ БОГДАНА ХМЕЛЬНИЦЬКОГО</a:t>
            </a:r>
            <a:endParaRPr lang="es-ES" sz="1800" dirty="0">
              <a:solidFill>
                <a:schemeClr val="tx1"/>
              </a:solidFill>
              <a:latin typeface="Georgia" pitchFamily="18" charset="0"/>
            </a:endParaRPr>
          </a:p>
        </p:txBody>
      </p:sp>
      <p:pic>
        <p:nvPicPr>
          <p:cNvPr id="22" name="Рисунок 21" descr="баннер обрез.tif"/>
          <p:cNvPicPr>
            <a:picLocks noChangeAspect="1"/>
          </p:cNvPicPr>
          <p:nvPr/>
        </p:nvPicPr>
        <p:blipFill>
          <a:blip r:embed="rId8" cstate="print"/>
          <a:srcRect b="8984"/>
          <a:stretch>
            <a:fillRect/>
          </a:stretch>
        </p:blipFill>
        <p:spPr>
          <a:xfrm>
            <a:off x="214282" y="1357298"/>
            <a:ext cx="4249675" cy="2571768"/>
          </a:xfrm>
          <a:prstGeom prst="rect">
            <a:avLst/>
          </a:prstGeom>
        </p:spPr>
      </p:pic>
      <p:sp>
        <p:nvSpPr>
          <p:cNvPr id="23" name="2 Subtítulo">
            <a:hlinkClick r:id="rId9" action="ppaction://hlinksldjump"/>
          </p:cNvPr>
          <p:cNvSpPr txBox="1">
            <a:spLocks/>
          </p:cNvSpPr>
          <p:nvPr/>
        </p:nvSpPr>
        <p:spPr>
          <a:xfrm>
            <a:off x="5000628" y="3643314"/>
            <a:ext cx="3084470" cy="48663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uk-UA" sz="1800" b="1" dirty="0" smtClean="0">
                <a:solidFill>
                  <a:schemeClr val="tx1"/>
                </a:solidFill>
                <a:latin typeface="Georgia" pitchFamily="18" charset="0"/>
              </a:rPr>
              <a:t>Запрошує на навчання</a:t>
            </a:r>
            <a:endParaRPr lang="es-ES" sz="1800" dirty="0">
              <a:solidFill>
                <a:schemeClr val="tx1"/>
              </a:solidFill>
              <a:latin typeface="Georgia" pitchFamily="18" charset="0"/>
            </a:endParaRPr>
          </a:p>
        </p:txBody>
      </p:sp>
    </p:spTree>
    <p:extLst>
      <p:ext uri="{BB962C8B-B14F-4D97-AF65-F5344CB8AC3E}">
        <p14:creationId xmlns:p14="http://schemas.microsoft.com/office/powerpoint/2010/main" xmlns="" val="2061259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withEffect">
                                  <p:stCondLst>
                                    <p:cond delay="0"/>
                                  </p:stCondLst>
                                  <p:childTnLst>
                                    <p:animMotion origin="layout" path="M 0.04184 -3.33333E-6 C 0.16094 -3.33333E-6 0.28004 -3.33333E-6 0.39913 -3.33333E-6 " pathEditMode="relative" rAng="0" ptsTypes="fA">
                                      <p:cBhvr>
                                        <p:cTn id="6" dur="500" fill="hold"/>
                                        <p:tgtEl>
                                          <p:spTgt spid="11"/>
                                        </p:tgtEl>
                                        <p:attrNameLst>
                                          <p:attrName>ppt_x</p:attrName>
                                          <p:attrName>ppt_y</p:attrName>
                                        </p:attrNameLst>
                                      </p:cBhvr>
                                      <p:rCtr x="17865" y="0"/>
                                    </p:animMotion>
                                  </p:childTnLst>
                                </p:cTn>
                              </p:par>
                            </p:childTnLst>
                          </p:cTn>
                        </p:par>
                        <p:par>
                          <p:cTn id="7" fill="hold">
                            <p:stCondLst>
                              <p:cond delay="500"/>
                            </p:stCondLst>
                            <p:childTnLst>
                              <p:par>
                                <p:cTn id="8" presetID="16" presetClass="entr" presetSubtype="21" fill="hold" grpId="0"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Vertical)">
                                      <p:cBhvr>
                                        <p:cTn id="10" dur="500"/>
                                        <p:tgtEl>
                                          <p:spTgt spid="3">
                                            <p:txEl>
                                              <p:pRg st="0" end="0"/>
                                            </p:txEl>
                                          </p:spTgt>
                                        </p:tgtEl>
                                      </p:cBhvr>
                                    </p:animEffect>
                                  </p:childTnLst>
                                </p:cTn>
                              </p:par>
                            </p:childTnLst>
                          </p:cTn>
                        </p:par>
                        <p:par>
                          <p:cTn id="11" fill="hold">
                            <p:stCondLst>
                              <p:cond delay="1000"/>
                            </p:stCondLst>
                            <p:childTnLst>
                              <p:par>
                                <p:cTn id="12" presetID="16" presetClass="entr" presetSubtype="21"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par>
                          <p:cTn id="15" fill="hold">
                            <p:stCondLst>
                              <p:cond delay="1500"/>
                            </p:stCondLst>
                            <p:childTnLst>
                              <p:par>
                                <p:cTn id="16" presetID="26" presetClass="emph" presetSubtype="0" fill="hold" nodeType="afterEffect">
                                  <p:stCondLst>
                                    <p:cond delay="0"/>
                                  </p:stCondLst>
                                  <p:childTnLst>
                                    <p:animEffect transition="out" filter="fade">
                                      <p:cBhvr>
                                        <p:cTn id="17" dur="500" tmFilter="0, 0; .2, .5; .8, .5; 1, 0"/>
                                        <p:tgtEl>
                                          <p:spTgt spid="13"/>
                                        </p:tgtEl>
                                      </p:cBhvr>
                                    </p:animEffect>
                                    <p:animScale>
                                      <p:cBhvr>
                                        <p:cTn id="18" dur="250" autoRev="1" fill="hold"/>
                                        <p:tgtEl>
                                          <p:spTgt spid="13"/>
                                        </p:tgtEl>
                                      </p:cBhvr>
                                      <p:by x="105000" y="105000"/>
                                    </p:animScale>
                                  </p:childTnLst>
                                </p:cTn>
                              </p:par>
                            </p:childTnLst>
                          </p:cTn>
                        </p:par>
                        <p:par>
                          <p:cTn id="19" fill="hold">
                            <p:stCondLst>
                              <p:cond delay="2000"/>
                            </p:stCondLst>
                            <p:childTnLst>
                              <p:par>
                                <p:cTn id="20" presetID="26" presetClass="emph" presetSubtype="0" fill="hold" nodeType="afterEffect">
                                  <p:stCondLst>
                                    <p:cond delay="0"/>
                                  </p:stCondLst>
                                  <p:childTnLst>
                                    <p:animEffect transition="out" filter="fade">
                                      <p:cBhvr>
                                        <p:cTn id="21" dur="500" tmFilter="0, 0; .2, .5; .8, .5; 1, 0"/>
                                        <p:tgtEl>
                                          <p:spTgt spid="15"/>
                                        </p:tgtEl>
                                      </p:cBhvr>
                                    </p:animEffect>
                                    <p:animScale>
                                      <p:cBhvr>
                                        <p:cTn id="22" dur="250" autoRev="1" fill="hold"/>
                                        <p:tgtEl>
                                          <p:spTgt spid="15"/>
                                        </p:tgtEl>
                                      </p:cBhvr>
                                      <p:by x="105000" y="105000"/>
                                    </p:animScale>
                                  </p:childTnLst>
                                </p:cTn>
                              </p:par>
                            </p:childTnLst>
                          </p:cTn>
                        </p:par>
                        <p:par>
                          <p:cTn id="23" fill="hold">
                            <p:stCondLst>
                              <p:cond delay="2500"/>
                            </p:stCondLst>
                            <p:childTnLst>
                              <p:par>
                                <p:cTn id="24" presetID="26" presetClass="emph" presetSubtype="0" fill="hold" nodeType="afterEffect">
                                  <p:stCondLst>
                                    <p:cond delay="0"/>
                                  </p:stCondLst>
                                  <p:childTnLst>
                                    <p:animEffect transition="out" filter="fade">
                                      <p:cBhvr>
                                        <p:cTn id="25" dur="500" tmFilter="0, 0; .2, .5; .8, .5; 1, 0"/>
                                        <p:tgtEl>
                                          <p:spTgt spid="16"/>
                                        </p:tgtEl>
                                      </p:cBhvr>
                                    </p:animEffect>
                                    <p:animScale>
                                      <p:cBhvr>
                                        <p:cTn id="26" dur="250" autoRev="1" fill="hold"/>
                                        <p:tgtEl>
                                          <p:spTgt spid="16"/>
                                        </p:tgtEl>
                                      </p:cBhvr>
                                      <p:by x="105000" y="105000"/>
                                    </p:animScale>
                                  </p:childTnLst>
                                </p:cTn>
                              </p:par>
                              <p:par>
                                <p:cTn id="27" presetID="16" presetClass="entr" presetSubtype="21"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barn(inVertical)">
                                      <p:cBhvr>
                                        <p:cTn id="2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1 Título"/>
          <p:cNvSpPr txBox="1">
            <a:spLocks/>
          </p:cNvSpPr>
          <p:nvPr/>
        </p:nvSpPr>
        <p:spPr>
          <a:xfrm>
            <a:off x="323528" y="764704"/>
            <a:ext cx="7845323" cy="86369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5760"/>
              </a:lnSpc>
              <a:spcBef>
                <a:spcPts val="0"/>
              </a:spcBef>
            </a:pPr>
            <a:r>
              <a:rPr lang="ru-RU" b="1" dirty="0" smtClean="0">
                <a:solidFill>
                  <a:srgbClr val="FF0000"/>
                </a:solidFill>
                <a:latin typeface="Georgia" pitchFamily="18" charset="0"/>
              </a:rPr>
              <a:t>126 </a:t>
            </a:r>
            <a:r>
              <a:rPr lang="uk-UA" b="1" dirty="0" smtClean="0">
                <a:solidFill>
                  <a:srgbClr val="FF0000"/>
                </a:solidFill>
                <a:latin typeface="Georgia" pitchFamily="18" charset="0"/>
              </a:rPr>
              <a:t>Інформаційні системи та технології</a:t>
            </a:r>
            <a:endParaRPr lang="es-HN" b="1" dirty="0">
              <a:solidFill>
                <a:srgbClr val="FF0000"/>
              </a:solidFill>
              <a:latin typeface="Georgia" pitchFamily="18" charset="0"/>
            </a:endParaRPr>
          </a:p>
        </p:txBody>
      </p:sp>
      <p:grpSp>
        <p:nvGrpSpPr>
          <p:cNvPr id="14" name="13 Grupo"/>
          <p:cNvGrpSpPr/>
          <p:nvPr/>
        </p:nvGrpSpPr>
        <p:grpSpPr>
          <a:xfrm>
            <a:off x="4618071" y="2276872"/>
            <a:ext cx="6887" cy="3017856"/>
            <a:chOff x="4276603" y="1491264"/>
            <a:chExt cx="319" cy="3377896"/>
          </a:xfrm>
        </p:grpSpPr>
        <p:cxnSp>
          <p:nvCxnSpPr>
            <p:cNvPr id="10" name="9 Conector recto"/>
            <p:cNvCxnSpPr/>
            <p:nvPr/>
          </p:nvCxnSpPr>
          <p:spPr>
            <a:xfrm>
              <a:off x="4276603" y="1491264"/>
              <a:ext cx="0" cy="3377896"/>
            </a:xfrm>
            <a:prstGeom prst="line">
              <a:avLst/>
            </a:prstGeom>
            <a:ln>
              <a:solidFill>
                <a:schemeClr val="bg1">
                  <a:lumMod val="85000"/>
                </a:schemeClr>
              </a:solidFill>
            </a:ln>
          </p:spPr>
          <p:style>
            <a:lnRef idx="1">
              <a:schemeClr val="dk1"/>
            </a:lnRef>
            <a:fillRef idx="0">
              <a:schemeClr val="dk1"/>
            </a:fillRef>
            <a:effectRef idx="0">
              <a:schemeClr val="dk1"/>
            </a:effectRef>
            <a:fontRef idx="minor">
              <a:schemeClr val="tx1"/>
            </a:fontRef>
          </p:style>
        </p:cxnSp>
        <p:cxnSp>
          <p:nvCxnSpPr>
            <p:cNvPr id="11" name="10 Conector recto"/>
            <p:cNvCxnSpPr/>
            <p:nvPr/>
          </p:nvCxnSpPr>
          <p:spPr>
            <a:xfrm>
              <a:off x="4276922" y="1491264"/>
              <a:ext cx="0" cy="3377896"/>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grpSp>
      <p:sp>
        <p:nvSpPr>
          <p:cNvPr id="4" name="3 CuadroTexto"/>
          <p:cNvSpPr txBox="1"/>
          <p:nvPr/>
        </p:nvSpPr>
        <p:spPr>
          <a:xfrm>
            <a:off x="532506" y="2304162"/>
            <a:ext cx="8143950" cy="2954655"/>
          </a:xfrm>
          <a:prstGeom prst="rect">
            <a:avLst/>
          </a:prstGeom>
          <a:noFill/>
        </p:spPr>
        <p:txBody>
          <a:bodyPr wrap="square" lIns="0" tIns="0" rIns="0" bIns="0" numCol="2" spcCol="720000" rtlCol="0">
            <a:spAutoFit/>
          </a:bodyPr>
          <a:lstStyle/>
          <a:p>
            <a:pPr algn="just"/>
            <a:r>
              <a:rPr lang="uk-UA" sz="1600" dirty="0" smtClean="0">
                <a:latin typeface="Georgia" pitchFamily="18" charset="0"/>
              </a:rPr>
              <a:t>Спеціальність передбачає ретельне вивчення всього циклу життєдіяльності програмного забезпечення, що дозволяє студенту розробляти, впроваджувати та адаптувати інформаційні технології під час розв’язку конкретних задач на практиці. Комплекс навчальних дисциплін та висококваліфіковані викладачі забезпечать формування розуміння сутності системних процесів у промисловій, гуманітарній та економічній діяльності, що надає випускнику ключові переваги для успішного конкурування на сучасному ринку праці.</a:t>
            </a:r>
          </a:p>
          <a:p>
            <a:r>
              <a:rPr lang="uk-UA" sz="1400" dirty="0" smtClean="0"/>
              <a:t> </a:t>
            </a:r>
            <a:endParaRPr lang="uk-UA" sz="1400" dirty="0"/>
          </a:p>
        </p:txBody>
      </p:sp>
      <p:sp>
        <p:nvSpPr>
          <p:cNvPr id="26" name="1 Título"/>
          <p:cNvSpPr txBox="1">
            <a:spLocks/>
          </p:cNvSpPr>
          <p:nvPr/>
        </p:nvSpPr>
        <p:spPr>
          <a:xfrm>
            <a:off x="4912990" y="3818065"/>
            <a:ext cx="2664296" cy="47503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uk-UA" sz="1050" b="1" dirty="0" smtClean="0">
                <a:solidFill>
                  <a:schemeClr val="tx1">
                    <a:lumMod val="75000"/>
                    <a:lumOff val="25000"/>
                  </a:schemeClr>
                </a:solidFill>
                <a:latin typeface="Rockwell" pitchFamily="18" charset="0"/>
              </a:rPr>
              <a:t>Для більш детальної інформації :</a:t>
            </a:r>
            <a:endParaRPr lang="es-HN" sz="1050" b="1" dirty="0" smtClean="0">
              <a:solidFill>
                <a:srgbClr val="FFC000"/>
              </a:solidFill>
              <a:latin typeface="Rockwell" pitchFamily="18" charset="0"/>
            </a:endParaRPr>
          </a:p>
        </p:txBody>
      </p:sp>
      <p:sp>
        <p:nvSpPr>
          <p:cNvPr id="27" name="1 Título"/>
          <p:cNvSpPr txBox="1">
            <a:spLocks/>
          </p:cNvSpPr>
          <p:nvPr/>
        </p:nvSpPr>
        <p:spPr>
          <a:xfrm>
            <a:off x="4919208" y="4178105"/>
            <a:ext cx="3325200" cy="47503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en-US" sz="1800" dirty="0" smtClean="0">
                <a:latin typeface="Georgia" pitchFamily="18" charset="0"/>
                <a:ea typeface="+mn-ea"/>
                <a:cs typeface="+mn-cs"/>
              </a:rPr>
              <a:t>www.abitur.</a:t>
            </a:r>
            <a:r>
              <a:rPr lang="en-US" sz="1800" dirty="0" smtClean="0">
                <a:solidFill>
                  <a:srgbClr val="FF0000"/>
                </a:solidFill>
                <a:latin typeface="Georgia" pitchFamily="18" charset="0"/>
                <a:ea typeface="+mn-ea"/>
                <a:cs typeface="+mn-cs"/>
              </a:rPr>
              <a:t>mdpu</a:t>
            </a:r>
            <a:r>
              <a:rPr lang="en-US" sz="1800" dirty="0" smtClean="0">
                <a:latin typeface="Georgia" pitchFamily="18" charset="0"/>
                <a:ea typeface="+mn-ea"/>
                <a:cs typeface="+mn-cs"/>
              </a:rPr>
              <a:t>.org.ua</a:t>
            </a:r>
            <a:endParaRPr lang="es-HN" sz="2800" b="1" dirty="0" smtClean="0">
              <a:latin typeface="Georgia" pitchFamily="18" charset="0"/>
            </a:endParaRPr>
          </a:p>
        </p:txBody>
      </p:sp>
      <p:sp>
        <p:nvSpPr>
          <p:cNvPr id="38" name="2 Subtítulo"/>
          <p:cNvSpPr txBox="1">
            <a:spLocks/>
          </p:cNvSpPr>
          <p:nvPr/>
        </p:nvSpPr>
        <p:spPr>
          <a:xfrm>
            <a:off x="-22945" y="6318990"/>
            <a:ext cx="2411760" cy="4637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sz="2000" b="1" dirty="0" smtClean="0">
                <a:solidFill>
                  <a:schemeClr val="bg1"/>
                </a:solidFill>
                <a:latin typeface="Georgia" pitchFamily="18" charset="0"/>
              </a:rPr>
              <a:t>Кафедра ПМІТ</a:t>
            </a:r>
            <a:endParaRPr lang="es-ES" sz="2000" dirty="0">
              <a:solidFill>
                <a:schemeClr val="bg1">
                  <a:lumMod val="75000"/>
                </a:schemeClr>
              </a:solidFill>
              <a:latin typeface="Georgia" pitchFamily="18" charset="0"/>
            </a:endParaRPr>
          </a:p>
        </p:txBody>
      </p:sp>
      <p:sp>
        <p:nvSpPr>
          <p:cNvPr id="44" name="1 Título"/>
          <p:cNvSpPr txBox="1">
            <a:spLocks/>
          </p:cNvSpPr>
          <p:nvPr/>
        </p:nvSpPr>
        <p:spPr>
          <a:xfrm>
            <a:off x="2799918" y="6266337"/>
            <a:ext cx="3744416" cy="47503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uk-UA" sz="1050" b="1" dirty="0" smtClean="0">
                <a:solidFill>
                  <a:srgbClr val="FFC000"/>
                </a:solidFill>
                <a:latin typeface="Georgia" pitchFamily="18" charset="0"/>
              </a:rPr>
              <a:t>Зв’яжіться з нами</a:t>
            </a:r>
            <a:endParaRPr lang="en-US" sz="1050" b="1" dirty="0" smtClean="0">
              <a:solidFill>
                <a:srgbClr val="FFC000"/>
              </a:solidFill>
              <a:latin typeface="Georgia" pitchFamily="18" charset="0"/>
            </a:endParaRPr>
          </a:p>
          <a:p>
            <a:pPr algn="l"/>
            <a:r>
              <a:rPr lang="uk-UA" sz="1050" dirty="0" smtClean="0">
                <a:solidFill>
                  <a:schemeClr val="bg1"/>
                </a:solidFill>
                <a:latin typeface="Georgia" pitchFamily="18" charset="0"/>
              </a:rPr>
              <a:t>м. Мелітополь, вул. Гетьманська 20, </a:t>
            </a:r>
            <a:r>
              <a:rPr lang="uk-UA" sz="1050" dirty="0" err="1" smtClean="0">
                <a:solidFill>
                  <a:schemeClr val="bg1"/>
                </a:solidFill>
                <a:latin typeface="Georgia" pitchFamily="18" charset="0"/>
              </a:rPr>
              <a:t>ауд</a:t>
            </a:r>
            <a:r>
              <a:rPr lang="uk-UA" sz="1050" dirty="0" smtClean="0">
                <a:solidFill>
                  <a:schemeClr val="bg1"/>
                </a:solidFill>
                <a:latin typeface="Georgia" pitchFamily="18" charset="0"/>
              </a:rPr>
              <a:t>. 19</a:t>
            </a:r>
            <a:r>
              <a:rPr lang="en-US" sz="1050" dirty="0" smtClean="0">
                <a:solidFill>
                  <a:schemeClr val="bg1"/>
                </a:solidFill>
                <a:latin typeface="Georgia" pitchFamily="18" charset="0"/>
              </a:rPr>
              <a:t> /</a:t>
            </a:r>
            <a:endParaRPr lang="uk-UA" sz="1050" dirty="0" smtClean="0">
              <a:solidFill>
                <a:schemeClr val="bg1"/>
              </a:solidFill>
              <a:latin typeface="Georgia" pitchFamily="18" charset="0"/>
            </a:endParaRPr>
          </a:p>
          <a:p>
            <a:pPr algn="l"/>
            <a:r>
              <a:rPr lang="en-US" sz="1050" dirty="0" smtClean="0">
                <a:solidFill>
                  <a:schemeClr val="bg1"/>
                </a:solidFill>
                <a:latin typeface="Georgia" pitchFamily="18" charset="0"/>
              </a:rPr>
              <a:t> </a:t>
            </a:r>
            <a:r>
              <a:rPr lang="uk-UA" sz="1050" dirty="0" smtClean="0">
                <a:solidFill>
                  <a:schemeClr val="bg1"/>
                </a:solidFill>
                <a:latin typeface="Georgia" pitchFamily="18" charset="0"/>
              </a:rPr>
              <a:t>т</a:t>
            </a:r>
            <a:r>
              <a:rPr lang="en-US" sz="1050" dirty="0" smtClean="0">
                <a:solidFill>
                  <a:schemeClr val="bg1"/>
                </a:solidFill>
                <a:latin typeface="Georgia" pitchFamily="18" charset="0"/>
              </a:rPr>
              <a:t>.  </a:t>
            </a:r>
            <a:r>
              <a:rPr lang="uk-UA" sz="1050" dirty="0" smtClean="0">
                <a:solidFill>
                  <a:schemeClr val="bg1"/>
                </a:solidFill>
                <a:latin typeface="Georgia" pitchFamily="18" charset="0"/>
              </a:rPr>
              <a:t>097 477 24 63 </a:t>
            </a:r>
            <a:r>
              <a:rPr lang="en-US" sz="1050" dirty="0" smtClean="0">
                <a:solidFill>
                  <a:schemeClr val="bg1"/>
                </a:solidFill>
                <a:latin typeface="Georgia" pitchFamily="18" charset="0"/>
              </a:rPr>
              <a:t>/ pmit.mdpu@gmail.com</a:t>
            </a:r>
            <a:endParaRPr lang="en-US" sz="1050" dirty="0">
              <a:solidFill>
                <a:schemeClr val="bg1"/>
              </a:solidFill>
              <a:latin typeface="Georgia" pitchFamily="18" charset="0"/>
            </a:endParaRPr>
          </a:p>
        </p:txBody>
      </p:sp>
      <p:pic>
        <p:nvPicPr>
          <p:cNvPr id="45" name="44 Imagen">
            <a:hlinkClick r:id="" action="ppaction://hlinkshowjump?jump=nextslide"/>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953224" y="6348760"/>
            <a:ext cx="363192" cy="363192"/>
          </a:xfrm>
          <a:prstGeom prst="rect">
            <a:avLst/>
          </a:prstGeom>
        </p:spPr>
      </p:pic>
      <p:pic>
        <p:nvPicPr>
          <p:cNvPr id="46" name="45 Imagen">
            <a:hlinkClick r:id="" action="ppaction://hlinkshowjump?jump=previousslide"/>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rot="10800000">
            <a:off x="7467698" y="6356230"/>
            <a:ext cx="363192" cy="363192"/>
          </a:xfrm>
          <a:prstGeom prst="rect">
            <a:avLst/>
          </a:prstGeom>
        </p:spPr>
      </p:pic>
      <p:sp>
        <p:nvSpPr>
          <p:cNvPr id="47" name="46 Recortar rectángulo de esquina del mismo lado"/>
          <p:cNvSpPr/>
          <p:nvPr/>
        </p:nvSpPr>
        <p:spPr>
          <a:xfrm>
            <a:off x="8316416" y="-812"/>
            <a:ext cx="432048" cy="432048"/>
          </a:xfrm>
          <a:prstGeom prst="snip2SameRect">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rtlCol="0" anchor="ctr"/>
          <a:lstStyle/>
          <a:p>
            <a:pPr algn="ctr"/>
            <a:r>
              <a:rPr lang="es-HN" b="1" dirty="0"/>
              <a:t>1</a:t>
            </a:r>
            <a:endParaRPr lang="es-ES" b="1" dirty="0"/>
          </a:p>
        </p:txBody>
      </p:sp>
      <p:pic>
        <p:nvPicPr>
          <p:cNvPr id="48" name="Imagen 5" descr="C:\Users\Design\Documents\Edu\Product Launch\shadown.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rot="10800000">
            <a:off x="2383882" y="6021288"/>
            <a:ext cx="762588" cy="982585"/>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pic>
        <p:nvPicPr>
          <p:cNvPr id="49" name="Imagen 5" descr="C:\Users\Design\Documents\Edu\Product Launch\shadown.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969652" y="6021288"/>
            <a:ext cx="762588" cy="982585"/>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spTree>
    <p:extLst>
      <p:ext uri="{BB962C8B-B14F-4D97-AF65-F5344CB8AC3E}">
        <p14:creationId xmlns:p14="http://schemas.microsoft.com/office/powerpoint/2010/main" xmlns="" val="84351432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wipe(down)">
                                      <p:cBhvr>
                                        <p:cTn id="15" dur="500"/>
                                        <p:tgtEl>
                                          <p:spTgt spid="26"/>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wipe(down)">
                                      <p:cBhvr>
                                        <p:cTn id="1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26" grpId="0"/>
      <p:bldP spid="2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1 Título"/>
          <p:cNvSpPr txBox="1">
            <a:spLocks/>
          </p:cNvSpPr>
          <p:nvPr/>
        </p:nvSpPr>
        <p:spPr>
          <a:xfrm>
            <a:off x="389559" y="357442"/>
            <a:ext cx="4965003" cy="86369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5760"/>
              </a:lnSpc>
              <a:spcBef>
                <a:spcPts val="0"/>
              </a:spcBef>
            </a:pPr>
            <a:r>
              <a:rPr lang="uk-UA" b="1" dirty="0" smtClean="0">
                <a:latin typeface="Georgia" pitchFamily="18" charset="0"/>
              </a:rPr>
              <a:t>Спеціалізація</a:t>
            </a:r>
            <a:endParaRPr lang="es-HN" b="1" dirty="0" smtClean="0">
              <a:latin typeface="Georgia" pitchFamily="18" charset="0"/>
            </a:endParaRPr>
          </a:p>
        </p:txBody>
      </p:sp>
      <p:grpSp>
        <p:nvGrpSpPr>
          <p:cNvPr id="14" name="13 Grupo"/>
          <p:cNvGrpSpPr/>
          <p:nvPr/>
        </p:nvGrpSpPr>
        <p:grpSpPr>
          <a:xfrm>
            <a:off x="3131840" y="1986741"/>
            <a:ext cx="6887" cy="3017856"/>
            <a:chOff x="4276603" y="1491264"/>
            <a:chExt cx="319" cy="3377896"/>
          </a:xfrm>
        </p:grpSpPr>
        <p:cxnSp>
          <p:nvCxnSpPr>
            <p:cNvPr id="10" name="9 Conector recto"/>
            <p:cNvCxnSpPr/>
            <p:nvPr/>
          </p:nvCxnSpPr>
          <p:spPr>
            <a:xfrm>
              <a:off x="4276603" y="1491264"/>
              <a:ext cx="0" cy="3377896"/>
            </a:xfrm>
            <a:prstGeom prst="line">
              <a:avLst/>
            </a:prstGeom>
            <a:ln>
              <a:solidFill>
                <a:schemeClr val="bg1">
                  <a:lumMod val="85000"/>
                </a:schemeClr>
              </a:solidFill>
            </a:ln>
          </p:spPr>
          <p:style>
            <a:lnRef idx="1">
              <a:schemeClr val="dk1"/>
            </a:lnRef>
            <a:fillRef idx="0">
              <a:schemeClr val="dk1"/>
            </a:fillRef>
            <a:effectRef idx="0">
              <a:schemeClr val="dk1"/>
            </a:effectRef>
            <a:fontRef idx="minor">
              <a:schemeClr val="tx1"/>
            </a:fontRef>
          </p:style>
        </p:cxnSp>
        <p:cxnSp>
          <p:nvCxnSpPr>
            <p:cNvPr id="11" name="10 Conector recto"/>
            <p:cNvCxnSpPr/>
            <p:nvPr/>
          </p:nvCxnSpPr>
          <p:spPr>
            <a:xfrm>
              <a:off x="4276922" y="1491264"/>
              <a:ext cx="0" cy="3377896"/>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grpSp>
      <p:grpSp>
        <p:nvGrpSpPr>
          <p:cNvPr id="49" name="48 Grupo"/>
          <p:cNvGrpSpPr/>
          <p:nvPr/>
        </p:nvGrpSpPr>
        <p:grpSpPr>
          <a:xfrm>
            <a:off x="6090642" y="1986741"/>
            <a:ext cx="6887" cy="3017856"/>
            <a:chOff x="4276603" y="1491264"/>
            <a:chExt cx="319" cy="3377896"/>
          </a:xfrm>
        </p:grpSpPr>
        <p:cxnSp>
          <p:nvCxnSpPr>
            <p:cNvPr id="50" name="49 Conector recto"/>
            <p:cNvCxnSpPr/>
            <p:nvPr/>
          </p:nvCxnSpPr>
          <p:spPr>
            <a:xfrm>
              <a:off x="4276603" y="1491264"/>
              <a:ext cx="0" cy="3377896"/>
            </a:xfrm>
            <a:prstGeom prst="line">
              <a:avLst/>
            </a:prstGeom>
            <a:ln>
              <a:solidFill>
                <a:schemeClr val="bg1">
                  <a:lumMod val="85000"/>
                </a:schemeClr>
              </a:solidFill>
            </a:ln>
          </p:spPr>
          <p:style>
            <a:lnRef idx="1">
              <a:schemeClr val="dk1"/>
            </a:lnRef>
            <a:fillRef idx="0">
              <a:schemeClr val="dk1"/>
            </a:fillRef>
            <a:effectRef idx="0">
              <a:schemeClr val="dk1"/>
            </a:effectRef>
            <a:fontRef idx="minor">
              <a:schemeClr val="tx1"/>
            </a:fontRef>
          </p:style>
        </p:cxnSp>
        <p:cxnSp>
          <p:nvCxnSpPr>
            <p:cNvPr id="51" name="50 Conector recto"/>
            <p:cNvCxnSpPr/>
            <p:nvPr/>
          </p:nvCxnSpPr>
          <p:spPr>
            <a:xfrm>
              <a:off x="4276922" y="1491264"/>
              <a:ext cx="0" cy="3377896"/>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grpSp>
      <p:sp>
        <p:nvSpPr>
          <p:cNvPr id="65" name="1 Título"/>
          <p:cNvSpPr txBox="1">
            <a:spLocks/>
          </p:cNvSpPr>
          <p:nvPr/>
        </p:nvSpPr>
        <p:spPr>
          <a:xfrm>
            <a:off x="2799918" y="6266337"/>
            <a:ext cx="3744416" cy="47503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spcBef>
                <a:spcPts val="0"/>
              </a:spcBef>
            </a:pPr>
            <a:r>
              <a:rPr lang="uk-UA" sz="1050" b="1" dirty="0" smtClean="0">
                <a:solidFill>
                  <a:srgbClr val="FFC000"/>
                </a:solidFill>
                <a:latin typeface="Georgia" pitchFamily="18" charset="0"/>
                <a:ea typeface="+mn-ea"/>
                <a:cs typeface="+mn-cs"/>
              </a:rPr>
              <a:t>Зв’яжіться з нами</a:t>
            </a:r>
            <a:endParaRPr lang="en-US" sz="1050" b="1" dirty="0" smtClean="0">
              <a:solidFill>
                <a:srgbClr val="FFC000"/>
              </a:solidFill>
              <a:latin typeface="Georgia" pitchFamily="18" charset="0"/>
              <a:ea typeface="+mn-ea"/>
              <a:cs typeface="+mn-cs"/>
            </a:endParaRPr>
          </a:p>
          <a:p>
            <a:pPr lvl="0" algn="l">
              <a:spcBef>
                <a:spcPts val="0"/>
              </a:spcBef>
            </a:pPr>
            <a:r>
              <a:rPr lang="uk-UA" sz="1050" dirty="0" smtClean="0">
                <a:solidFill>
                  <a:prstClr val="white"/>
                </a:solidFill>
                <a:latin typeface="Georgia" pitchFamily="18" charset="0"/>
                <a:ea typeface="+mn-ea"/>
                <a:cs typeface="+mn-cs"/>
              </a:rPr>
              <a:t>м. Мелітополь, вул. Гетьманська 20, </a:t>
            </a:r>
            <a:r>
              <a:rPr lang="uk-UA" sz="1050" dirty="0" err="1" smtClean="0">
                <a:solidFill>
                  <a:prstClr val="white"/>
                </a:solidFill>
                <a:latin typeface="Georgia" pitchFamily="18" charset="0"/>
                <a:ea typeface="+mn-ea"/>
                <a:cs typeface="+mn-cs"/>
              </a:rPr>
              <a:t>ауд</a:t>
            </a:r>
            <a:r>
              <a:rPr lang="uk-UA" sz="1050" dirty="0" smtClean="0">
                <a:solidFill>
                  <a:prstClr val="white"/>
                </a:solidFill>
                <a:latin typeface="Georgia" pitchFamily="18" charset="0"/>
                <a:ea typeface="+mn-ea"/>
                <a:cs typeface="+mn-cs"/>
              </a:rPr>
              <a:t>. 19</a:t>
            </a:r>
            <a:r>
              <a:rPr lang="en-US" sz="1050" dirty="0" smtClean="0">
                <a:solidFill>
                  <a:prstClr val="white"/>
                </a:solidFill>
                <a:latin typeface="Georgia" pitchFamily="18" charset="0"/>
                <a:ea typeface="+mn-ea"/>
                <a:cs typeface="+mn-cs"/>
              </a:rPr>
              <a:t> /</a:t>
            </a:r>
            <a:endParaRPr lang="uk-UA" sz="1050" dirty="0" smtClean="0">
              <a:solidFill>
                <a:prstClr val="white"/>
              </a:solidFill>
              <a:latin typeface="Georgia" pitchFamily="18" charset="0"/>
              <a:ea typeface="+mn-ea"/>
              <a:cs typeface="+mn-cs"/>
            </a:endParaRPr>
          </a:p>
          <a:p>
            <a:pPr lvl="0" algn="l">
              <a:spcBef>
                <a:spcPts val="0"/>
              </a:spcBef>
            </a:pPr>
            <a:r>
              <a:rPr lang="en-US" sz="1050" dirty="0" smtClean="0">
                <a:solidFill>
                  <a:prstClr val="white"/>
                </a:solidFill>
                <a:latin typeface="Georgia" pitchFamily="18" charset="0"/>
                <a:ea typeface="+mn-ea"/>
                <a:cs typeface="+mn-cs"/>
              </a:rPr>
              <a:t> </a:t>
            </a:r>
            <a:r>
              <a:rPr lang="uk-UA" sz="1050" dirty="0" smtClean="0">
                <a:solidFill>
                  <a:prstClr val="white"/>
                </a:solidFill>
                <a:latin typeface="Georgia" pitchFamily="18" charset="0"/>
                <a:ea typeface="+mn-ea"/>
                <a:cs typeface="+mn-cs"/>
              </a:rPr>
              <a:t>т</a:t>
            </a:r>
            <a:r>
              <a:rPr lang="en-US" sz="1050" dirty="0" smtClean="0">
                <a:solidFill>
                  <a:prstClr val="white"/>
                </a:solidFill>
                <a:latin typeface="Georgia" pitchFamily="18" charset="0"/>
                <a:ea typeface="+mn-ea"/>
                <a:cs typeface="+mn-cs"/>
              </a:rPr>
              <a:t>.  </a:t>
            </a:r>
            <a:r>
              <a:rPr lang="uk-UA" sz="1050" dirty="0" smtClean="0">
                <a:solidFill>
                  <a:prstClr val="white"/>
                </a:solidFill>
                <a:latin typeface="Georgia" pitchFamily="18" charset="0"/>
                <a:ea typeface="+mn-ea"/>
                <a:cs typeface="+mn-cs"/>
              </a:rPr>
              <a:t>097 477 24 63 </a:t>
            </a:r>
            <a:r>
              <a:rPr lang="en-US" sz="1050" dirty="0" smtClean="0">
                <a:solidFill>
                  <a:prstClr val="white"/>
                </a:solidFill>
                <a:latin typeface="Georgia" pitchFamily="18" charset="0"/>
                <a:ea typeface="+mn-ea"/>
                <a:cs typeface="+mn-cs"/>
              </a:rPr>
              <a:t>/ pmit.mdpu@gmail.com</a:t>
            </a:r>
            <a:endParaRPr lang="en-US" sz="1050" dirty="0">
              <a:solidFill>
                <a:prstClr val="white"/>
              </a:solidFill>
              <a:latin typeface="Georgia" pitchFamily="18" charset="0"/>
              <a:ea typeface="+mn-ea"/>
              <a:cs typeface="+mn-cs"/>
            </a:endParaRPr>
          </a:p>
        </p:txBody>
      </p:sp>
      <p:sp>
        <p:nvSpPr>
          <p:cNvPr id="68" name="67 Recortar rectángulo de esquina del mismo lado"/>
          <p:cNvSpPr/>
          <p:nvPr/>
        </p:nvSpPr>
        <p:spPr>
          <a:xfrm>
            <a:off x="8316416" y="-812"/>
            <a:ext cx="432048" cy="432048"/>
          </a:xfrm>
          <a:prstGeom prst="snip2SameRect">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rtlCol="0" anchor="ctr"/>
          <a:lstStyle/>
          <a:p>
            <a:pPr algn="ctr"/>
            <a:r>
              <a:rPr lang="es-HN" b="1" dirty="0"/>
              <a:t>2</a:t>
            </a:r>
            <a:endParaRPr lang="es-ES" b="1" dirty="0"/>
          </a:p>
        </p:txBody>
      </p:sp>
      <p:pic>
        <p:nvPicPr>
          <p:cNvPr id="69" name="Imagen 5" descr="C:\Users\Design\Documents\Edu\Product Launch\shadown.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10800000">
            <a:off x="2383882" y="6021288"/>
            <a:ext cx="762588" cy="982585"/>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pic>
        <p:nvPicPr>
          <p:cNvPr id="70" name="Imagen 5" descr="C:\Users\Design\Documents\Edu\Product Launch\shadown.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969652" y="6021288"/>
            <a:ext cx="762588" cy="982585"/>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grpSp>
        <p:nvGrpSpPr>
          <p:cNvPr id="8" name="7 Grupo"/>
          <p:cNvGrpSpPr/>
          <p:nvPr/>
        </p:nvGrpSpPr>
        <p:grpSpPr>
          <a:xfrm>
            <a:off x="6300062" y="3583239"/>
            <a:ext cx="2445813" cy="1932599"/>
            <a:chOff x="6300062" y="3583239"/>
            <a:chExt cx="2445813" cy="1932599"/>
          </a:xfrm>
        </p:grpSpPr>
        <p:sp>
          <p:nvSpPr>
            <p:cNvPr id="37" name="36 Rectángulo"/>
            <p:cNvSpPr/>
            <p:nvPr/>
          </p:nvSpPr>
          <p:spPr>
            <a:xfrm>
              <a:off x="6326671" y="3583239"/>
              <a:ext cx="2374330" cy="945816"/>
            </a:xfrm>
            <a:prstGeom prst="rect">
              <a:avLst/>
            </a:prstGeom>
            <a:solidFill>
              <a:schemeClr val="tx1">
                <a:lumMod val="75000"/>
                <a:lumOff val="25000"/>
              </a:schemeClr>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es-HN" dirty="0" smtClean="0">
                  <a:solidFill>
                    <a:schemeClr val="bg1">
                      <a:lumMod val="65000"/>
                    </a:schemeClr>
                  </a:solidFill>
                </a:rPr>
                <a:t>photo</a:t>
              </a:r>
              <a:endParaRPr lang="es-ES" dirty="0">
                <a:solidFill>
                  <a:schemeClr val="bg1">
                    <a:lumMod val="65000"/>
                  </a:schemeClr>
                </a:solidFill>
              </a:endParaRPr>
            </a:p>
          </p:txBody>
        </p:sp>
        <p:sp>
          <p:nvSpPr>
            <p:cNvPr id="42" name="2 Marcador de contenido"/>
            <p:cNvSpPr txBox="1">
              <a:spLocks/>
            </p:cNvSpPr>
            <p:nvPr/>
          </p:nvSpPr>
          <p:spPr>
            <a:xfrm>
              <a:off x="6318587" y="5032717"/>
              <a:ext cx="2427288" cy="483121"/>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None/>
              </a:pPr>
              <a:r>
                <a:rPr lang="uk-UA" sz="1000" b="1" dirty="0" smtClean="0">
                  <a:solidFill>
                    <a:srgbClr val="FF0000"/>
                  </a:solidFill>
                  <a:latin typeface="Georgia" pitchFamily="18" charset="0"/>
                </a:rPr>
                <a:t>СЕРТИФІКАТИ ЗНО:</a:t>
              </a:r>
              <a:endParaRPr lang="uk-UA" sz="1000" dirty="0" smtClean="0">
                <a:solidFill>
                  <a:srgbClr val="FF0000"/>
                </a:solidFill>
                <a:latin typeface="Georgia" pitchFamily="18" charset="0"/>
              </a:endParaRPr>
            </a:p>
            <a:p>
              <a:pPr algn="ctr">
                <a:buNone/>
              </a:pPr>
              <a:r>
                <a:rPr lang="uk-UA" sz="1000" dirty="0" smtClean="0">
                  <a:latin typeface="Georgia" pitchFamily="18" charset="0"/>
                </a:rPr>
                <a:t> Українська мова та література</a:t>
              </a:r>
            </a:p>
            <a:p>
              <a:pPr algn="ctr">
                <a:buNone/>
              </a:pPr>
              <a:r>
                <a:rPr lang="uk-UA" sz="1000" dirty="0" smtClean="0">
                  <a:latin typeface="Georgia" pitchFamily="18" charset="0"/>
                </a:rPr>
                <a:t> Математика</a:t>
              </a:r>
            </a:p>
            <a:p>
              <a:pPr>
                <a:buNone/>
              </a:pPr>
              <a:r>
                <a:rPr lang="ru-RU" sz="900" dirty="0" smtClean="0"/>
                <a:t> </a:t>
              </a:r>
              <a:endParaRPr lang="ru-RU" sz="900" dirty="0"/>
            </a:p>
          </p:txBody>
        </p:sp>
        <p:sp>
          <p:nvSpPr>
            <p:cNvPr id="46" name="2 Marcador de contenido"/>
            <p:cNvSpPr txBox="1">
              <a:spLocks/>
            </p:cNvSpPr>
            <p:nvPr/>
          </p:nvSpPr>
          <p:spPr bwMode="auto">
            <a:xfrm>
              <a:off x="6300062" y="4602584"/>
              <a:ext cx="2427288" cy="350838"/>
            </a:xfrm>
            <a:prstGeom prst="rect">
              <a:avLst/>
            </a:prstGeom>
            <a:noFill/>
            <a:ln>
              <a:noFill/>
            </a:ln>
            <a:extLst>
              <a:ext uri="{909E8E84-426E-40DD-AFC4-6F175D3DCCD1}">
                <a14:hiddenFill xmlns:a14="http://schemas.microsoft.com/office/drawing/2010/main" xmlns="">
                  <a:solidFill>
                    <a:srgbClr xmlns:mc="http://schemas.openxmlformats.org/markup-compatibility/2006" val="FFFFFF" mc:Ignorable=""/>
                  </a:solidFill>
                </a14:hiddenFill>
              </a:ext>
              <a:ext uri="{91240B29-F687-4F45-9708-019B960494DF}">
                <a14:hiddenLine xmlns:a14="http://schemas.microsoft.com/office/drawing/2010/main" xmlns="" w="9525">
                  <a:solidFill>
                    <a:srgbClr xmlns:mc="http://schemas.openxmlformats.org/markup-compatibility/2006" val="000000" mc:Ignorable=""/>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uk-UA" sz="1200" b="1" cap="all" dirty="0" smtClean="0">
                  <a:solidFill>
                    <a:srgbClr val="FF0000"/>
                  </a:solidFill>
                  <a:latin typeface="Georgia" pitchFamily="18" charset="0"/>
                </a:rPr>
                <a:t>НА БАЗІ ПОВНОЇ  середньої освіти</a:t>
              </a:r>
              <a:endParaRPr lang="uk-UA" sz="1200" dirty="0">
                <a:solidFill>
                  <a:srgbClr val="FF0000"/>
                </a:solidFill>
                <a:latin typeface="Georgia" pitchFamily="18" charset="0"/>
              </a:endParaRPr>
            </a:p>
          </p:txBody>
        </p:sp>
      </p:grpSp>
      <p:pic>
        <p:nvPicPr>
          <p:cNvPr id="44" name="43 Imagen">
            <a:hlinkClick r:id="" action="ppaction://hlinkshowjump?jump=nextslide"/>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953224" y="6348760"/>
            <a:ext cx="363192" cy="363192"/>
          </a:xfrm>
          <a:prstGeom prst="rect">
            <a:avLst/>
          </a:prstGeom>
        </p:spPr>
      </p:pic>
      <p:pic>
        <p:nvPicPr>
          <p:cNvPr id="45" name="44 Imagen">
            <a:hlinkClick r:id="" action="ppaction://hlinkshowjump?jump=previousslide"/>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rot="10800000">
            <a:off x="7467698" y="6356230"/>
            <a:ext cx="363192" cy="363192"/>
          </a:xfrm>
          <a:prstGeom prst="rect">
            <a:avLst/>
          </a:prstGeom>
        </p:spPr>
      </p:pic>
      <p:grpSp>
        <p:nvGrpSpPr>
          <p:cNvPr id="39" name="Группа 38"/>
          <p:cNvGrpSpPr/>
          <p:nvPr/>
        </p:nvGrpSpPr>
        <p:grpSpPr>
          <a:xfrm>
            <a:off x="3357554" y="1285860"/>
            <a:ext cx="2450297" cy="4281224"/>
            <a:chOff x="3396863" y="1505231"/>
            <a:chExt cx="2450297" cy="4281224"/>
          </a:xfrm>
        </p:grpSpPr>
        <p:grpSp>
          <p:nvGrpSpPr>
            <p:cNvPr id="3" name="2 Grupo"/>
            <p:cNvGrpSpPr/>
            <p:nvPr/>
          </p:nvGrpSpPr>
          <p:grpSpPr>
            <a:xfrm>
              <a:off x="3396863" y="1505231"/>
              <a:ext cx="2450297" cy="4281224"/>
              <a:chOff x="3396863" y="1505230"/>
              <a:chExt cx="2450297" cy="1457598"/>
            </a:xfrm>
          </p:grpSpPr>
          <p:sp>
            <p:nvSpPr>
              <p:cNvPr id="43" name="42 Rectángulo"/>
              <p:cNvSpPr/>
              <p:nvPr/>
            </p:nvSpPr>
            <p:spPr>
              <a:xfrm>
                <a:off x="3437793" y="1505230"/>
                <a:ext cx="2374330" cy="311748"/>
              </a:xfrm>
              <a:prstGeom prst="rect">
                <a:avLst/>
              </a:prstGeom>
              <a:solidFill>
                <a:schemeClr val="tx1">
                  <a:lumMod val="75000"/>
                  <a:lumOff val="25000"/>
                </a:schemeClr>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es-HN" dirty="0" smtClean="0">
                    <a:solidFill>
                      <a:schemeClr val="bg1">
                        <a:lumMod val="65000"/>
                      </a:schemeClr>
                    </a:solidFill>
                  </a:rPr>
                  <a:t>photo</a:t>
                </a:r>
                <a:endParaRPr lang="es-ES" dirty="0">
                  <a:solidFill>
                    <a:schemeClr val="bg1">
                      <a:lumMod val="65000"/>
                    </a:schemeClr>
                  </a:solidFill>
                </a:endParaRPr>
              </a:p>
            </p:txBody>
          </p:sp>
          <p:sp>
            <p:nvSpPr>
              <p:cNvPr id="29" name="2 Marcador de contenido"/>
              <p:cNvSpPr txBox="1">
                <a:spLocks/>
              </p:cNvSpPr>
              <p:nvPr/>
            </p:nvSpPr>
            <p:spPr>
              <a:xfrm>
                <a:off x="3396863" y="2223728"/>
                <a:ext cx="2427288" cy="7391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uk-UA" sz="1200" dirty="0" smtClean="0">
                    <a:latin typeface="Georgia" pitchFamily="18" charset="0"/>
                  </a:rPr>
                  <a:t>Випускники цієї спеціалізації – це висококваліфіковані професіонали, об’єктами майбутньої  діяльності яких є розробка алгоритмічного, програмного та інформаційного забезпечення, систем управління. Проектування та розробка програмних систем, побудова локальних мереж та управління базами даних.</a:t>
                </a:r>
                <a:endParaRPr lang="uk-UA" sz="1200" dirty="0">
                  <a:latin typeface="Georgia" pitchFamily="18" charset="0"/>
                </a:endParaRPr>
              </a:p>
            </p:txBody>
          </p:sp>
          <p:sp>
            <p:nvSpPr>
              <p:cNvPr id="30" name="2 Marcador de contenido"/>
              <p:cNvSpPr txBox="1">
                <a:spLocks/>
              </p:cNvSpPr>
              <p:nvPr/>
            </p:nvSpPr>
            <p:spPr bwMode="auto">
              <a:xfrm>
                <a:off x="3419872" y="1866010"/>
                <a:ext cx="2427288" cy="350838"/>
              </a:xfrm>
              <a:prstGeom prst="rect">
                <a:avLst/>
              </a:prstGeom>
              <a:noFill/>
              <a:ln>
                <a:noFill/>
              </a:ln>
              <a:extLst>
                <a:ext uri="{909E8E84-426E-40DD-AFC4-6F175D3DCCD1}">
                  <a14:hiddenFill xmlns:a14="http://schemas.microsoft.com/office/drawing/2010/main" xmlns="">
                    <a:solidFill>
                      <a:srgbClr xmlns:mc="http://schemas.openxmlformats.org/markup-compatibility/2006" val="FFFFFF" mc:Ignorable=""/>
                    </a:solidFill>
                  </a14:hiddenFill>
                </a:ext>
                <a:ext uri="{91240B29-F687-4F45-9708-019B960494DF}">
                  <a14:hiddenLine xmlns:a14="http://schemas.microsoft.com/office/drawing/2010/main" xmlns="" w="9525">
                    <a:solidFill>
                      <a:srgbClr xmlns:mc="http://schemas.openxmlformats.org/markup-compatibility/2006" val="000000" mc:Ignorable=""/>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ru-RU" sz="1200" b="1" dirty="0" smtClean="0">
                    <a:solidFill>
                      <a:srgbClr val="FF0000"/>
                    </a:solidFill>
                    <a:latin typeface="Georgia" pitchFamily="18" charset="0"/>
                  </a:rPr>
                  <a:t>ІНФОРМАЦІЙНІ СИСТЕМИ ТА ТЕХНОЛОГІЇ ПРОМИСЛОВОГО ВИРОБНИЦТВА</a:t>
                </a:r>
                <a:endParaRPr lang="ru-RU" sz="1200" dirty="0">
                  <a:solidFill>
                    <a:srgbClr val="FF0000"/>
                  </a:solidFill>
                  <a:latin typeface="Georgia" pitchFamily="18" charset="0"/>
                </a:endParaRPr>
              </a:p>
            </p:txBody>
          </p:sp>
        </p:grpSp>
        <p:pic>
          <p:nvPicPr>
            <p:cNvPr id="47" name="Рисунок 46" descr="4q8_pMtEcd4.jpg"/>
            <p:cNvPicPr>
              <a:picLocks/>
            </p:cNvPicPr>
            <p:nvPr/>
          </p:nvPicPr>
          <p:blipFill>
            <a:blip r:embed="rId5" cstate="print"/>
            <a:stretch>
              <a:fillRect/>
            </a:stretch>
          </p:blipFill>
          <p:spPr>
            <a:xfrm>
              <a:off x="3455304" y="1527531"/>
              <a:ext cx="2338171" cy="900000"/>
            </a:xfrm>
            <a:prstGeom prst="rect">
              <a:avLst/>
            </a:prstGeom>
          </p:spPr>
        </p:pic>
      </p:grpSp>
      <p:grpSp>
        <p:nvGrpSpPr>
          <p:cNvPr id="36" name="Группа 35"/>
          <p:cNvGrpSpPr/>
          <p:nvPr/>
        </p:nvGrpSpPr>
        <p:grpSpPr>
          <a:xfrm>
            <a:off x="428596" y="1285860"/>
            <a:ext cx="2453767" cy="5143536"/>
            <a:chOff x="441065" y="1505230"/>
            <a:chExt cx="2453767" cy="5143536"/>
          </a:xfrm>
        </p:grpSpPr>
        <p:grpSp>
          <p:nvGrpSpPr>
            <p:cNvPr id="2" name="1 Grupo"/>
            <p:cNvGrpSpPr/>
            <p:nvPr/>
          </p:nvGrpSpPr>
          <p:grpSpPr>
            <a:xfrm>
              <a:off x="441065" y="1505230"/>
              <a:ext cx="2453767" cy="5143536"/>
              <a:chOff x="441065" y="1505230"/>
              <a:chExt cx="2453767" cy="2215296"/>
            </a:xfrm>
          </p:grpSpPr>
          <p:sp>
            <p:nvSpPr>
              <p:cNvPr id="12" name="11 Rectángulo"/>
              <p:cNvSpPr/>
              <p:nvPr/>
            </p:nvSpPr>
            <p:spPr>
              <a:xfrm>
                <a:off x="467544" y="1505230"/>
                <a:ext cx="2374330" cy="394370"/>
              </a:xfrm>
              <a:prstGeom prst="rect">
                <a:avLst/>
              </a:prstGeom>
              <a:solidFill>
                <a:schemeClr val="tx1">
                  <a:lumMod val="75000"/>
                  <a:lumOff val="25000"/>
                </a:schemeClr>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es-HN" dirty="0" smtClean="0">
                    <a:solidFill>
                      <a:schemeClr val="bg1">
                        <a:lumMod val="65000"/>
                      </a:schemeClr>
                    </a:solidFill>
                  </a:rPr>
                  <a:t>photo</a:t>
                </a:r>
                <a:endParaRPr lang="es-ES" dirty="0">
                  <a:solidFill>
                    <a:schemeClr val="bg1">
                      <a:lumMod val="65000"/>
                    </a:schemeClr>
                  </a:solidFill>
                </a:endParaRPr>
              </a:p>
            </p:txBody>
          </p:sp>
          <p:sp>
            <p:nvSpPr>
              <p:cNvPr id="38" name="2 Marcador de contenido"/>
              <p:cNvSpPr txBox="1">
                <a:spLocks/>
              </p:cNvSpPr>
              <p:nvPr/>
            </p:nvSpPr>
            <p:spPr>
              <a:xfrm>
                <a:off x="441065" y="2426829"/>
                <a:ext cx="2427288" cy="1293697"/>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lnSpc>
                    <a:spcPct val="120000"/>
                  </a:lnSpc>
                  <a:buNone/>
                </a:pPr>
                <a:r>
                  <a:rPr lang="uk-UA" sz="1700" dirty="0" smtClean="0">
                    <a:latin typeface="Georgia" pitchFamily="18" charset="0"/>
                  </a:rPr>
                  <a:t>Моніторинг екологічного стану навколишнього середовища на основі широкого застосування сучасних інформаційних та комунікаційних технологій, вирішення питань, пов'язаних з розробкою і впровадженням інформаційних технологій в різних областях природокористування та контролю навколишнього середовища, в першу чергу - в екології. </a:t>
                </a:r>
              </a:p>
              <a:p>
                <a:pPr marL="0" indent="0" algn="just" fontAlgn="auto">
                  <a:lnSpc>
                    <a:spcPct val="120000"/>
                  </a:lnSpc>
                  <a:spcAft>
                    <a:spcPts val="0"/>
                  </a:spcAft>
                  <a:buFont typeface="Arial" pitchFamily="34" charset="0"/>
                  <a:buNone/>
                  <a:defRPr/>
                </a:pPr>
                <a:endParaRPr lang="en-US" sz="1200" dirty="0" smtClean="0">
                  <a:solidFill>
                    <a:srgbClr val="5F5F5F"/>
                  </a:solidFill>
                </a:endParaRPr>
              </a:p>
            </p:txBody>
          </p:sp>
          <p:sp>
            <p:nvSpPr>
              <p:cNvPr id="41" name="2 Marcador de contenido"/>
              <p:cNvSpPr txBox="1">
                <a:spLocks/>
              </p:cNvSpPr>
              <p:nvPr/>
            </p:nvSpPr>
            <p:spPr bwMode="auto">
              <a:xfrm>
                <a:off x="467544" y="1962289"/>
                <a:ext cx="2427288" cy="499844"/>
              </a:xfrm>
              <a:prstGeom prst="rect">
                <a:avLst/>
              </a:prstGeom>
              <a:noFill/>
              <a:ln>
                <a:noFill/>
              </a:ln>
              <a:extLst>
                <a:ext uri="{909E8E84-426E-40DD-AFC4-6F175D3DCCD1}">
                  <a14:hiddenFill xmlns:a14="http://schemas.microsoft.com/office/drawing/2010/main" xmlns="">
                    <a:solidFill>
                      <a:srgbClr xmlns:mc="http://schemas.openxmlformats.org/markup-compatibility/2006" val="FFFFFF" mc:Ignorable=""/>
                    </a:solidFill>
                  </a14:hiddenFill>
                </a:ext>
                <a:ext uri="{91240B29-F687-4F45-9708-019B960494DF}">
                  <a14:hiddenLine xmlns:a14="http://schemas.microsoft.com/office/drawing/2010/main" xmlns="" w="9525">
                    <a:solidFill>
                      <a:srgbClr xmlns:mc="http://schemas.openxmlformats.org/markup-compatibility/2006" val="000000" mc:Ignorable=""/>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uk-UA" sz="1200" b="1" cap="all" dirty="0" smtClean="0">
                    <a:solidFill>
                      <a:srgbClr val="FF0000"/>
                    </a:solidFill>
                    <a:latin typeface="Georgia" pitchFamily="18" charset="0"/>
                  </a:rPr>
                  <a:t>Інформаційні системи та технології еколого-економічного моніторингу </a:t>
                </a:r>
              </a:p>
              <a:p>
                <a:r>
                  <a:rPr lang="ru-RU" sz="1400" dirty="0" smtClean="0"/>
                  <a:t> </a:t>
                </a:r>
                <a:endParaRPr lang="ru-RU" sz="1400" dirty="0"/>
              </a:p>
            </p:txBody>
          </p:sp>
        </p:grpSp>
        <p:pic>
          <p:nvPicPr>
            <p:cNvPr id="56" name="Рисунок 55" descr="WdRmALsVuAg.jpg"/>
            <p:cNvPicPr>
              <a:picLocks/>
            </p:cNvPicPr>
            <p:nvPr/>
          </p:nvPicPr>
          <p:blipFill>
            <a:blip r:embed="rId6" cstate="print"/>
            <a:stretch>
              <a:fillRect/>
            </a:stretch>
          </p:blipFill>
          <p:spPr>
            <a:xfrm>
              <a:off x="484069" y="1530470"/>
              <a:ext cx="2340000" cy="900000"/>
            </a:xfrm>
            <a:prstGeom prst="rect">
              <a:avLst/>
            </a:prstGeom>
          </p:spPr>
        </p:pic>
      </p:grpSp>
      <p:grpSp>
        <p:nvGrpSpPr>
          <p:cNvPr id="40" name="Группа 39"/>
          <p:cNvGrpSpPr/>
          <p:nvPr/>
        </p:nvGrpSpPr>
        <p:grpSpPr>
          <a:xfrm>
            <a:off x="6286512" y="1285860"/>
            <a:ext cx="2465047" cy="1974843"/>
            <a:chOff x="6300192" y="1505230"/>
            <a:chExt cx="2465047" cy="1974843"/>
          </a:xfrm>
        </p:grpSpPr>
        <p:grpSp>
          <p:nvGrpSpPr>
            <p:cNvPr id="4" name="3 Grupo"/>
            <p:cNvGrpSpPr/>
            <p:nvPr/>
          </p:nvGrpSpPr>
          <p:grpSpPr>
            <a:xfrm>
              <a:off x="6300192" y="1505230"/>
              <a:ext cx="2465047" cy="1974843"/>
              <a:chOff x="6300192" y="1505230"/>
              <a:chExt cx="2465047" cy="1974843"/>
            </a:xfrm>
          </p:grpSpPr>
          <p:sp>
            <p:nvSpPr>
              <p:cNvPr id="52" name="51 Rectángulo"/>
              <p:cNvSpPr/>
              <p:nvPr/>
            </p:nvSpPr>
            <p:spPr>
              <a:xfrm>
                <a:off x="6326671" y="1505230"/>
                <a:ext cx="2374330" cy="945816"/>
              </a:xfrm>
              <a:prstGeom prst="rect">
                <a:avLst/>
              </a:prstGeom>
              <a:solidFill>
                <a:schemeClr val="tx1">
                  <a:lumMod val="75000"/>
                  <a:lumOff val="25000"/>
                </a:schemeClr>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es-HN" dirty="0" smtClean="0">
                    <a:solidFill>
                      <a:schemeClr val="bg1">
                        <a:lumMod val="65000"/>
                      </a:schemeClr>
                    </a:solidFill>
                  </a:rPr>
                  <a:t>photo</a:t>
                </a:r>
                <a:endParaRPr lang="es-ES" dirty="0">
                  <a:solidFill>
                    <a:schemeClr val="bg1">
                      <a:lumMod val="65000"/>
                    </a:schemeClr>
                  </a:solidFill>
                </a:endParaRPr>
              </a:p>
            </p:txBody>
          </p:sp>
          <p:sp>
            <p:nvSpPr>
              <p:cNvPr id="31" name="2 Marcador de contenido"/>
              <p:cNvSpPr txBox="1">
                <a:spLocks/>
              </p:cNvSpPr>
              <p:nvPr/>
            </p:nvSpPr>
            <p:spPr>
              <a:xfrm>
                <a:off x="6300192" y="2996952"/>
                <a:ext cx="2427288" cy="483121"/>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None/>
                </a:pPr>
                <a:r>
                  <a:rPr lang="uk-UA" sz="1000" b="1" dirty="0" smtClean="0">
                    <a:solidFill>
                      <a:srgbClr val="FF0000"/>
                    </a:solidFill>
                    <a:latin typeface="Georgia" pitchFamily="18" charset="0"/>
                  </a:rPr>
                  <a:t>ВСТУПНИЙ ІСПИТ:</a:t>
                </a:r>
                <a:endParaRPr lang="uk-UA" sz="1000" dirty="0" smtClean="0">
                  <a:solidFill>
                    <a:srgbClr val="FF0000"/>
                  </a:solidFill>
                  <a:latin typeface="Georgia" pitchFamily="18" charset="0"/>
                </a:endParaRPr>
              </a:p>
              <a:p>
                <a:pPr algn="ctr">
                  <a:buNone/>
                </a:pPr>
                <a:r>
                  <a:rPr lang="uk-UA" sz="1200" dirty="0" smtClean="0">
                    <a:latin typeface="Georgia" pitchFamily="18" charset="0"/>
                  </a:rPr>
                  <a:t> </a:t>
                </a:r>
                <a:r>
                  <a:rPr lang="uk-UA" sz="1100" dirty="0" smtClean="0">
                    <a:latin typeface="Georgia" pitchFamily="18" charset="0"/>
                  </a:rPr>
                  <a:t>Математика</a:t>
                </a:r>
                <a:endParaRPr lang="uk-UA" sz="1200" dirty="0" smtClean="0">
                  <a:latin typeface="Georgia" pitchFamily="18" charset="0"/>
                </a:endParaRPr>
              </a:p>
              <a:p>
                <a:pPr>
                  <a:buNone/>
                </a:pPr>
                <a:r>
                  <a:rPr lang="uk-UA" sz="1200" dirty="0" smtClean="0"/>
                  <a:t> </a:t>
                </a:r>
                <a:endParaRPr lang="uk-UA" sz="1200" dirty="0"/>
              </a:p>
            </p:txBody>
          </p:sp>
          <p:sp>
            <p:nvSpPr>
              <p:cNvPr id="32" name="2 Marcador de contenido"/>
              <p:cNvSpPr txBox="1">
                <a:spLocks/>
              </p:cNvSpPr>
              <p:nvPr/>
            </p:nvSpPr>
            <p:spPr bwMode="auto">
              <a:xfrm>
                <a:off x="6337951" y="2527754"/>
                <a:ext cx="2427288" cy="350838"/>
              </a:xfrm>
              <a:prstGeom prst="rect">
                <a:avLst/>
              </a:prstGeom>
              <a:noFill/>
              <a:ln>
                <a:noFill/>
              </a:ln>
              <a:extLst>
                <a:ext uri="{909E8E84-426E-40DD-AFC4-6F175D3DCCD1}">
                  <a14:hiddenFill xmlns:a14="http://schemas.microsoft.com/office/drawing/2010/main" xmlns="">
                    <a:solidFill>
                      <a:srgbClr xmlns:mc="http://schemas.openxmlformats.org/markup-compatibility/2006" val="FFFFFF" mc:Ignorable=""/>
                    </a:solidFill>
                  </a14:hiddenFill>
                </a:ext>
                <a:ext uri="{91240B29-F687-4F45-9708-019B960494DF}">
                  <a14:hiddenLine xmlns:a14="http://schemas.microsoft.com/office/drawing/2010/main" xmlns="" w="9525">
                    <a:solidFill>
                      <a:srgbClr xmlns:mc="http://schemas.openxmlformats.org/markup-compatibility/2006" val="000000" mc:Ignorable=""/>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uk-UA" sz="1200" b="1" cap="all" dirty="0" smtClean="0">
                    <a:solidFill>
                      <a:srgbClr val="FF0000"/>
                    </a:solidFill>
                    <a:latin typeface="Georgia" pitchFamily="18" charset="0"/>
                  </a:rPr>
                  <a:t>НА БАЗІ Молодшого бакалавра</a:t>
                </a:r>
                <a:endParaRPr lang="uk-UA" sz="1200" b="1" dirty="0">
                  <a:solidFill>
                    <a:srgbClr val="FF0000"/>
                  </a:solidFill>
                  <a:latin typeface="Georgia" pitchFamily="18" charset="0"/>
                </a:endParaRPr>
              </a:p>
            </p:txBody>
          </p:sp>
        </p:grpSp>
        <p:pic>
          <p:nvPicPr>
            <p:cNvPr id="57" name="Рисунок 56" descr="2UbQYdZh0S8.jpg"/>
            <p:cNvPicPr>
              <a:picLocks/>
            </p:cNvPicPr>
            <p:nvPr/>
          </p:nvPicPr>
          <p:blipFill>
            <a:blip r:embed="rId7" cstate="print"/>
            <a:stretch>
              <a:fillRect/>
            </a:stretch>
          </p:blipFill>
          <p:spPr>
            <a:xfrm>
              <a:off x="6338402" y="1530327"/>
              <a:ext cx="2340000" cy="918000"/>
            </a:xfrm>
            <a:prstGeom prst="rect">
              <a:avLst/>
            </a:prstGeom>
          </p:spPr>
        </p:pic>
      </p:grpSp>
      <p:pic>
        <p:nvPicPr>
          <p:cNvPr id="58" name="Рисунок 57" descr="pQwR31TTLBM.jpg"/>
          <p:cNvPicPr>
            <a:picLocks/>
          </p:cNvPicPr>
          <p:nvPr/>
        </p:nvPicPr>
        <p:blipFill>
          <a:blip r:embed="rId8" cstate="print"/>
          <a:stretch>
            <a:fillRect/>
          </a:stretch>
        </p:blipFill>
        <p:spPr>
          <a:xfrm>
            <a:off x="6344904" y="3607135"/>
            <a:ext cx="2340000" cy="900000"/>
          </a:xfrm>
          <a:prstGeom prst="rect">
            <a:avLst/>
          </a:prstGeom>
        </p:spPr>
      </p:pic>
      <p:sp>
        <p:nvSpPr>
          <p:cNvPr id="59" name="2 Subtítulo"/>
          <p:cNvSpPr txBox="1">
            <a:spLocks/>
          </p:cNvSpPr>
          <p:nvPr/>
        </p:nvSpPr>
        <p:spPr>
          <a:xfrm>
            <a:off x="-22945" y="6318990"/>
            <a:ext cx="2411760" cy="4637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sz="2000" b="1" dirty="0" smtClean="0">
                <a:solidFill>
                  <a:schemeClr val="bg1"/>
                </a:solidFill>
                <a:latin typeface="Georgia" pitchFamily="18" charset="0"/>
              </a:rPr>
              <a:t>Кафедра ПМІТ</a:t>
            </a:r>
            <a:endParaRPr lang="es-ES" sz="2000" dirty="0">
              <a:solidFill>
                <a:schemeClr val="bg1">
                  <a:lumMod val="75000"/>
                </a:schemeClr>
              </a:solidFill>
              <a:latin typeface="Georgia" pitchFamily="18" charset="0"/>
            </a:endParaRPr>
          </a:p>
        </p:txBody>
      </p:sp>
    </p:spTree>
    <p:extLst>
      <p:ext uri="{BB962C8B-B14F-4D97-AF65-F5344CB8AC3E}">
        <p14:creationId xmlns:p14="http://schemas.microsoft.com/office/powerpoint/2010/main" xmlns="" val="38736833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anim calcmode="lin" valueType="num">
                                      <p:cBhvr>
                                        <p:cTn id="12" dur="500" fill="hold"/>
                                        <p:tgtEl>
                                          <p:spTgt spid="8"/>
                                        </p:tgtEl>
                                        <p:attrNameLst>
                                          <p:attrName>ppt_x</p:attrName>
                                        </p:attrNameLst>
                                      </p:cBhvr>
                                      <p:tavLst>
                                        <p:tav tm="0">
                                          <p:val>
                                            <p:strVal val="#ppt_x"/>
                                          </p:val>
                                        </p:tav>
                                        <p:tav tm="100000">
                                          <p:val>
                                            <p:strVal val="#ppt_x"/>
                                          </p:val>
                                        </p:tav>
                                      </p:tavLst>
                                    </p:anim>
                                    <p:anim calcmode="lin" valueType="num">
                                      <p:cBhvr>
                                        <p:cTn id="13" dur="5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1 Título"/>
          <p:cNvSpPr txBox="1">
            <a:spLocks/>
          </p:cNvSpPr>
          <p:nvPr/>
        </p:nvSpPr>
        <p:spPr>
          <a:xfrm>
            <a:off x="399084" y="764704"/>
            <a:ext cx="8744916" cy="78517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5760"/>
              </a:lnSpc>
              <a:spcBef>
                <a:spcPts val="0"/>
              </a:spcBef>
            </a:pPr>
            <a:r>
              <a:rPr lang="uk-UA" b="1" dirty="0" smtClean="0">
                <a:latin typeface="Georgia" pitchFamily="18" charset="0"/>
              </a:rPr>
              <a:t>Ми пропонуємо найкраще</a:t>
            </a:r>
            <a:endParaRPr lang="es-HN" b="1" dirty="0">
              <a:latin typeface="Georgia" pitchFamily="18" charset="0"/>
            </a:endParaRPr>
          </a:p>
        </p:txBody>
      </p:sp>
      <p:sp>
        <p:nvSpPr>
          <p:cNvPr id="38" name="2 Marcador de contenido"/>
          <p:cNvSpPr txBox="1">
            <a:spLocks/>
          </p:cNvSpPr>
          <p:nvPr/>
        </p:nvSpPr>
        <p:spPr>
          <a:xfrm>
            <a:off x="441064" y="1772816"/>
            <a:ext cx="8286415" cy="7620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lnSpc>
                <a:spcPct val="120000"/>
              </a:lnSpc>
              <a:buNone/>
              <a:defRPr/>
            </a:pPr>
            <a:r>
              <a:rPr lang="uk-UA" sz="1200" dirty="0" smtClean="0">
                <a:latin typeface="Georgia" pitchFamily="18" charset="0"/>
              </a:rPr>
              <a:t>Окремо від базової навчальної програми спеціальності викладачами кафедри ПМІТ проводяться додаткові заняття, що можуть бути цікаві багатоцільовій аудиторії. </a:t>
            </a:r>
            <a:endParaRPr lang="es-ES" sz="1200" dirty="0">
              <a:latin typeface="Georgia" pitchFamily="18" charset="0"/>
            </a:endParaRPr>
          </a:p>
        </p:txBody>
      </p:sp>
      <p:grpSp>
        <p:nvGrpSpPr>
          <p:cNvPr id="5" name="4 Grupo"/>
          <p:cNvGrpSpPr/>
          <p:nvPr/>
        </p:nvGrpSpPr>
        <p:grpSpPr>
          <a:xfrm>
            <a:off x="467544" y="2762367"/>
            <a:ext cx="2301758" cy="2826873"/>
            <a:chOff x="395536" y="2852936"/>
            <a:chExt cx="2301758" cy="2826873"/>
          </a:xfrm>
        </p:grpSpPr>
        <p:pic>
          <p:nvPicPr>
            <p:cNvPr id="4" name="3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95536" y="2852936"/>
              <a:ext cx="2301758" cy="2826873"/>
            </a:xfrm>
            <a:prstGeom prst="rect">
              <a:avLst/>
            </a:prstGeom>
          </p:spPr>
        </p:pic>
        <p:pic>
          <p:nvPicPr>
            <p:cNvPr id="3075" name="Imagen 3" descr="C:\Users\Design\Documents\Edu\Product Launch\icons\database_check.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3292" y="2987427"/>
              <a:ext cx="457200" cy="457200"/>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pic>
          <p:nvPicPr>
            <p:cNvPr id="3076" name="Imagen 4" descr="C:\Users\Design\Documents\Edu\Product Launch\shadown 2.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27268" y="3371011"/>
              <a:ext cx="859557" cy="264488"/>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sp>
          <p:nvSpPr>
            <p:cNvPr id="46" name="2 Marcador de contenido"/>
            <p:cNvSpPr txBox="1">
              <a:spLocks/>
            </p:cNvSpPr>
            <p:nvPr/>
          </p:nvSpPr>
          <p:spPr>
            <a:xfrm>
              <a:off x="698448" y="3624660"/>
              <a:ext cx="1700849" cy="183801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defRPr/>
              </a:pPr>
              <a:r>
                <a:rPr lang="uk-UA" sz="1200" b="1" dirty="0" smtClean="0">
                  <a:solidFill>
                    <a:srgbClr val="FF0000"/>
                  </a:solidFill>
                  <a:latin typeface="Georgia" pitchFamily="18" charset="0"/>
                </a:rPr>
                <a:t>ПІДГОТОВКА ДО ЗНО</a:t>
              </a:r>
              <a:endParaRPr lang="es-ES" sz="1200" b="1" dirty="0" smtClean="0">
                <a:solidFill>
                  <a:srgbClr val="FF0000"/>
                </a:solidFill>
                <a:latin typeface="Georgia" pitchFamily="18" charset="0"/>
              </a:endParaRPr>
            </a:p>
            <a:p>
              <a:pPr marL="0" indent="0">
                <a:buNone/>
                <a:defRPr/>
              </a:pPr>
              <a:r>
                <a:rPr lang="en-US" sz="1200" dirty="0" smtClean="0">
                  <a:solidFill>
                    <a:schemeClr val="tx1">
                      <a:lumMod val="75000"/>
                      <a:lumOff val="25000"/>
                    </a:schemeClr>
                  </a:solidFill>
                </a:rPr>
                <a:t/>
              </a:r>
              <a:br>
                <a:rPr lang="en-US" sz="1200" dirty="0" smtClean="0">
                  <a:solidFill>
                    <a:schemeClr val="tx1">
                      <a:lumMod val="75000"/>
                      <a:lumOff val="25000"/>
                    </a:schemeClr>
                  </a:solidFill>
                </a:rPr>
              </a:br>
              <a:r>
                <a:rPr lang="uk-UA" sz="1200" dirty="0" smtClean="0">
                  <a:latin typeface="Georgia" pitchFamily="18" charset="0"/>
                </a:rPr>
                <a:t>Викладачі кафедри нададуть Вам кваліфіковану допомогу під час підготовки до ЗНО з математики.</a:t>
              </a:r>
              <a:endParaRPr lang="en-US" sz="1200" dirty="0" smtClean="0">
                <a:latin typeface="Georgia" pitchFamily="18" charset="0"/>
              </a:endParaRPr>
            </a:p>
            <a:p>
              <a:pPr marL="0" indent="0">
                <a:buNone/>
                <a:defRPr/>
              </a:pPr>
              <a:endParaRPr lang="en-US" sz="1200" dirty="0">
                <a:solidFill>
                  <a:schemeClr val="tx1">
                    <a:lumMod val="75000"/>
                    <a:lumOff val="25000"/>
                  </a:schemeClr>
                </a:solidFill>
              </a:endParaRPr>
            </a:p>
          </p:txBody>
        </p:sp>
        <p:sp>
          <p:nvSpPr>
            <p:cNvPr id="47" name="2 Marcador de contenido"/>
            <p:cNvSpPr txBox="1">
              <a:spLocks/>
            </p:cNvSpPr>
            <p:nvPr/>
          </p:nvSpPr>
          <p:spPr bwMode="auto">
            <a:xfrm>
              <a:off x="1043608" y="3068960"/>
              <a:ext cx="1512168" cy="350838"/>
            </a:xfrm>
            <a:prstGeom prst="rect">
              <a:avLst/>
            </a:prstGeom>
            <a:noFill/>
            <a:ln>
              <a:noFill/>
            </a:ln>
            <a:extLst>
              <a:ext uri="{909E8E84-426E-40DD-AFC4-6F175D3DCCD1}">
                <a14:hiddenFill xmlns:a14="http://schemas.microsoft.com/office/drawing/2010/main" xmlns="">
                  <a:solidFill>
                    <a:srgbClr xmlns:mc="http://schemas.openxmlformats.org/markup-compatibility/2006" val="FFFFFF" mc:Ignorable=""/>
                  </a:solidFill>
                </a14:hiddenFill>
              </a:ext>
              <a:ext uri="{91240B29-F687-4F45-9708-019B960494DF}">
                <a14:hiddenLine xmlns:a14="http://schemas.microsoft.com/office/drawing/2010/main" xmlns="" w="9525">
                  <a:solidFill>
                    <a:srgbClr xmlns:mc="http://schemas.openxmlformats.org/markup-compatibility/2006" val="000000" mc:Ignorable=""/>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lnSpc>
                  <a:spcPct val="120000"/>
                </a:lnSpc>
                <a:spcBef>
                  <a:spcPct val="20000"/>
                </a:spcBef>
                <a:buFont typeface="Arial" charset="0"/>
                <a:buNone/>
              </a:pPr>
              <a:r>
                <a:rPr lang="uk-UA" sz="1600" b="1" dirty="0" smtClean="0">
                  <a:solidFill>
                    <a:schemeClr val="bg1"/>
                  </a:solidFill>
                  <a:latin typeface="Georgia" pitchFamily="18" charset="0"/>
                </a:rPr>
                <a:t>Учень	</a:t>
              </a:r>
              <a:endParaRPr lang="es-ES" sz="1600" b="1" dirty="0">
                <a:solidFill>
                  <a:schemeClr val="bg1"/>
                </a:solidFill>
                <a:latin typeface="Georgia" pitchFamily="18" charset="0"/>
              </a:endParaRPr>
            </a:p>
          </p:txBody>
        </p:sp>
      </p:grpSp>
      <p:sp>
        <p:nvSpPr>
          <p:cNvPr id="50" name="49 Recortar rectángulo de esquina del mismo lado"/>
          <p:cNvSpPr/>
          <p:nvPr/>
        </p:nvSpPr>
        <p:spPr>
          <a:xfrm>
            <a:off x="8316416" y="-812"/>
            <a:ext cx="432048" cy="432048"/>
          </a:xfrm>
          <a:prstGeom prst="snip2SameRect">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rtlCol="0" anchor="ctr"/>
          <a:lstStyle/>
          <a:p>
            <a:pPr algn="ctr"/>
            <a:r>
              <a:rPr lang="es-HN" b="1" dirty="0"/>
              <a:t>3</a:t>
            </a:r>
            <a:endParaRPr lang="es-ES" b="1" dirty="0"/>
          </a:p>
        </p:txBody>
      </p:sp>
      <p:pic>
        <p:nvPicPr>
          <p:cNvPr id="51" name="Imagen 5" descr="C:\Users\Design\Documents\Edu\Product Launch\shadown.p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rot="10800000">
            <a:off x="2383882" y="6021288"/>
            <a:ext cx="762588" cy="982585"/>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pic>
        <p:nvPicPr>
          <p:cNvPr id="52" name="Imagen 5" descr="C:\Users\Design\Documents\Edu\Product Launch\shadown.p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969652" y="6021288"/>
            <a:ext cx="762588" cy="982585"/>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grpSp>
        <p:nvGrpSpPr>
          <p:cNvPr id="6" name="5 Grupo"/>
          <p:cNvGrpSpPr/>
          <p:nvPr/>
        </p:nvGrpSpPr>
        <p:grpSpPr>
          <a:xfrm>
            <a:off x="3422370" y="2762367"/>
            <a:ext cx="2301758" cy="2826873"/>
            <a:chOff x="3422370" y="2852936"/>
            <a:chExt cx="2301758" cy="2826873"/>
          </a:xfrm>
        </p:grpSpPr>
        <p:pic>
          <p:nvPicPr>
            <p:cNvPr id="3" name="2 Imagen"/>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3422370" y="2852936"/>
              <a:ext cx="2301758" cy="2826873"/>
            </a:xfrm>
            <a:prstGeom prst="rect">
              <a:avLst/>
            </a:prstGeom>
          </p:spPr>
        </p:pic>
        <p:pic>
          <p:nvPicPr>
            <p:cNvPr id="58" name="Imagen 4" descr="C:\Users\Design\Documents\Edu\Product Launch\shadown 2.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538289" y="3351738"/>
              <a:ext cx="859557" cy="264488"/>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pic>
          <p:nvPicPr>
            <p:cNvPr id="3078" name="Imagen 6" descr="C:\Users\Design\Documents\Edu\Product Launch\icons\color_wheel.pn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3707904" y="3015779"/>
              <a:ext cx="457200" cy="457200"/>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sp>
          <p:nvSpPr>
            <p:cNvPr id="53" name="2 Marcador de contenido"/>
            <p:cNvSpPr txBox="1">
              <a:spLocks/>
            </p:cNvSpPr>
            <p:nvPr/>
          </p:nvSpPr>
          <p:spPr>
            <a:xfrm>
              <a:off x="3686175" y="3624659"/>
              <a:ext cx="1809749" cy="189257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defRPr/>
              </a:pPr>
              <a:r>
                <a:rPr lang="uk-UA" sz="1200" b="1" dirty="0" smtClean="0">
                  <a:solidFill>
                    <a:srgbClr val="C05B08"/>
                  </a:solidFill>
                  <a:latin typeface="Georgia" pitchFamily="18" charset="0"/>
                </a:rPr>
                <a:t>СЕРТИФІКАЦІЙНА ПРОГРАМА</a:t>
              </a:r>
              <a:endParaRPr lang="es-ES" sz="1200" b="1" dirty="0" smtClean="0">
                <a:solidFill>
                  <a:srgbClr val="C05B08"/>
                </a:solidFill>
                <a:latin typeface="Georgia" pitchFamily="18" charset="0"/>
              </a:endParaRPr>
            </a:p>
            <a:p>
              <a:pPr marL="0" indent="0">
                <a:buNone/>
                <a:defRPr/>
              </a:pPr>
              <a:r>
                <a:rPr lang="en-US" sz="1200" dirty="0" smtClean="0">
                  <a:solidFill>
                    <a:schemeClr val="tx1">
                      <a:lumMod val="75000"/>
                      <a:lumOff val="25000"/>
                    </a:schemeClr>
                  </a:solidFill>
                </a:rPr>
                <a:t/>
              </a:r>
              <a:br>
                <a:rPr lang="en-US" sz="1200" dirty="0" smtClean="0">
                  <a:solidFill>
                    <a:schemeClr val="tx1">
                      <a:lumMod val="75000"/>
                      <a:lumOff val="25000"/>
                    </a:schemeClr>
                  </a:solidFill>
                </a:rPr>
              </a:br>
              <a:r>
                <a:rPr lang="uk-UA" sz="1200" dirty="0" smtClean="0">
                  <a:latin typeface="Georgia" pitchFamily="18" charset="0"/>
                </a:rPr>
                <a:t>Кафедра пропонує для абітурієнтів спеціальну програму для підвищення свого професіонального рівня.</a:t>
              </a:r>
              <a:endParaRPr lang="en-US" sz="1200" dirty="0" smtClean="0">
                <a:latin typeface="Georgia" pitchFamily="18" charset="0"/>
              </a:endParaRPr>
            </a:p>
            <a:p>
              <a:pPr marL="0" indent="0">
                <a:buNone/>
                <a:defRPr/>
              </a:pPr>
              <a:endParaRPr lang="en-US" sz="1200" dirty="0">
                <a:solidFill>
                  <a:schemeClr val="tx1">
                    <a:lumMod val="75000"/>
                    <a:lumOff val="25000"/>
                  </a:schemeClr>
                </a:solidFill>
              </a:endParaRPr>
            </a:p>
          </p:txBody>
        </p:sp>
        <p:sp>
          <p:nvSpPr>
            <p:cNvPr id="54" name="2 Marcador de contenido"/>
            <p:cNvSpPr txBox="1">
              <a:spLocks/>
            </p:cNvSpPr>
            <p:nvPr/>
          </p:nvSpPr>
          <p:spPr bwMode="auto">
            <a:xfrm>
              <a:off x="3995936" y="3068960"/>
              <a:ext cx="1656184" cy="350838"/>
            </a:xfrm>
            <a:prstGeom prst="rect">
              <a:avLst/>
            </a:prstGeom>
            <a:noFill/>
            <a:ln>
              <a:noFill/>
            </a:ln>
            <a:extLst>
              <a:ext uri="{909E8E84-426E-40DD-AFC4-6F175D3DCCD1}">
                <a14:hiddenFill xmlns:a14="http://schemas.microsoft.com/office/drawing/2010/main" xmlns="">
                  <a:solidFill>
                    <a:srgbClr xmlns:mc="http://schemas.openxmlformats.org/markup-compatibility/2006" val="FFFFFF" mc:Ignorable=""/>
                  </a:solidFill>
                </a14:hiddenFill>
              </a:ext>
              <a:ext uri="{91240B29-F687-4F45-9708-019B960494DF}">
                <a14:hiddenLine xmlns:a14="http://schemas.microsoft.com/office/drawing/2010/main" xmlns="" w="9525">
                  <a:solidFill>
                    <a:srgbClr xmlns:mc="http://schemas.openxmlformats.org/markup-compatibility/2006" val="000000" mc:Ignorable=""/>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lnSpc>
                  <a:spcPct val="120000"/>
                </a:lnSpc>
                <a:spcBef>
                  <a:spcPct val="20000"/>
                </a:spcBef>
                <a:buFont typeface="Arial" charset="0"/>
                <a:buNone/>
              </a:pPr>
              <a:r>
                <a:rPr lang="uk-UA" sz="1600" b="1" dirty="0" smtClean="0">
                  <a:solidFill>
                    <a:schemeClr val="bg1"/>
                  </a:solidFill>
                  <a:latin typeface="Georgia" pitchFamily="18" charset="0"/>
                </a:rPr>
                <a:t>Студент</a:t>
              </a:r>
              <a:endParaRPr lang="es-ES" sz="1600" b="1" dirty="0">
                <a:solidFill>
                  <a:schemeClr val="bg1"/>
                </a:solidFill>
                <a:latin typeface="Georgia" pitchFamily="18" charset="0"/>
              </a:endParaRPr>
            </a:p>
          </p:txBody>
        </p:sp>
      </p:grpSp>
      <p:grpSp>
        <p:nvGrpSpPr>
          <p:cNvPr id="8" name="7 Grupo"/>
          <p:cNvGrpSpPr/>
          <p:nvPr/>
        </p:nvGrpSpPr>
        <p:grpSpPr>
          <a:xfrm>
            <a:off x="6374698" y="2762367"/>
            <a:ext cx="2301758" cy="2826873"/>
            <a:chOff x="6393773" y="2852936"/>
            <a:chExt cx="2301758" cy="2826873"/>
          </a:xfrm>
        </p:grpSpPr>
        <p:pic>
          <p:nvPicPr>
            <p:cNvPr id="2" name="1 Imagen"/>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6393773" y="2852936"/>
              <a:ext cx="2301758" cy="2826873"/>
            </a:xfrm>
            <a:prstGeom prst="rect">
              <a:avLst/>
            </a:prstGeom>
          </p:spPr>
        </p:pic>
        <p:pic>
          <p:nvPicPr>
            <p:cNvPr id="62" name="Imagen 4" descr="C:\Users\Design\Documents\Edu\Product Launch\shadown 2.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490617" y="3333457"/>
              <a:ext cx="859557" cy="264488"/>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pic>
          <p:nvPicPr>
            <p:cNvPr id="3080" name="Imagen 8" descr="C:\Users\Design\Documents\Edu\Product Launch\icons\web.png"/>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6660232" y="3015779"/>
              <a:ext cx="457200" cy="457200"/>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sp>
          <p:nvSpPr>
            <p:cNvPr id="55" name="2 Marcador de contenido"/>
            <p:cNvSpPr txBox="1">
              <a:spLocks/>
            </p:cNvSpPr>
            <p:nvPr/>
          </p:nvSpPr>
          <p:spPr>
            <a:xfrm>
              <a:off x="6732240" y="3624659"/>
              <a:ext cx="1700849" cy="189257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defRPr/>
              </a:pPr>
              <a:r>
                <a:rPr lang="uk-UA" sz="1200" b="1" dirty="0" smtClean="0">
                  <a:solidFill>
                    <a:schemeClr val="accent3">
                      <a:lumMod val="50000"/>
                    </a:schemeClr>
                  </a:solidFill>
                  <a:latin typeface="Georgia" pitchFamily="18" charset="0"/>
                </a:rPr>
                <a:t>ПЕРШІ КРОКИ ДО НАУКИ</a:t>
              </a:r>
              <a:endParaRPr lang="es-ES" sz="1200" b="1" dirty="0" smtClean="0">
                <a:solidFill>
                  <a:schemeClr val="accent3">
                    <a:lumMod val="50000"/>
                  </a:schemeClr>
                </a:solidFill>
                <a:latin typeface="Georgia" pitchFamily="18" charset="0"/>
              </a:endParaRPr>
            </a:p>
            <a:p>
              <a:pPr marL="0" indent="0">
                <a:buNone/>
                <a:defRPr/>
              </a:pPr>
              <a:r>
                <a:rPr lang="en-US" sz="1200" dirty="0" smtClean="0">
                  <a:solidFill>
                    <a:schemeClr val="tx1">
                      <a:lumMod val="75000"/>
                      <a:lumOff val="25000"/>
                    </a:schemeClr>
                  </a:solidFill>
                </a:rPr>
                <a:t/>
              </a:r>
              <a:br>
                <a:rPr lang="en-US" sz="1200" dirty="0" smtClean="0">
                  <a:solidFill>
                    <a:schemeClr val="tx1">
                      <a:lumMod val="75000"/>
                      <a:lumOff val="25000"/>
                    </a:schemeClr>
                  </a:solidFill>
                </a:rPr>
              </a:br>
              <a:r>
                <a:rPr lang="uk-UA" sz="1200" dirty="0" smtClean="0">
                  <a:latin typeface="Georgia" pitchFamily="18" charset="0"/>
                </a:rPr>
                <a:t>Професорський склад надасть кваліфіковану допомогу всім молодим науковцям та співшукачам.</a:t>
              </a:r>
              <a:endParaRPr lang="en-US" sz="1200" dirty="0" smtClean="0">
                <a:latin typeface="Georgia" pitchFamily="18" charset="0"/>
              </a:endParaRPr>
            </a:p>
            <a:p>
              <a:pPr marL="0" indent="0">
                <a:buNone/>
                <a:defRPr/>
              </a:pPr>
              <a:endParaRPr lang="en-US" sz="1200" dirty="0">
                <a:solidFill>
                  <a:schemeClr val="tx1">
                    <a:lumMod val="75000"/>
                    <a:lumOff val="25000"/>
                  </a:schemeClr>
                </a:solidFill>
              </a:endParaRPr>
            </a:p>
          </p:txBody>
        </p:sp>
        <p:sp>
          <p:nvSpPr>
            <p:cNvPr id="56" name="2 Marcador de contenido"/>
            <p:cNvSpPr txBox="1">
              <a:spLocks/>
            </p:cNvSpPr>
            <p:nvPr/>
          </p:nvSpPr>
          <p:spPr bwMode="auto">
            <a:xfrm>
              <a:off x="7039347" y="3068960"/>
              <a:ext cx="1533186" cy="350838"/>
            </a:xfrm>
            <a:prstGeom prst="rect">
              <a:avLst/>
            </a:prstGeom>
            <a:noFill/>
            <a:ln>
              <a:noFill/>
            </a:ln>
            <a:extLst>
              <a:ext uri="{909E8E84-426E-40DD-AFC4-6F175D3DCCD1}">
                <a14:hiddenFill xmlns:a14="http://schemas.microsoft.com/office/drawing/2010/main" xmlns="">
                  <a:solidFill>
                    <a:srgbClr xmlns:mc="http://schemas.openxmlformats.org/markup-compatibility/2006" val="FFFFFF" mc:Ignorable=""/>
                  </a:solidFill>
                </a14:hiddenFill>
              </a:ext>
              <a:ext uri="{91240B29-F687-4F45-9708-019B960494DF}">
                <a14:hiddenLine xmlns:a14="http://schemas.microsoft.com/office/drawing/2010/main" xmlns="" w="9525">
                  <a:solidFill>
                    <a:srgbClr xmlns:mc="http://schemas.openxmlformats.org/markup-compatibility/2006" val="000000" mc:Ignorable=""/>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lnSpc>
                  <a:spcPct val="120000"/>
                </a:lnSpc>
                <a:spcBef>
                  <a:spcPct val="20000"/>
                </a:spcBef>
                <a:buFont typeface="Arial" charset="0"/>
                <a:buNone/>
              </a:pPr>
              <a:r>
                <a:rPr lang="uk-UA" sz="1600" b="1" dirty="0" smtClean="0">
                  <a:solidFill>
                    <a:schemeClr val="bg1"/>
                  </a:solidFill>
                  <a:latin typeface="Georgia" pitchFamily="18" charset="0"/>
                </a:rPr>
                <a:t>Аспірант</a:t>
              </a:r>
              <a:endParaRPr lang="es-ES" sz="1600" b="1" dirty="0">
                <a:solidFill>
                  <a:schemeClr val="bg1"/>
                </a:solidFill>
                <a:latin typeface="Georgia" pitchFamily="18" charset="0"/>
              </a:endParaRPr>
            </a:p>
          </p:txBody>
        </p:sp>
      </p:grpSp>
      <p:pic>
        <p:nvPicPr>
          <p:cNvPr id="32" name="31 Imagen">
            <a:hlinkClick r:id="" action="ppaction://hlinkshowjump?jump=nextslide"/>
          </p:cNvPr>
          <p:cNvPicPr>
            <a:picLocks noChangeAspect="1"/>
          </p:cNvPicPr>
          <p:nvPr/>
        </p:nvPicPr>
        <p:blipFill>
          <a:blip r:embed="rId11" cstate="print">
            <a:extLst>
              <a:ext uri="{28A0092B-C50C-407E-A947-70E740481C1C}">
                <a14:useLocalDpi xmlns:a14="http://schemas.microsoft.com/office/drawing/2010/main" xmlns="" val="0"/>
              </a:ext>
            </a:extLst>
          </a:blip>
          <a:stretch>
            <a:fillRect/>
          </a:stretch>
        </p:blipFill>
        <p:spPr>
          <a:xfrm>
            <a:off x="7953224" y="6348760"/>
            <a:ext cx="363192" cy="363192"/>
          </a:xfrm>
          <a:prstGeom prst="rect">
            <a:avLst/>
          </a:prstGeom>
        </p:spPr>
      </p:pic>
      <p:pic>
        <p:nvPicPr>
          <p:cNvPr id="33" name="32 Imagen">
            <a:hlinkClick r:id="" action="ppaction://hlinkshowjump?jump=previousslide"/>
          </p:cNvPr>
          <p:cNvPicPr>
            <a:picLocks noChangeAspect="1"/>
          </p:cNvPicPr>
          <p:nvPr/>
        </p:nvPicPr>
        <p:blipFill>
          <a:blip r:embed="rId11" cstate="print">
            <a:extLst>
              <a:ext uri="{28A0092B-C50C-407E-A947-70E740481C1C}">
                <a14:useLocalDpi xmlns:a14="http://schemas.microsoft.com/office/drawing/2010/main" xmlns="" val="0"/>
              </a:ext>
            </a:extLst>
          </a:blip>
          <a:stretch>
            <a:fillRect/>
          </a:stretch>
        </p:blipFill>
        <p:spPr>
          <a:xfrm rot="10800000">
            <a:off x="7467698" y="6356230"/>
            <a:ext cx="363192" cy="363192"/>
          </a:xfrm>
          <a:prstGeom prst="rect">
            <a:avLst/>
          </a:prstGeom>
        </p:spPr>
      </p:pic>
      <p:sp>
        <p:nvSpPr>
          <p:cNvPr id="34" name="2 Subtítulo"/>
          <p:cNvSpPr txBox="1">
            <a:spLocks/>
          </p:cNvSpPr>
          <p:nvPr/>
        </p:nvSpPr>
        <p:spPr>
          <a:xfrm>
            <a:off x="-22945" y="6318990"/>
            <a:ext cx="2411760" cy="4637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sz="2000" b="1" dirty="0" smtClean="0">
                <a:solidFill>
                  <a:schemeClr val="bg1"/>
                </a:solidFill>
                <a:latin typeface="Georgia" pitchFamily="18" charset="0"/>
              </a:rPr>
              <a:t>Кафедра ПМІТ</a:t>
            </a:r>
            <a:endParaRPr lang="es-ES" sz="2000" dirty="0">
              <a:solidFill>
                <a:schemeClr val="bg1">
                  <a:lumMod val="75000"/>
                </a:schemeClr>
              </a:solidFill>
              <a:latin typeface="Georgia" pitchFamily="18" charset="0"/>
            </a:endParaRPr>
          </a:p>
        </p:txBody>
      </p:sp>
      <p:sp>
        <p:nvSpPr>
          <p:cNvPr id="35" name="1 Título"/>
          <p:cNvSpPr txBox="1">
            <a:spLocks/>
          </p:cNvSpPr>
          <p:nvPr/>
        </p:nvSpPr>
        <p:spPr>
          <a:xfrm>
            <a:off x="2799918" y="6266337"/>
            <a:ext cx="3744416" cy="47503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spcBef>
                <a:spcPts val="0"/>
              </a:spcBef>
            </a:pPr>
            <a:r>
              <a:rPr lang="uk-UA" sz="1050" b="1" dirty="0" smtClean="0">
                <a:solidFill>
                  <a:srgbClr val="FFC000"/>
                </a:solidFill>
                <a:latin typeface="Georgia" pitchFamily="18" charset="0"/>
                <a:ea typeface="+mn-ea"/>
                <a:cs typeface="+mn-cs"/>
              </a:rPr>
              <a:t>Зв’яжіться з нами</a:t>
            </a:r>
            <a:endParaRPr lang="en-US" sz="1050" b="1" dirty="0" smtClean="0">
              <a:solidFill>
                <a:srgbClr val="FFC000"/>
              </a:solidFill>
              <a:latin typeface="Georgia" pitchFamily="18" charset="0"/>
              <a:ea typeface="+mn-ea"/>
              <a:cs typeface="+mn-cs"/>
            </a:endParaRPr>
          </a:p>
          <a:p>
            <a:pPr lvl="0" algn="l">
              <a:spcBef>
                <a:spcPts val="0"/>
              </a:spcBef>
            </a:pPr>
            <a:r>
              <a:rPr lang="uk-UA" sz="1050" dirty="0" smtClean="0">
                <a:solidFill>
                  <a:prstClr val="white"/>
                </a:solidFill>
                <a:latin typeface="Georgia" pitchFamily="18" charset="0"/>
                <a:ea typeface="+mn-ea"/>
                <a:cs typeface="+mn-cs"/>
              </a:rPr>
              <a:t>м. Мелітополь, вул. Гетьманська 20, </a:t>
            </a:r>
            <a:r>
              <a:rPr lang="uk-UA" sz="1050" dirty="0" err="1" smtClean="0">
                <a:solidFill>
                  <a:prstClr val="white"/>
                </a:solidFill>
                <a:latin typeface="Georgia" pitchFamily="18" charset="0"/>
                <a:ea typeface="+mn-ea"/>
                <a:cs typeface="+mn-cs"/>
              </a:rPr>
              <a:t>ауд</a:t>
            </a:r>
            <a:r>
              <a:rPr lang="uk-UA" sz="1050" dirty="0" smtClean="0">
                <a:solidFill>
                  <a:prstClr val="white"/>
                </a:solidFill>
                <a:latin typeface="Georgia" pitchFamily="18" charset="0"/>
                <a:ea typeface="+mn-ea"/>
                <a:cs typeface="+mn-cs"/>
              </a:rPr>
              <a:t>. 19</a:t>
            </a:r>
            <a:r>
              <a:rPr lang="en-US" sz="1050" dirty="0" smtClean="0">
                <a:solidFill>
                  <a:prstClr val="white"/>
                </a:solidFill>
                <a:latin typeface="Georgia" pitchFamily="18" charset="0"/>
                <a:ea typeface="+mn-ea"/>
                <a:cs typeface="+mn-cs"/>
              </a:rPr>
              <a:t> /</a:t>
            </a:r>
            <a:endParaRPr lang="uk-UA" sz="1050" dirty="0" smtClean="0">
              <a:solidFill>
                <a:prstClr val="white"/>
              </a:solidFill>
              <a:latin typeface="Georgia" pitchFamily="18" charset="0"/>
              <a:ea typeface="+mn-ea"/>
              <a:cs typeface="+mn-cs"/>
            </a:endParaRPr>
          </a:p>
          <a:p>
            <a:pPr lvl="0" algn="l">
              <a:spcBef>
                <a:spcPts val="0"/>
              </a:spcBef>
            </a:pPr>
            <a:r>
              <a:rPr lang="en-US" sz="1050" dirty="0" smtClean="0">
                <a:solidFill>
                  <a:prstClr val="white"/>
                </a:solidFill>
                <a:latin typeface="Georgia" pitchFamily="18" charset="0"/>
                <a:ea typeface="+mn-ea"/>
                <a:cs typeface="+mn-cs"/>
              </a:rPr>
              <a:t> </a:t>
            </a:r>
            <a:r>
              <a:rPr lang="uk-UA" sz="1050" dirty="0" smtClean="0">
                <a:solidFill>
                  <a:prstClr val="white"/>
                </a:solidFill>
                <a:latin typeface="Georgia" pitchFamily="18" charset="0"/>
                <a:ea typeface="+mn-ea"/>
                <a:cs typeface="+mn-cs"/>
              </a:rPr>
              <a:t>т</a:t>
            </a:r>
            <a:r>
              <a:rPr lang="en-US" sz="1050" dirty="0" smtClean="0">
                <a:solidFill>
                  <a:prstClr val="white"/>
                </a:solidFill>
                <a:latin typeface="Georgia" pitchFamily="18" charset="0"/>
                <a:ea typeface="+mn-ea"/>
                <a:cs typeface="+mn-cs"/>
              </a:rPr>
              <a:t>.  </a:t>
            </a:r>
            <a:r>
              <a:rPr lang="uk-UA" sz="1050" dirty="0" smtClean="0">
                <a:solidFill>
                  <a:prstClr val="white"/>
                </a:solidFill>
                <a:latin typeface="Georgia" pitchFamily="18" charset="0"/>
                <a:ea typeface="+mn-ea"/>
                <a:cs typeface="+mn-cs"/>
              </a:rPr>
              <a:t>097 477 24 63 </a:t>
            </a:r>
            <a:r>
              <a:rPr lang="en-US" sz="1050" dirty="0" smtClean="0">
                <a:solidFill>
                  <a:prstClr val="white"/>
                </a:solidFill>
                <a:latin typeface="Georgia" pitchFamily="18" charset="0"/>
                <a:ea typeface="+mn-ea"/>
                <a:cs typeface="+mn-cs"/>
              </a:rPr>
              <a:t>/ pmit.mdpu@gmail.com</a:t>
            </a:r>
            <a:endParaRPr lang="en-US" sz="1050" dirty="0">
              <a:solidFill>
                <a:prstClr val="white"/>
              </a:solidFill>
              <a:latin typeface="Georgia" pitchFamily="18" charset="0"/>
              <a:ea typeface="+mn-ea"/>
              <a:cs typeface="+mn-cs"/>
            </a:endParaRPr>
          </a:p>
        </p:txBody>
      </p:sp>
    </p:spTree>
    <p:extLst>
      <p:ext uri="{BB962C8B-B14F-4D97-AF65-F5344CB8AC3E}">
        <p14:creationId xmlns:p14="http://schemas.microsoft.com/office/powerpoint/2010/main" xmlns="" val="61669167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fade">
                                      <p:cBhvr>
                                        <p:cTn id="11" dur="500"/>
                                        <p:tgtEl>
                                          <p:spTgt spid="38"/>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anim calcmode="lin" valueType="num">
                                      <p:cBhvr>
                                        <p:cTn id="16" dur="500" fill="hold"/>
                                        <p:tgtEl>
                                          <p:spTgt spid="5"/>
                                        </p:tgtEl>
                                        <p:attrNameLst>
                                          <p:attrName>ppt_x</p:attrName>
                                        </p:attrNameLst>
                                      </p:cBhvr>
                                      <p:tavLst>
                                        <p:tav tm="0">
                                          <p:val>
                                            <p:strVal val="#ppt_x"/>
                                          </p:val>
                                        </p:tav>
                                        <p:tav tm="100000">
                                          <p:val>
                                            <p:strVal val="#ppt_x"/>
                                          </p:val>
                                        </p:tav>
                                      </p:tavLst>
                                    </p:anim>
                                    <p:anim calcmode="lin" valueType="num">
                                      <p:cBhvr>
                                        <p:cTn id="17" dur="500" fill="hold"/>
                                        <p:tgtEl>
                                          <p:spTgt spid="5"/>
                                        </p:tgtEl>
                                        <p:attrNameLst>
                                          <p:attrName>ppt_y</p:attrName>
                                        </p:attrNameLst>
                                      </p:cBhvr>
                                      <p:tavLst>
                                        <p:tav tm="0">
                                          <p:val>
                                            <p:strVal val="#ppt_y+.1"/>
                                          </p:val>
                                        </p:tav>
                                        <p:tav tm="100000">
                                          <p:val>
                                            <p:strVal val="#ppt_y"/>
                                          </p:val>
                                        </p:tav>
                                      </p:tavLst>
                                    </p:anim>
                                  </p:childTnLst>
                                </p:cTn>
                              </p:par>
                            </p:childTnLst>
                          </p:cTn>
                        </p:par>
                        <p:par>
                          <p:cTn id="18" fill="hold">
                            <p:stCondLst>
                              <p:cond delay="1500"/>
                            </p:stCondLst>
                            <p:childTnLst>
                              <p:par>
                                <p:cTn id="19" presetID="42" presetClass="entr" presetSubtype="0"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anim calcmode="lin" valueType="num">
                                      <p:cBhvr>
                                        <p:cTn id="22" dur="500" fill="hold"/>
                                        <p:tgtEl>
                                          <p:spTgt spid="6"/>
                                        </p:tgtEl>
                                        <p:attrNameLst>
                                          <p:attrName>ppt_x</p:attrName>
                                        </p:attrNameLst>
                                      </p:cBhvr>
                                      <p:tavLst>
                                        <p:tav tm="0">
                                          <p:val>
                                            <p:strVal val="#ppt_x"/>
                                          </p:val>
                                        </p:tav>
                                        <p:tav tm="100000">
                                          <p:val>
                                            <p:strVal val="#ppt_x"/>
                                          </p:val>
                                        </p:tav>
                                      </p:tavLst>
                                    </p:anim>
                                    <p:anim calcmode="lin" valueType="num">
                                      <p:cBhvr>
                                        <p:cTn id="23" dur="500" fill="hold"/>
                                        <p:tgtEl>
                                          <p:spTgt spid="6"/>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anim calcmode="lin" valueType="num">
                                      <p:cBhvr>
                                        <p:cTn id="28" dur="500" fill="hold"/>
                                        <p:tgtEl>
                                          <p:spTgt spid="8"/>
                                        </p:tgtEl>
                                        <p:attrNameLst>
                                          <p:attrName>ppt_x</p:attrName>
                                        </p:attrNameLst>
                                      </p:cBhvr>
                                      <p:tavLst>
                                        <p:tav tm="0">
                                          <p:val>
                                            <p:strVal val="#ppt_x"/>
                                          </p:val>
                                        </p:tav>
                                        <p:tav tm="100000">
                                          <p:val>
                                            <p:strVal val="#ppt_x"/>
                                          </p:val>
                                        </p:tav>
                                      </p:tavLst>
                                    </p:anim>
                                    <p:anim calcmode="lin" valueType="num">
                                      <p:cBhvr>
                                        <p:cTn id="29" dur="5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3 CuadroTexto"/>
          <p:cNvSpPr txBox="1"/>
          <p:nvPr/>
        </p:nvSpPr>
        <p:spPr>
          <a:xfrm>
            <a:off x="785786" y="1571612"/>
            <a:ext cx="7000924" cy="3662541"/>
          </a:xfrm>
          <a:prstGeom prst="rect">
            <a:avLst/>
          </a:prstGeom>
          <a:noFill/>
        </p:spPr>
        <p:txBody>
          <a:bodyPr wrap="square" lIns="0" tIns="0" rIns="0" bIns="0" numCol="1" spcCol="720000" rtlCol="0">
            <a:spAutoFit/>
          </a:bodyPr>
          <a:lstStyle/>
          <a:p>
            <a:pPr marL="342900" indent="-342900">
              <a:spcAft>
                <a:spcPts val="600"/>
              </a:spcAft>
              <a:buClr>
                <a:srgbClr val="FF0000"/>
              </a:buClr>
              <a:buFont typeface="Wingdings" pitchFamily="2" charset="2"/>
              <a:buChar char="Ø"/>
            </a:pPr>
            <a:r>
              <a:rPr lang="uk-UA" dirty="0" smtClean="0">
                <a:latin typeface="Georgia" pitchFamily="18" charset="0"/>
              </a:rPr>
              <a:t>РОЗРОБНИКИ ОБЧИСЛЮВАЛЬНИХ СИСТЕМ.</a:t>
            </a:r>
          </a:p>
          <a:p>
            <a:pPr marL="342900" indent="-342900">
              <a:spcAft>
                <a:spcPts val="600"/>
              </a:spcAft>
              <a:buClr>
                <a:srgbClr val="FF0000"/>
              </a:buClr>
              <a:buFont typeface="Wingdings" pitchFamily="2" charset="2"/>
              <a:buChar char="Ø"/>
            </a:pPr>
            <a:endParaRPr lang="uk-UA" dirty="0" smtClean="0">
              <a:latin typeface="Georgia" pitchFamily="18" charset="0"/>
            </a:endParaRPr>
          </a:p>
          <a:p>
            <a:pPr marL="342900" indent="-342900">
              <a:spcAft>
                <a:spcPts val="600"/>
              </a:spcAft>
              <a:buClr>
                <a:srgbClr val="FF0000"/>
              </a:buClr>
              <a:buFont typeface="Wingdings" pitchFamily="2" charset="2"/>
              <a:buChar char="Ø"/>
            </a:pPr>
            <a:r>
              <a:rPr lang="uk-UA" dirty="0" smtClean="0">
                <a:latin typeface="Georgia" pitchFamily="18" charset="0"/>
              </a:rPr>
              <a:t>ПРОФЕСІОНАЛИ В ГАЛУЗІ ПРОГРАМУВАННЯ. </a:t>
            </a:r>
          </a:p>
          <a:p>
            <a:pPr marL="342900" indent="-342900">
              <a:spcAft>
                <a:spcPts val="600"/>
              </a:spcAft>
              <a:buClr>
                <a:srgbClr val="FF0000"/>
              </a:buClr>
              <a:buFont typeface="Wingdings" pitchFamily="2" charset="2"/>
              <a:buChar char="Ø"/>
            </a:pPr>
            <a:endParaRPr lang="uk-UA" dirty="0" smtClean="0">
              <a:latin typeface="Georgia" pitchFamily="18" charset="0"/>
            </a:endParaRPr>
          </a:p>
          <a:p>
            <a:pPr marL="342900" indent="-342900">
              <a:spcAft>
                <a:spcPts val="600"/>
              </a:spcAft>
              <a:buClr>
                <a:srgbClr val="FF0000"/>
              </a:buClr>
              <a:buFont typeface="Wingdings" pitchFamily="2" charset="2"/>
              <a:buChar char="Ø"/>
            </a:pPr>
            <a:r>
              <a:rPr lang="uk-UA" dirty="0" smtClean="0">
                <a:latin typeface="Georgia" pitchFamily="18" charset="0"/>
              </a:rPr>
              <a:t>РОЗРОБНИКИ КОМП'ЮТЕРНИХ ПРОГРАМ.</a:t>
            </a:r>
          </a:p>
          <a:p>
            <a:pPr marL="342900" indent="-342900">
              <a:spcAft>
                <a:spcPts val="600"/>
              </a:spcAft>
              <a:buClr>
                <a:srgbClr val="FF0000"/>
              </a:buClr>
              <a:buFont typeface="Wingdings" pitchFamily="2" charset="2"/>
              <a:buChar char="Ø"/>
            </a:pPr>
            <a:endParaRPr lang="uk-UA" dirty="0" smtClean="0">
              <a:latin typeface="Georgia" pitchFamily="18" charset="0"/>
            </a:endParaRPr>
          </a:p>
          <a:p>
            <a:pPr marL="342900" indent="-342900">
              <a:spcAft>
                <a:spcPts val="600"/>
              </a:spcAft>
              <a:buClr>
                <a:srgbClr val="FF0000"/>
              </a:buClr>
              <a:buFont typeface="Wingdings" pitchFamily="2" charset="2"/>
              <a:buChar char="Ø"/>
            </a:pPr>
            <a:r>
              <a:rPr lang="uk-UA" dirty="0" smtClean="0">
                <a:latin typeface="Georgia" pitchFamily="18" charset="0"/>
              </a:rPr>
              <a:t>ПРОФЕСІОНАЛИ В ІНШИХ ГАЛУЗЯХ ОБЧИСЛЕНЬ (КОМП'ЮТЕРИЗАЦІЇ).</a:t>
            </a:r>
          </a:p>
          <a:p>
            <a:pPr marL="342900" indent="-342900">
              <a:spcAft>
                <a:spcPts val="600"/>
              </a:spcAft>
              <a:buClr>
                <a:srgbClr val="FF0000"/>
              </a:buClr>
              <a:buFont typeface="Wingdings" pitchFamily="2" charset="2"/>
              <a:buChar char="Ø"/>
            </a:pPr>
            <a:endParaRPr lang="uk-UA" dirty="0" smtClean="0">
              <a:latin typeface="Georgia" pitchFamily="18" charset="0"/>
            </a:endParaRPr>
          </a:p>
          <a:p>
            <a:pPr marL="342900" indent="-342900">
              <a:spcAft>
                <a:spcPts val="600"/>
              </a:spcAft>
              <a:buClr>
                <a:srgbClr val="FF0000"/>
              </a:buClr>
              <a:buFont typeface="Wingdings" pitchFamily="2" charset="2"/>
              <a:buChar char="Ø"/>
            </a:pPr>
            <a:r>
              <a:rPr lang="uk-UA" dirty="0" smtClean="0">
                <a:latin typeface="Georgia" pitchFamily="18" charset="0"/>
              </a:rPr>
              <a:t>ТЕХНІЧНІ ФАХІВЦІ В ГАЛУЗІ ОБЧИСЛЮВАЛЬНОЇ ТЕХНІКИ.</a:t>
            </a:r>
            <a:endParaRPr lang="uk-UA" dirty="0" smtClean="0">
              <a:latin typeface="Georgia" pitchFamily="18" charset="0"/>
            </a:endParaRPr>
          </a:p>
        </p:txBody>
      </p:sp>
      <p:sp>
        <p:nvSpPr>
          <p:cNvPr id="7" name="1 Título"/>
          <p:cNvSpPr txBox="1">
            <a:spLocks/>
          </p:cNvSpPr>
          <p:nvPr/>
        </p:nvSpPr>
        <p:spPr>
          <a:xfrm>
            <a:off x="285720" y="285728"/>
            <a:ext cx="7632848" cy="86369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5760"/>
              </a:lnSpc>
              <a:spcBef>
                <a:spcPts val="0"/>
              </a:spcBef>
            </a:pPr>
            <a:r>
              <a:rPr lang="uk-UA" b="1" dirty="0" smtClean="0">
                <a:solidFill>
                  <a:srgbClr val="C00000"/>
                </a:solidFill>
                <a:latin typeface="Georgia" pitchFamily="18" charset="0"/>
              </a:rPr>
              <a:t>Посади </a:t>
            </a:r>
            <a:r>
              <a:rPr lang="uk-UA" b="1" dirty="0" smtClean="0">
                <a:latin typeface="Georgia" pitchFamily="18" charset="0"/>
              </a:rPr>
              <a:t>випускників</a:t>
            </a:r>
            <a:endParaRPr lang="es-HN" b="1" dirty="0" smtClean="0">
              <a:latin typeface="Georgia" pitchFamily="18" charset="0"/>
            </a:endParaRPr>
          </a:p>
        </p:txBody>
      </p:sp>
      <p:sp>
        <p:nvSpPr>
          <p:cNvPr id="47" name="46 Recortar rectángulo de esquina del mismo lado"/>
          <p:cNvSpPr/>
          <p:nvPr/>
        </p:nvSpPr>
        <p:spPr>
          <a:xfrm>
            <a:off x="8316416" y="-812"/>
            <a:ext cx="432048" cy="432048"/>
          </a:xfrm>
          <a:prstGeom prst="snip2SameRect">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rtlCol="0" anchor="ctr"/>
          <a:lstStyle/>
          <a:p>
            <a:pPr algn="ctr"/>
            <a:r>
              <a:rPr lang="uk-UA" b="1" dirty="0" smtClean="0"/>
              <a:t>4</a:t>
            </a:r>
            <a:endParaRPr lang="es-ES" b="1" dirty="0"/>
          </a:p>
        </p:txBody>
      </p:sp>
      <p:pic>
        <p:nvPicPr>
          <p:cNvPr id="48" name="Imagen 5" descr="C:\Users\Design\Documents\Edu\Product Launch\shadown.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10800000">
            <a:off x="2383882" y="6021288"/>
            <a:ext cx="762588" cy="982585"/>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pic>
        <p:nvPicPr>
          <p:cNvPr id="49" name="Imagen 5" descr="C:\Users\Design\Documents\Edu\Product Launch\shadown.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969652" y="6021288"/>
            <a:ext cx="762588" cy="982585"/>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pic>
        <p:nvPicPr>
          <p:cNvPr id="15" name="14 Imagen">
            <a:hlinkClick r:id="" action="ppaction://hlinkshowjump?jump=nextslide"/>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953224" y="6348760"/>
            <a:ext cx="363192" cy="363192"/>
          </a:xfrm>
          <a:prstGeom prst="rect">
            <a:avLst/>
          </a:prstGeom>
        </p:spPr>
      </p:pic>
      <p:pic>
        <p:nvPicPr>
          <p:cNvPr id="16" name="15 Imagen">
            <a:hlinkClick r:id="" action="ppaction://hlinkshowjump?jump=previousslide"/>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rot="10800000">
            <a:off x="7467698" y="6356230"/>
            <a:ext cx="363192" cy="363192"/>
          </a:xfrm>
          <a:prstGeom prst="rect">
            <a:avLst/>
          </a:prstGeom>
        </p:spPr>
      </p:pic>
      <p:sp>
        <p:nvSpPr>
          <p:cNvPr id="17" name="2 Subtítulo"/>
          <p:cNvSpPr txBox="1">
            <a:spLocks/>
          </p:cNvSpPr>
          <p:nvPr/>
        </p:nvSpPr>
        <p:spPr>
          <a:xfrm>
            <a:off x="-22945" y="6318990"/>
            <a:ext cx="2411760" cy="4637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sz="2000" b="1" dirty="0" smtClean="0">
                <a:solidFill>
                  <a:schemeClr val="bg1"/>
                </a:solidFill>
                <a:latin typeface="Georgia" pitchFamily="18" charset="0"/>
              </a:rPr>
              <a:t>Кафедра ПМІТ</a:t>
            </a:r>
            <a:endParaRPr lang="es-ES" sz="2000" dirty="0">
              <a:solidFill>
                <a:schemeClr val="bg1">
                  <a:lumMod val="75000"/>
                </a:schemeClr>
              </a:solidFill>
              <a:latin typeface="Georgia" pitchFamily="18" charset="0"/>
            </a:endParaRPr>
          </a:p>
        </p:txBody>
      </p:sp>
      <p:sp>
        <p:nvSpPr>
          <p:cNvPr id="18" name="1 Título"/>
          <p:cNvSpPr txBox="1">
            <a:spLocks/>
          </p:cNvSpPr>
          <p:nvPr/>
        </p:nvSpPr>
        <p:spPr>
          <a:xfrm>
            <a:off x="2799918" y="6266337"/>
            <a:ext cx="3744416" cy="47503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spcBef>
                <a:spcPts val="0"/>
              </a:spcBef>
            </a:pPr>
            <a:r>
              <a:rPr lang="uk-UA" sz="1050" b="1" dirty="0" smtClean="0">
                <a:solidFill>
                  <a:srgbClr val="FFC000"/>
                </a:solidFill>
                <a:latin typeface="Georgia" pitchFamily="18" charset="0"/>
                <a:ea typeface="+mn-ea"/>
                <a:cs typeface="+mn-cs"/>
              </a:rPr>
              <a:t>Зв’яжіться з нами</a:t>
            </a:r>
            <a:endParaRPr lang="en-US" sz="1050" b="1" dirty="0" smtClean="0">
              <a:solidFill>
                <a:srgbClr val="FFC000"/>
              </a:solidFill>
              <a:latin typeface="Georgia" pitchFamily="18" charset="0"/>
              <a:ea typeface="+mn-ea"/>
              <a:cs typeface="+mn-cs"/>
            </a:endParaRPr>
          </a:p>
          <a:p>
            <a:pPr lvl="0" algn="l">
              <a:spcBef>
                <a:spcPts val="0"/>
              </a:spcBef>
            </a:pPr>
            <a:r>
              <a:rPr lang="uk-UA" sz="1050" dirty="0" smtClean="0">
                <a:solidFill>
                  <a:prstClr val="white"/>
                </a:solidFill>
                <a:latin typeface="Georgia" pitchFamily="18" charset="0"/>
                <a:ea typeface="+mn-ea"/>
                <a:cs typeface="+mn-cs"/>
              </a:rPr>
              <a:t>м. Мелітополь, вул. Гетьманська 20, </a:t>
            </a:r>
            <a:r>
              <a:rPr lang="uk-UA" sz="1050" dirty="0" err="1" smtClean="0">
                <a:solidFill>
                  <a:prstClr val="white"/>
                </a:solidFill>
                <a:latin typeface="Georgia" pitchFamily="18" charset="0"/>
                <a:ea typeface="+mn-ea"/>
                <a:cs typeface="+mn-cs"/>
              </a:rPr>
              <a:t>ауд</a:t>
            </a:r>
            <a:r>
              <a:rPr lang="uk-UA" sz="1050" dirty="0" smtClean="0">
                <a:solidFill>
                  <a:prstClr val="white"/>
                </a:solidFill>
                <a:latin typeface="Georgia" pitchFamily="18" charset="0"/>
                <a:ea typeface="+mn-ea"/>
                <a:cs typeface="+mn-cs"/>
              </a:rPr>
              <a:t>. 19</a:t>
            </a:r>
            <a:r>
              <a:rPr lang="en-US" sz="1050" dirty="0" smtClean="0">
                <a:solidFill>
                  <a:prstClr val="white"/>
                </a:solidFill>
                <a:latin typeface="Georgia" pitchFamily="18" charset="0"/>
                <a:ea typeface="+mn-ea"/>
                <a:cs typeface="+mn-cs"/>
              </a:rPr>
              <a:t> /</a:t>
            </a:r>
            <a:endParaRPr lang="uk-UA" sz="1050" dirty="0" smtClean="0">
              <a:solidFill>
                <a:prstClr val="white"/>
              </a:solidFill>
              <a:latin typeface="Georgia" pitchFamily="18" charset="0"/>
              <a:ea typeface="+mn-ea"/>
              <a:cs typeface="+mn-cs"/>
            </a:endParaRPr>
          </a:p>
          <a:p>
            <a:pPr lvl="0" algn="l">
              <a:spcBef>
                <a:spcPts val="0"/>
              </a:spcBef>
            </a:pPr>
            <a:r>
              <a:rPr lang="en-US" sz="1050" dirty="0" smtClean="0">
                <a:solidFill>
                  <a:prstClr val="white"/>
                </a:solidFill>
                <a:latin typeface="Georgia" pitchFamily="18" charset="0"/>
                <a:ea typeface="+mn-ea"/>
                <a:cs typeface="+mn-cs"/>
              </a:rPr>
              <a:t> </a:t>
            </a:r>
            <a:r>
              <a:rPr lang="uk-UA" sz="1050" dirty="0" smtClean="0">
                <a:solidFill>
                  <a:prstClr val="white"/>
                </a:solidFill>
                <a:latin typeface="Georgia" pitchFamily="18" charset="0"/>
                <a:ea typeface="+mn-ea"/>
                <a:cs typeface="+mn-cs"/>
              </a:rPr>
              <a:t>т</a:t>
            </a:r>
            <a:r>
              <a:rPr lang="en-US" sz="1050" dirty="0" smtClean="0">
                <a:solidFill>
                  <a:prstClr val="white"/>
                </a:solidFill>
                <a:latin typeface="Georgia" pitchFamily="18" charset="0"/>
                <a:ea typeface="+mn-ea"/>
                <a:cs typeface="+mn-cs"/>
              </a:rPr>
              <a:t>.  </a:t>
            </a:r>
            <a:r>
              <a:rPr lang="uk-UA" sz="1050" dirty="0" smtClean="0">
                <a:solidFill>
                  <a:prstClr val="white"/>
                </a:solidFill>
                <a:latin typeface="Georgia" pitchFamily="18" charset="0"/>
                <a:ea typeface="+mn-ea"/>
                <a:cs typeface="+mn-cs"/>
              </a:rPr>
              <a:t>097 477 24 63 </a:t>
            </a:r>
            <a:r>
              <a:rPr lang="en-US" sz="1050" dirty="0" smtClean="0">
                <a:solidFill>
                  <a:prstClr val="white"/>
                </a:solidFill>
                <a:latin typeface="Georgia" pitchFamily="18" charset="0"/>
                <a:ea typeface="+mn-ea"/>
                <a:cs typeface="+mn-cs"/>
              </a:rPr>
              <a:t>/ pmit.mdpu@gmail.com</a:t>
            </a:r>
            <a:endParaRPr lang="en-US" sz="1050" dirty="0">
              <a:solidFill>
                <a:prstClr val="white"/>
              </a:solidFill>
              <a:latin typeface="Georgia" pitchFamily="18" charset="0"/>
              <a:ea typeface="+mn-ea"/>
              <a:cs typeface="+mn-cs"/>
            </a:endParaRPr>
          </a:p>
        </p:txBody>
      </p:sp>
    </p:spTree>
    <p:extLst>
      <p:ext uri="{BB962C8B-B14F-4D97-AF65-F5344CB8AC3E}">
        <p14:creationId xmlns:p14="http://schemas.microsoft.com/office/powerpoint/2010/main" xmlns="" val="17340898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1 Título"/>
          <p:cNvSpPr txBox="1">
            <a:spLocks/>
          </p:cNvSpPr>
          <p:nvPr/>
        </p:nvSpPr>
        <p:spPr>
          <a:xfrm>
            <a:off x="395536" y="548680"/>
            <a:ext cx="7125244" cy="86369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5760"/>
              </a:lnSpc>
              <a:spcBef>
                <a:spcPts val="0"/>
              </a:spcBef>
            </a:pPr>
            <a:r>
              <a:rPr lang="uk-UA" b="1" dirty="0" smtClean="0">
                <a:latin typeface="Georgia" pitchFamily="18" charset="0"/>
              </a:rPr>
              <a:t>Будьте на зв’язку</a:t>
            </a:r>
            <a:endParaRPr lang="es-HN" b="1" dirty="0" smtClean="0">
              <a:latin typeface="Georgia" pitchFamily="18" charset="0"/>
            </a:endParaRPr>
          </a:p>
        </p:txBody>
      </p:sp>
      <p:sp>
        <p:nvSpPr>
          <p:cNvPr id="43" name="2 Marcador de contenido"/>
          <p:cNvSpPr txBox="1">
            <a:spLocks/>
          </p:cNvSpPr>
          <p:nvPr/>
        </p:nvSpPr>
        <p:spPr>
          <a:xfrm>
            <a:off x="4071934" y="3714752"/>
            <a:ext cx="3240088" cy="230346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buFont typeface="Arial" charset="0"/>
              <a:buNone/>
            </a:pPr>
            <a:r>
              <a:rPr lang="uk-UA" sz="1200" b="1" dirty="0" smtClean="0">
                <a:solidFill>
                  <a:schemeClr val="tx1"/>
                </a:solidFill>
                <a:latin typeface="Georgia" pitchFamily="18" charset="0"/>
              </a:rPr>
              <a:t>Адреса</a:t>
            </a:r>
            <a:r>
              <a:rPr lang="en-US" sz="1200" b="1" dirty="0" smtClean="0">
                <a:solidFill>
                  <a:schemeClr val="tx1"/>
                </a:solidFill>
                <a:latin typeface="Georgia" pitchFamily="18" charset="0"/>
              </a:rPr>
              <a:t>:</a:t>
            </a:r>
          </a:p>
          <a:p>
            <a:pPr algn="l"/>
            <a:r>
              <a:rPr lang="ru-RU" sz="1200" dirty="0" err="1" smtClean="0">
                <a:solidFill>
                  <a:schemeClr val="tx1"/>
                </a:solidFill>
                <a:latin typeface="Georgia" pitchFamily="18" charset="0"/>
              </a:rPr>
              <a:t>Вулиця</a:t>
            </a:r>
            <a:r>
              <a:rPr lang="ru-RU" sz="1200" dirty="0" smtClean="0">
                <a:solidFill>
                  <a:schemeClr val="tx1"/>
                </a:solidFill>
                <a:latin typeface="Georgia" pitchFamily="18" charset="0"/>
              </a:rPr>
              <a:t> </a:t>
            </a:r>
            <a:r>
              <a:rPr lang="ru-RU" sz="1200" dirty="0" err="1" smtClean="0">
                <a:solidFill>
                  <a:schemeClr val="tx1"/>
                </a:solidFill>
                <a:latin typeface="Georgia" pitchFamily="18" charset="0"/>
              </a:rPr>
              <a:t>Гетьманська</a:t>
            </a:r>
            <a:r>
              <a:rPr lang="ru-RU" sz="1200" dirty="0" smtClean="0">
                <a:solidFill>
                  <a:schemeClr val="tx1"/>
                </a:solidFill>
                <a:latin typeface="Georgia" pitchFamily="18" charset="0"/>
              </a:rPr>
              <a:t>, 20, </a:t>
            </a:r>
            <a:r>
              <a:rPr lang="ru-RU" sz="1200" dirty="0" err="1" smtClean="0">
                <a:solidFill>
                  <a:schemeClr val="tx1"/>
                </a:solidFill>
                <a:latin typeface="Georgia" pitchFamily="18" charset="0"/>
              </a:rPr>
              <a:t>Мелітополь</a:t>
            </a:r>
            <a:r>
              <a:rPr lang="ru-RU" sz="1200" dirty="0" smtClean="0">
                <a:solidFill>
                  <a:schemeClr val="tx1"/>
                </a:solidFill>
                <a:latin typeface="Georgia" pitchFamily="18" charset="0"/>
              </a:rPr>
              <a:t>, </a:t>
            </a:r>
            <a:r>
              <a:rPr lang="ru-RU" sz="1200" dirty="0" err="1" smtClean="0">
                <a:solidFill>
                  <a:schemeClr val="tx1"/>
                </a:solidFill>
                <a:latin typeface="Georgia" pitchFamily="18" charset="0"/>
              </a:rPr>
              <a:t>Запорізька</a:t>
            </a:r>
            <a:r>
              <a:rPr lang="ru-RU" sz="1200" dirty="0" smtClean="0">
                <a:solidFill>
                  <a:schemeClr val="tx1"/>
                </a:solidFill>
                <a:latin typeface="Georgia" pitchFamily="18" charset="0"/>
              </a:rPr>
              <a:t> область, 72300</a:t>
            </a:r>
          </a:p>
          <a:p>
            <a:pPr algn="l"/>
            <a:endParaRPr lang="en-US" sz="1200" dirty="0" smtClean="0">
              <a:solidFill>
                <a:schemeClr val="tx1"/>
              </a:solidFill>
              <a:latin typeface="Georgia" pitchFamily="18" charset="0"/>
            </a:endParaRPr>
          </a:p>
          <a:p>
            <a:pPr algn="l">
              <a:buFont typeface="Arial" charset="0"/>
              <a:buNone/>
            </a:pPr>
            <a:r>
              <a:rPr lang="uk-UA" sz="1200" b="1" dirty="0" smtClean="0">
                <a:solidFill>
                  <a:schemeClr val="tx1"/>
                </a:solidFill>
                <a:latin typeface="Georgia" pitchFamily="18" charset="0"/>
              </a:rPr>
              <a:t>Телефон</a:t>
            </a:r>
            <a:r>
              <a:rPr lang="en-US" sz="1200" b="1" dirty="0" smtClean="0">
                <a:solidFill>
                  <a:schemeClr val="tx1"/>
                </a:solidFill>
                <a:latin typeface="Georgia" pitchFamily="18" charset="0"/>
              </a:rPr>
              <a:t>:</a:t>
            </a:r>
          </a:p>
          <a:p>
            <a:pPr algn="l">
              <a:buFont typeface="Arial" charset="0"/>
              <a:buNone/>
            </a:pPr>
            <a:r>
              <a:rPr lang="en-US" sz="1200" dirty="0" smtClean="0">
                <a:solidFill>
                  <a:schemeClr val="tx1"/>
                </a:solidFill>
                <a:latin typeface="Georgia" pitchFamily="18" charset="0"/>
              </a:rPr>
              <a:t>+38 </a:t>
            </a:r>
            <a:r>
              <a:rPr lang="uk-UA" sz="1200" dirty="0" smtClean="0">
                <a:solidFill>
                  <a:schemeClr val="tx1"/>
                </a:solidFill>
                <a:latin typeface="Georgia" pitchFamily="18" charset="0"/>
              </a:rPr>
              <a:t>(</a:t>
            </a:r>
            <a:r>
              <a:rPr lang="en-US" sz="1200" dirty="0" smtClean="0">
                <a:solidFill>
                  <a:schemeClr val="tx1"/>
                </a:solidFill>
                <a:latin typeface="Georgia" pitchFamily="18" charset="0"/>
              </a:rPr>
              <a:t>097</a:t>
            </a:r>
            <a:r>
              <a:rPr lang="uk-UA" sz="1200" dirty="0" smtClean="0">
                <a:solidFill>
                  <a:schemeClr val="tx1"/>
                </a:solidFill>
                <a:latin typeface="Georgia" pitchFamily="18" charset="0"/>
              </a:rPr>
              <a:t>)</a:t>
            </a:r>
            <a:r>
              <a:rPr lang="en-US" sz="1200" dirty="0" smtClean="0">
                <a:solidFill>
                  <a:schemeClr val="tx1"/>
                </a:solidFill>
                <a:latin typeface="Georgia" pitchFamily="18" charset="0"/>
              </a:rPr>
              <a:t> 477 24 63</a:t>
            </a:r>
          </a:p>
          <a:p>
            <a:pPr algn="l">
              <a:buFont typeface="Arial" charset="0"/>
              <a:buNone/>
            </a:pPr>
            <a:endParaRPr lang="en-US" sz="1200" b="1" dirty="0" smtClean="0">
              <a:solidFill>
                <a:schemeClr val="tx1"/>
              </a:solidFill>
              <a:latin typeface="Georgia" pitchFamily="18" charset="0"/>
            </a:endParaRPr>
          </a:p>
          <a:p>
            <a:pPr algn="l">
              <a:buFont typeface="Arial" charset="0"/>
              <a:buNone/>
            </a:pPr>
            <a:r>
              <a:rPr lang="en-US" sz="1200" b="1" dirty="0" smtClean="0">
                <a:solidFill>
                  <a:schemeClr val="tx1"/>
                </a:solidFill>
                <a:latin typeface="Georgia" pitchFamily="18" charset="0"/>
              </a:rPr>
              <a:t>Email:</a:t>
            </a:r>
          </a:p>
          <a:p>
            <a:pPr algn="l">
              <a:buFont typeface="Arial" charset="0"/>
              <a:buNone/>
            </a:pPr>
            <a:r>
              <a:rPr lang="en-US" sz="1200" dirty="0" smtClean="0">
                <a:solidFill>
                  <a:schemeClr val="tx1"/>
                </a:solidFill>
                <a:latin typeface="Georgia" pitchFamily="18" charset="0"/>
              </a:rPr>
              <a:t>pmit.mdpu@gmail.com</a:t>
            </a:r>
            <a:endParaRPr lang="es-ES" sz="1200" dirty="0" smtClean="0">
              <a:solidFill>
                <a:schemeClr val="tx1"/>
              </a:solidFill>
              <a:latin typeface="Georgia" pitchFamily="18" charset="0"/>
            </a:endParaRPr>
          </a:p>
        </p:txBody>
      </p:sp>
      <p:grpSp>
        <p:nvGrpSpPr>
          <p:cNvPr id="44" name="43 Grupo"/>
          <p:cNvGrpSpPr/>
          <p:nvPr/>
        </p:nvGrpSpPr>
        <p:grpSpPr>
          <a:xfrm>
            <a:off x="4421678" y="1873849"/>
            <a:ext cx="6306" cy="3715391"/>
            <a:chOff x="4276559" y="1491264"/>
            <a:chExt cx="44" cy="3377896"/>
          </a:xfrm>
        </p:grpSpPr>
        <p:cxnSp>
          <p:nvCxnSpPr>
            <p:cNvPr id="45" name="44 Conector recto"/>
            <p:cNvCxnSpPr/>
            <p:nvPr/>
          </p:nvCxnSpPr>
          <p:spPr>
            <a:xfrm>
              <a:off x="4276603" y="1491264"/>
              <a:ext cx="0" cy="3377896"/>
            </a:xfrm>
            <a:prstGeom prst="line">
              <a:avLst/>
            </a:prstGeom>
            <a:ln>
              <a:solidFill>
                <a:schemeClr val="bg1">
                  <a:lumMod val="85000"/>
                </a:schemeClr>
              </a:solidFill>
            </a:ln>
          </p:spPr>
          <p:style>
            <a:lnRef idx="1">
              <a:schemeClr val="dk1"/>
            </a:lnRef>
            <a:fillRef idx="0">
              <a:schemeClr val="dk1"/>
            </a:fillRef>
            <a:effectRef idx="0">
              <a:schemeClr val="dk1"/>
            </a:effectRef>
            <a:fontRef idx="minor">
              <a:schemeClr val="tx1"/>
            </a:fontRef>
          </p:style>
        </p:cxnSp>
        <p:cxnSp>
          <p:nvCxnSpPr>
            <p:cNvPr id="48" name="47 Conector recto"/>
            <p:cNvCxnSpPr/>
            <p:nvPr/>
          </p:nvCxnSpPr>
          <p:spPr>
            <a:xfrm>
              <a:off x="4276559" y="1491264"/>
              <a:ext cx="0" cy="3377896"/>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grpSp>
      <p:sp>
        <p:nvSpPr>
          <p:cNvPr id="49" name="2 Marcador de contenido"/>
          <p:cNvSpPr txBox="1">
            <a:spLocks/>
          </p:cNvSpPr>
          <p:nvPr/>
        </p:nvSpPr>
        <p:spPr>
          <a:xfrm>
            <a:off x="357158" y="2500306"/>
            <a:ext cx="3554872" cy="1512962"/>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None/>
            </a:pPr>
            <a:r>
              <a:rPr lang="uk-UA" sz="2200" dirty="0" smtClean="0">
                <a:solidFill>
                  <a:srgbClr val="FF0000"/>
                </a:solidFill>
                <a:latin typeface="Georgia" pitchFamily="18" charset="0"/>
              </a:rPr>
              <a:t>ПРИЙМАЛЬНА КОМІСІЯ</a:t>
            </a:r>
            <a:endParaRPr lang="ru-RU" sz="2200" dirty="0" smtClean="0">
              <a:solidFill>
                <a:srgbClr val="FF0000"/>
              </a:solidFill>
              <a:latin typeface="Georgia" pitchFamily="18" charset="0"/>
            </a:endParaRPr>
          </a:p>
          <a:p>
            <a:pPr algn="ctr">
              <a:buNone/>
            </a:pPr>
            <a:endParaRPr lang="ru-RU" sz="1200" dirty="0" smtClean="0">
              <a:latin typeface="Georgia" pitchFamily="18" charset="0"/>
            </a:endParaRPr>
          </a:p>
          <a:p>
            <a:pPr algn="ctr">
              <a:buNone/>
            </a:pPr>
            <a:r>
              <a:rPr lang="ru-RU" sz="1200" dirty="0" err="1" smtClean="0">
                <a:latin typeface="Georgia" pitchFamily="18" charset="0"/>
              </a:rPr>
              <a:t>Понеділок</a:t>
            </a:r>
            <a:r>
              <a:rPr lang="ru-RU" sz="1200" dirty="0" smtClean="0">
                <a:latin typeface="Georgia" pitchFamily="18" charset="0"/>
              </a:rPr>
              <a:t> – </a:t>
            </a:r>
            <a:r>
              <a:rPr lang="ru-RU" sz="1200" dirty="0" err="1" smtClean="0">
                <a:latin typeface="Georgia" pitchFamily="18" charset="0"/>
              </a:rPr>
              <a:t>п’ятниця</a:t>
            </a:r>
            <a:r>
              <a:rPr lang="ru-RU" sz="1200" dirty="0" smtClean="0">
                <a:latin typeface="Georgia" pitchFamily="18" charset="0"/>
              </a:rPr>
              <a:t> </a:t>
            </a:r>
            <a:r>
              <a:rPr lang="ru-RU" sz="1200" dirty="0" err="1" smtClean="0">
                <a:latin typeface="Georgia" pitchFamily="18" charset="0"/>
              </a:rPr>
              <a:t>з</a:t>
            </a:r>
            <a:r>
              <a:rPr lang="ru-RU" sz="1200" dirty="0" smtClean="0">
                <a:latin typeface="Georgia" pitchFamily="18" charset="0"/>
              </a:rPr>
              <a:t> 8.30 до 16.00</a:t>
            </a:r>
          </a:p>
          <a:p>
            <a:pPr algn="ctr">
              <a:buNone/>
            </a:pPr>
            <a:r>
              <a:rPr lang="ru-RU" sz="1200" dirty="0" err="1" smtClean="0">
                <a:latin typeface="Georgia" pitchFamily="18" charset="0"/>
              </a:rPr>
              <a:t>Перерва</a:t>
            </a:r>
            <a:r>
              <a:rPr lang="ru-RU" sz="1200" dirty="0" smtClean="0">
                <a:latin typeface="Georgia" pitchFamily="18" charset="0"/>
              </a:rPr>
              <a:t> – </a:t>
            </a:r>
            <a:r>
              <a:rPr lang="ru-RU" sz="1200" dirty="0" err="1" smtClean="0">
                <a:latin typeface="Georgia" pitchFamily="18" charset="0"/>
              </a:rPr>
              <a:t>з</a:t>
            </a:r>
            <a:r>
              <a:rPr lang="ru-RU" sz="1200" dirty="0" smtClean="0">
                <a:latin typeface="Georgia" pitchFamily="18" charset="0"/>
              </a:rPr>
              <a:t> 12.00 до 13.00</a:t>
            </a:r>
          </a:p>
          <a:p>
            <a:pPr algn="ctr">
              <a:buNone/>
            </a:pPr>
            <a:r>
              <a:rPr lang="ru-RU" sz="1200" dirty="0" err="1" smtClean="0">
                <a:latin typeface="Georgia" pitchFamily="18" charset="0"/>
              </a:rPr>
              <a:t>Субота</a:t>
            </a:r>
            <a:r>
              <a:rPr lang="ru-RU" sz="1200" dirty="0" smtClean="0">
                <a:latin typeface="Georgia" pitchFamily="18" charset="0"/>
              </a:rPr>
              <a:t>, </a:t>
            </a:r>
            <a:r>
              <a:rPr lang="ru-RU" sz="1200" dirty="0" err="1" smtClean="0">
                <a:latin typeface="Georgia" pitchFamily="18" charset="0"/>
              </a:rPr>
              <a:t>неділя</a:t>
            </a:r>
            <a:r>
              <a:rPr lang="ru-RU" sz="1200" dirty="0" smtClean="0">
                <a:latin typeface="Georgia" pitchFamily="18" charset="0"/>
              </a:rPr>
              <a:t> – </a:t>
            </a:r>
            <a:r>
              <a:rPr lang="ru-RU" sz="1200" dirty="0" err="1" smtClean="0">
                <a:latin typeface="Georgia" pitchFamily="18" charset="0"/>
              </a:rPr>
              <a:t>вихідний</a:t>
            </a:r>
            <a:r>
              <a:rPr lang="ru-RU" sz="1200" dirty="0" smtClean="0">
                <a:latin typeface="Georgia" pitchFamily="18" charset="0"/>
              </a:rPr>
              <a:t> день</a:t>
            </a:r>
          </a:p>
          <a:p>
            <a:pPr algn="ctr">
              <a:buNone/>
            </a:pPr>
            <a:endParaRPr lang="uk-UA" sz="1200" dirty="0" smtClean="0">
              <a:latin typeface="Georgia" pitchFamily="18" charset="0"/>
            </a:endParaRPr>
          </a:p>
          <a:p>
            <a:pPr algn="ctr">
              <a:buNone/>
            </a:pPr>
            <a:r>
              <a:rPr lang="uk-UA" sz="1200" dirty="0" smtClean="0">
                <a:latin typeface="Georgia" pitchFamily="18" charset="0"/>
              </a:rPr>
              <a:t>Телефон: (0619) 44-05-60 ​ </a:t>
            </a:r>
          </a:p>
          <a:p>
            <a:pPr algn="ctr">
              <a:buNone/>
            </a:pPr>
            <a:endParaRPr lang="ru-RU" sz="1200" dirty="0"/>
          </a:p>
        </p:txBody>
      </p:sp>
      <p:sp>
        <p:nvSpPr>
          <p:cNvPr id="47" name="46 Recortar rectángulo de esquina del mismo lado"/>
          <p:cNvSpPr/>
          <p:nvPr/>
        </p:nvSpPr>
        <p:spPr>
          <a:xfrm>
            <a:off x="8316416" y="-812"/>
            <a:ext cx="432048" cy="432048"/>
          </a:xfrm>
          <a:prstGeom prst="snip2SameRect">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rtlCol="0" anchor="ctr"/>
          <a:lstStyle/>
          <a:p>
            <a:pPr algn="ctr"/>
            <a:r>
              <a:rPr lang="uk-UA" sz="1200" b="1" dirty="0" smtClean="0"/>
              <a:t>5</a:t>
            </a:r>
            <a:endParaRPr lang="es-HN" sz="1200" b="1" dirty="0" smtClean="0"/>
          </a:p>
        </p:txBody>
      </p:sp>
      <p:pic>
        <p:nvPicPr>
          <p:cNvPr id="51" name="Imagen 5" descr="C:\Users\Design\Documents\Edu\Product Launch\shadown.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10800000">
            <a:off x="2383882" y="6021288"/>
            <a:ext cx="762588" cy="982585"/>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pic>
        <p:nvPicPr>
          <p:cNvPr id="55" name="Imagen 5" descr="C:\Users\Design\Documents\Edu\Product Launch\shadown.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969652" y="6021288"/>
            <a:ext cx="762588" cy="982585"/>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pic>
        <p:nvPicPr>
          <p:cNvPr id="28" name="27 Imagen">
            <a:hlinkClick r:id="" action="ppaction://hlinkshowjump?jump=nextslide"/>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953224" y="6348760"/>
            <a:ext cx="363192" cy="363192"/>
          </a:xfrm>
          <a:prstGeom prst="rect">
            <a:avLst/>
          </a:prstGeom>
        </p:spPr>
      </p:pic>
      <p:pic>
        <p:nvPicPr>
          <p:cNvPr id="29" name="28 Imagen">
            <a:hlinkClick r:id="" action="ppaction://hlinkshowjump?jump=previousslide"/>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rot="10800000">
            <a:off x="7467698" y="6356230"/>
            <a:ext cx="363192" cy="363192"/>
          </a:xfrm>
          <a:prstGeom prst="rect">
            <a:avLst/>
          </a:prstGeom>
        </p:spPr>
      </p:pic>
      <p:pic>
        <p:nvPicPr>
          <p:cNvPr id="31" name="Рисунок 30" descr="qm_lswMIURc.jpg"/>
          <p:cNvPicPr>
            <a:picLocks noChangeAspect="1"/>
          </p:cNvPicPr>
          <p:nvPr/>
        </p:nvPicPr>
        <p:blipFill>
          <a:blip r:embed="rId5" cstate="print"/>
          <a:srcRect r="14728"/>
          <a:stretch>
            <a:fillRect/>
          </a:stretch>
        </p:blipFill>
        <p:spPr>
          <a:xfrm>
            <a:off x="4177988" y="1571612"/>
            <a:ext cx="4561174" cy="2000264"/>
          </a:xfrm>
          <a:prstGeom prst="rect">
            <a:avLst/>
          </a:prstGeom>
          <a:ln w="22225">
            <a:solidFill>
              <a:schemeClr val="accent6">
                <a:lumMod val="75000"/>
              </a:schemeClr>
            </a:solidFill>
          </a:ln>
        </p:spPr>
      </p:pic>
      <p:sp>
        <p:nvSpPr>
          <p:cNvPr id="32" name="2 Subtítulo"/>
          <p:cNvSpPr txBox="1">
            <a:spLocks/>
          </p:cNvSpPr>
          <p:nvPr/>
        </p:nvSpPr>
        <p:spPr>
          <a:xfrm>
            <a:off x="-22945" y="6318990"/>
            <a:ext cx="2411760" cy="4637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sz="2000" b="1" dirty="0" smtClean="0">
                <a:solidFill>
                  <a:schemeClr val="bg1"/>
                </a:solidFill>
                <a:latin typeface="Georgia" pitchFamily="18" charset="0"/>
              </a:rPr>
              <a:t>Кафедра ПМІТ</a:t>
            </a:r>
            <a:endParaRPr lang="es-ES" sz="2000" dirty="0">
              <a:solidFill>
                <a:schemeClr val="bg1">
                  <a:lumMod val="75000"/>
                </a:schemeClr>
              </a:solidFill>
              <a:latin typeface="Georgia" pitchFamily="18" charset="0"/>
            </a:endParaRPr>
          </a:p>
        </p:txBody>
      </p:sp>
      <p:sp>
        <p:nvSpPr>
          <p:cNvPr id="34" name="1 Título"/>
          <p:cNvSpPr txBox="1">
            <a:spLocks/>
          </p:cNvSpPr>
          <p:nvPr/>
        </p:nvSpPr>
        <p:spPr>
          <a:xfrm>
            <a:off x="2799918" y="6266337"/>
            <a:ext cx="3744416" cy="47503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spcBef>
                <a:spcPts val="0"/>
              </a:spcBef>
            </a:pPr>
            <a:r>
              <a:rPr lang="uk-UA" sz="1050" b="1" dirty="0" smtClean="0">
                <a:solidFill>
                  <a:srgbClr val="FFC000"/>
                </a:solidFill>
                <a:latin typeface="Georgia" pitchFamily="18" charset="0"/>
                <a:ea typeface="+mn-ea"/>
                <a:cs typeface="+mn-cs"/>
              </a:rPr>
              <a:t>Зв’яжіться з нами</a:t>
            </a:r>
            <a:endParaRPr lang="en-US" sz="1050" b="1" dirty="0" smtClean="0">
              <a:solidFill>
                <a:srgbClr val="FFC000"/>
              </a:solidFill>
              <a:latin typeface="Georgia" pitchFamily="18" charset="0"/>
              <a:ea typeface="+mn-ea"/>
              <a:cs typeface="+mn-cs"/>
            </a:endParaRPr>
          </a:p>
          <a:p>
            <a:pPr lvl="0" algn="l">
              <a:spcBef>
                <a:spcPts val="0"/>
              </a:spcBef>
            </a:pPr>
            <a:r>
              <a:rPr lang="uk-UA" sz="1050" dirty="0" smtClean="0">
                <a:solidFill>
                  <a:prstClr val="white"/>
                </a:solidFill>
                <a:latin typeface="Georgia" pitchFamily="18" charset="0"/>
                <a:ea typeface="+mn-ea"/>
                <a:cs typeface="+mn-cs"/>
              </a:rPr>
              <a:t>м. Мелітополь, вул. Гетьманська 20, </a:t>
            </a:r>
            <a:r>
              <a:rPr lang="uk-UA" sz="1050" dirty="0" err="1" smtClean="0">
                <a:solidFill>
                  <a:prstClr val="white"/>
                </a:solidFill>
                <a:latin typeface="Georgia" pitchFamily="18" charset="0"/>
                <a:ea typeface="+mn-ea"/>
                <a:cs typeface="+mn-cs"/>
              </a:rPr>
              <a:t>ауд</a:t>
            </a:r>
            <a:r>
              <a:rPr lang="uk-UA" sz="1050" dirty="0" smtClean="0">
                <a:solidFill>
                  <a:prstClr val="white"/>
                </a:solidFill>
                <a:latin typeface="Georgia" pitchFamily="18" charset="0"/>
                <a:ea typeface="+mn-ea"/>
                <a:cs typeface="+mn-cs"/>
              </a:rPr>
              <a:t>. 19</a:t>
            </a:r>
            <a:r>
              <a:rPr lang="en-US" sz="1050" dirty="0" smtClean="0">
                <a:solidFill>
                  <a:prstClr val="white"/>
                </a:solidFill>
                <a:latin typeface="Georgia" pitchFamily="18" charset="0"/>
                <a:ea typeface="+mn-ea"/>
                <a:cs typeface="+mn-cs"/>
              </a:rPr>
              <a:t> /</a:t>
            </a:r>
            <a:endParaRPr lang="uk-UA" sz="1050" dirty="0" smtClean="0">
              <a:solidFill>
                <a:prstClr val="white"/>
              </a:solidFill>
              <a:latin typeface="Georgia" pitchFamily="18" charset="0"/>
              <a:ea typeface="+mn-ea"/>
              <a:cs typeface="+mn-cs"/>
            </a:endParaRPr>
          </a:p>
          <a:p>
            <a:pPr lvl="0" algn="l">
              <a:spcBef>
                <a:spcPts val="0"/>
              </a:spcBef>
            </a:pPr>
            <a:r>
              <a:rPr lang="en-US" sz="1050" dirty="0" smtClean="0">
                <a:solidFill>
                  <a:prstClr val="white"/>
                </a:solidFill>
                <a:latin typeface="Georgia" pitchFamily="18" charset="0"/>
                <a:ea typeface="+mn-ea"/>
                <a:cs typeface="+mn-cs"/>
              </a:rPr>
              <a:t> </a:t>
            </a:r>
            <a:r>
              <a:rPr lang="uk-UA" sz="1050" dirty="0" smtClean="0">
                <a:solidFill>
                  <a:prstClr val="white"/>
                </a:solidFill>
                <a:latin typeface="Georgia" pitchFamily="18" charset="0"/>
                <a:ea typeface="+mn-ea"/>
                <a:cs typeface="+mn-cs"/>
              </a:rPr>
              <a:t>т</a:t>
            </a:r>
            <a:r>
              <a:rPr lang="en-US" sz="1050" dirty="0" smtClean="0">
                <a:solidFill>
                  <a:prstClr val="white"/>
                </a:solidFill>
                <a:latin typeface="Georgia" pitchFamily="18" charset="0"/>
                <a:ea typeface="+mn-ea"/>
                <a:cs typeface="+mn-cs"/>
              </a:rPr>
              <a:t>.  </a:t>
            </a:r>
            <a:r>
              <a:rPr lang="uk-UA" sz="1050" dirty="0" smtClean="0">
                <a:solidFill>
                  <a:prstClr val="white"/>
                </a:solidFill>
                <a:latin typeface="Georgia" pitchFamily="18" charset="0"/>
                <a:ea typeface="+mn-ea"/>
                <a:cs typeface="+mn-cs"/>
              </a:rPr>
              <a:t>097 477 24 63 </a:t>
            </a:r>
            <a:r>
              <a:rPr lang="en-US" sz="1050" dirty="0" smtClean="0">
                <a:solidFill>
                  <a:prstClr val="white"/>
                </a:solidFill>
                <a:latin typeface="Georgia" pitchFamily="18" charset="0"/>
                <a:ea typeface="+mn-ea"/>
                <a:cs typeface="+mn-cs"/>
              </a:rPr>
              <a:t>/ pmit.mdpu@gmail.com</a:t>
            </a:r>
            <a:endParaRPr lang="en-US" sz="1050" dirty="0">
              <a:solidFill>
                <a:prstClr val="white"/>
              </a:solidFill>
              <a:latin typeface="Georgia" pitchFamily="18" charset="0"/>
              <a:ea typeface="+mn-ea"/>
              <a:cs typeface="+mn-cs"/>
            </a:endParaRPr>
          </a:p>
        </p:txBody>
      </p:sp>
    </p:spTree>
    <p:extLst>
      <p:ext uri="{BB962C8B-B14F-4D97-AF65-F5344CB8AC3E}">
        <p14:creationId xmlns:p14="http://schemas.microsoft.com/office/powerpoint/2010/main" xmlns="" val="297718900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Effect transition="in" filter="fade">
                                      <p:cBhvr>
                                        <p:cTn id="11"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2" name="21 CuadroTexto"/>
          <p:cNvSpPr txBox="1"/>
          <p:nvPr/>
        </p:nvSpPr>
        <p:spPr>
          <a:xfrm>
            <a:off x="2100229" y="1988840"/>
            <a:ext cx="5357557" cy="769441"/>
          </a:xfrm>
          <a:prstGeom prst="rect">
            <a:avLst/>
          </a:prstGeom>
          <a:noFill/>
        </p:spPr>
        <p:txBody>
          <a:bodyPr wrap="none" rtlCol="0">
            <a:spAutoFit/>
          </a:bodyPr>
          <a:lstStyle/>
          <a:p>
            <a:pPr algn="ctr"/>
            <a:r>
              <a:rPr lang="uk-UA" sz="4400" b="1" dirty="0" smtClean="0">
                <a:latin typeface="Georgia" pitchFamily="18" charset="0"/>
              </a:rPr>
              <a:t>Бажаємо успіхів!</a:t>
            </a:r>
            <a:endParaRPr lang="uk-UA" sz="4400" b="1" dirty="0">
              <a:latin typeface="Georgia" pitchFamily="18" charset="0"/>
            </a:endParaRPr>
          </a:p>
        </p:txBody>
      </p:sp>
      <p:grpSp>
        <p:nvGrpSpPr>
          <p:cNvPr id="17" name="12 Grupo"/>
          <p:cNvGrpSpPr/>
          <p:nvPr/>
        </p:nvGrpSpPr>
        <p:grpSpPr>
          <a:xfrm>
            <a:off x="263071" y="5085184"/>
            <a:ext cx="2520280" cy="1477273"/>
            <a:chOff x="263071" y="5085184"/>
            <a:chExt cx="2520280" cy="1477273"/>
          </a:xfrm>
        </p:grpSpPr>
        <p:sp>
          <p:nvSpPr>
            <p:cNvPr id="18" name="3 CuadroTexto"/>
            <p:cNvSpPr txBox="1"/>
            <p:nvPr/>
          </p:nvSpPr>
          <p:spPr>
            <a:xfrm>
              <a:off x="827584" y="5085184"/>
              <a:ext cx="1944216" cy="461665"/>
            </a:xfrm>
            <a:prstGeom prst="rect">
              <a:avLst/>
            </a:prstGeom>
            <a:noFill/>
          </p:spPr>
          <p:txBody>
            <a:bodyPr wrap="square" rtlCol="0">
              <a:spAutoFit/>
            </a:bodyPr>
            <a:lstStyle/>
            <a:p>
              <a:r>
                <a:rPr lang="uk-UA" sz="2400" b="1" dirty="0" smtClean="0">
                  <a:solidFill>
                    <a:schemeClr val="bg1"/>
                  </a:solidFill>
                  <a:effectLst>
                    <a:outerShdw blurRad="50800" dist="38100" dir="16200000" rotWithShape="0">
                      <a:prstClr val="black">
                        <a:alpha val="40000"/>
                      </a:prstClr>
                    </a:outerShdw>
                  </a:effectLst>
                </a:rPr>
                <a:t>Пропонуємо</a:t>
              </a:r>
              <a:endParaRPr lang="es-ES" sz="2400" b="1" dirty="0">
                <a:solidFill>
                  <a:schemeClr val="bg1"/>
                </a:solidFill>
                <a:effectLst>
                  <a:outerShdw blurRad="50800" dist="38100" dir="16200000" rotWithShape="0">
                    <a:prstClr val="black">
                      <a:alpha val="40000"/>
                    </a:prstClr>
                  </a:outerShdw>
                </a:effectLst>
              </a:endParaRPr>
            </a:p>
          </p:txBody>
        </p:sp>
        <p:sp>
          <p:nvSpPr>
            <p:cNvPr id="19" name="4 CuadroTexto"/>
            <p:cNvSpPr txBox="1"/>
            <p:nvPr/>
          </p:nvSpPr>
          <p:spPr>
            <a:xfrm>
              <a:off x="263071" y="5516017"/>
              <a:ext cx="2520280" cy="1046440"/>
            </a:xfrm>
            <a:prstGeom prst="rect">
              <a:avLst/>
            </a:prstGeom>
            <a:noFill/>
          </p:spPr>
          <p:txBody>
            <a:bodyPr wrap="square" rtlCol="0">
              <a:spAutoFit/>
            </a:bodyPr>
            <a:lstStyle/>
            <a:p>
              <a:pPr algn="just"/>
              <a:r>
                <a:rPr lang="uk-UA" sz="1200" dirty="0" smtClean="0">
                  <a:solidFill>
                    <a:schemeClr val="bg1"/>
                  </a:solidFill>
                </a:rPr>
                <a:t>Висококваліфікований склад кафедри, що забезпечить розуміння системних процесів у різноманітних сферах діяльності.</a:t>
              </a:r>
            </a:p>
            <a:p>
              <a:endParaRPr lang="es-ES" sz="1400" dirty="0">
                <a:solidFill>
                  <a:schemeClr val="bg1"/>
                </a:solidFill>
              </a:endParaRPr>
            </a:p>
          </p:txBody>
        </p:sp>
        <p:pic>
          <p:nvPicPr>
            <p:cNvPr id="20" name="Imagen 5" descr="C:\Users\Design\Documents\Edu\GR\Big Idea PPT\icons\to-do-list_checked3.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98376" y="5085184"/>
              <a:ext cx="457200" cy="457200"/>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grpSp>
      <p:grpSp>
        <p:nvGrpSpPr>
          <p:cNvPr id="21" name="14 Grupo"/>
          <p:cNvGrpSpPr/>
          <p:nvPr/>
        </p:nvGrpSpPr>
        <p:grpSpPr>
          <a:xfrm>
            <a:off x="3250332" y="5085184"/>
            <a:ext cx="2520280" cy="1232213"/>
            <a:chOff x="3250332" y="5085184"/>
            <a:chExt cx="2520280" cy="1232213"/>
          </a:xfrm>
        </p:grpSpPr>
        <p:sp>
          <p:nvSpPr>
            <p:cNvPr id="23" name="5 CuadroTexto"/>
            <p:cNvSpPr txBox="1"/>
            <p:nvPr/>
          </p:nvSpPr>
          <p:spPr>
            <a:xfrm>
              <a:off x="3923928" y="5085184"/>
              <a:ext cx="1696537" cy="461665"/>
            </a:xfrm>
            <a:prstGeom prst="rect">
              <a:avLst/>
            </a:prstGeom>
            <a:noFill/>
          </p:spPr>
          <p:txBody>
            <a:bodyPr wrap="square" rtlCol="0">
              <a:spAutoFit/>
            </a:bodyPr>
            <a:lstStyle/>
            <a:p>
              <a:r>
                <a:rPr lang="uk-UA" sz="2400" b="1" dirty="0" smtClean="0">
                  <a:solidFill>
                    <a:schemeClr val="bg1"/>
                  </a:solidFill>
                  <a:effectLst>
                    <a:outerShdw blurRad="50800" dist="38100" dir="16200000" rotWithShape="0">
                      <a:prstClr val="black">
                        <a:alpha val="40000"/>
                      </a:prstClr>
                    </a:outerShdw>
                  </a:effectLst>
                </a:rPr>
                <a:t>Обирайте</a:t>
              </a:r>
              <a:endParaRPr lang="es-ES" sz="2400" b="1" dirty="0">
                <a:solidFill>
                  <a:schemeClr val="bg1"/>
                </a:solidFill>
                <a:effectLst>
                  <a:outerShdw blurRad="50800" dist="38100" dir="16200000" rotWithShape="0">
                    <a:prstClr val="black">
                      <a:alpha val="40000"/>
                    </a:prstClr>
                  </a:outerShdw>
                </a:effectLst>
              </a:endParaRPr>
            </a:p>
          </p:txBody>
        </p:sp>
        <p:sp>
          <p:nvSpPr>
            <p:cNvPr id="24" name="6 CuadroTexto"/>
            <p:cNvSpPr txBox="1"/>
            <p:nvPr/>
          </p:nvSpPr>
          <p:spPr>
            <a:xfrm>
              <a:off x="3250332" y="5486400"/>
              <a:ext cx="2520280" cy="830997"/>
            </a:xfrm>
            <a:prstGeom prst="rect">
              <a:avLst/>
            </a:prstGeom>
            <a:noFill/>
          </p:spPr>
          <p:txBody>
            <a:bodyPr wrap="square" rtlCol="0">
              <a:spAutoFit/>
            </a:bodyPr>
            <a:lstStyle/>
            <a:p>
              <a:pPr algn="just"/>
              <a:r>
                <a:rPr lang="uk-UA" sz="1200" dirty="0" smtClean="0">
                  <a:solidFill>
                    <a:schemeClr val="bg1"/>
                  </a:solidFill>
                </a:rPr>
                <a:t>Перспективний напрямок навчання, що надає ключові переваги  для успішного конкурування на ринку праці.</a:t>
              </a:r>
              <a:endParaRPr lang="es-ES" sz="1200" dirty="0">
                <a:solidFill>
                  <a:schemeClr val="bg1"/>
                </a:solidFill>
              </a:endParaRPr>
            </a:p>
          </p:txBody>
        </p:sp>
        <p:pic>
          <p:nvPicPr>
            <p:cNvPr id="25" name="Imagen 4" descr="C:\Users\Design\Documents\Edu\GR\Big Idea PPT\icons\check.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419872" y="5085184"/>
              <a:ext cx="457200" cy="457200"/>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grpSp>
      <p:grpSp>
        <p:nvGrpSpPr>
          <p:cNvPr id="26" name="15 Grupo"/>
          <p:cNvGrpSpPr/>
          <p:nvPr/>
        </p:nvGrpSpPr>
        <p:grpSpPr>
          <a:xfrm>
            <a:off x="6346072" y="5082108"/>
            <a:ext cx="2618415" cy="1158696"/>
            <a:chOff x="6346072" y="5082108"/>
            <a:chExt cx="2618415" cy="1158696"/>
          </a:xfrm>
        </p:grpSpPr>
        <p:sp>
          <p:nvSpPr>
            <p:cNvPr id="27" name="7 CuadroTexto"/>
            <p:cNvSpPr txBox="1"/>
            <p:nvPr/>
          </p:nvSpPr>
          <p:spPr>
            <a:xfrm>
              <a:off x="6804248" y="5085184"/>
              <a:ext cx="2088232" cy="461665"/>
            </a:xfrm>
            <a:prstGeom prst="rect">
              <a:avLst/>
            </a:prstGeom>
            <a:noFill/>
          </p:spPr>
          <p:txBody>
            <a:bodyPr wrap="square" rtlCol="0">
              <a:spAutoFit/>
            </a:bodyPr>
            <a:lstStyle/>
            <a:p>
              <a:r>
                <a:rPr lang="uk-UA" sz="2400" b="1" dirty="0" smtClean="0">
                  <a:solidFill>
                    <a:schemeClr val="bg1"/>
                  </a:solidFill>
                  <a:effectLst>
                    <a:outerShdw blurRad="50800" dist="38100" dir="16200000" rotWithShape="0">
                      <a:prstClr val="black">
                        <a:alpha val="40000"/>
                      </a:prstClr>
                    </a:outerShdw>
                  </a:effectLst>
                </a:rPr>
                <a:t>Приєднуйтесь</a:t>
              </a:r>
              <a:endParaRPr lang="es-ES" sz="2400" b="1" dirty="0">
                <a:solidFill>
                  <a:schemeClr val="bg1"/>
                </a:solidFill>
                <a:effectLst>
                  <a:outerShdw blurRad="50800" dist="38100" dir="16200000" rotWithShape="0">
                    <a:prstClr val="black">
                      <a:alpha val="40000"/>
                    </a:prstClr>
                  </a:outerShdw>
                </a:effectLst>
              </a:endParaRPr>
            </a:p>
          </p:txBody>
        </p:sp>
        <p:sp>
          <p:nvSpPr>
            <p:cNvPr id="28" name="8 CuadroTexto"/>
            <p:cNvSpPr txBox="1"/>
            <p:nvPr/>
          </p:nvSpPr>
          <p:spPr>
            <a:xfrm>
              <a:off x="6346072" y="5594473"/>
              <a:ext cx="2618415" cy="646331"/>
            </a:xfrm>
            <a:prstGeom prst="rect">
              <a:avLst/>
            </a:prstGeom>
            <a:noFill/>
          </p:spPr>
          <p:txBody>
            <a:bodyPr wrap="square" rtlCol="0">
              <a:spAutoFit/>
            </a:bodyPr>
            <a:lstStyle/>
            <a:p>
              <a:pPr algn="just"/>
              <a:r>
                <a:rPr lang="uk-UA" sz="1200" dirty="0" smtClean="0">
                  <a:solidFill>
                    <a:schemeClr val="bg1"/>
                  </a:solidFill>
                </a:rPr>
                <a:t>До складу випускників вищого навчального закладу , що входить до ТОП-10 педагогічних вузів України</a:t>
              </a:r>
              <a:endParaRPr lang="es-ES" sz="1200" dirty="0">
                <a:solidFill>
                  <a:schemeClr val="bg1"/>
                </a:solidFill>
              </a:endParaRPr>
            </a:p>
          </p:txBody>
        </p:sp>
        <p:pic>
          <p:nvPicPr>
            <p:cNvPr id="29" name="Imagen 6" descr="C:\Users\Design\Documents\Edu\GR\Big Idea PPT\icons\user_ad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392173" y="5082108"/>
              <a:ext cx="457200" cy="457200"/>
            </a:xfrm>
            <a:prstGeom prst="rect">
              <a:avLst/>
            </a:prstGeom>
            <a:noFill/>
            <a:extLst>
              <a:ext uri="{909E8E84-426E-40DD-AFC4-6F175D3DCCD1}">
                <a14:hiddenFill xmlns:a14="http://schemas.microsoft.com/office/drawing/2010/main" xmlns="">
                  <a:solidFill>
                    <a:srgbClr xmlns:mc="http://schemas.openxmlformats.org/markup-compatibility/2006" val="FFFFFF" mc:Ignorable=""/>
                  </a:solidFill>
                </a14:hiddenFill>
              </a:ext>
            </a:extLst>
          </p:spPr>
        </p:pic>
      </p:grpSp>
      <p:sp>
        <p:nvSpPr>
          <p:cNvPr id="30" name="Заголовок 29"/>
          <p:cNvSpPr>
            <a:spLocks noGrp="1"/>
          </p:cNvSpPr>
          <p:nvPr>
            <p:ph type="ctrTitle"/>
          </p:nvPr>
        </p:nvSpPr>
        <p:spPr/>
        <p:txBody>
          <a:bodyPr/>
          <a:lstStyle/>
          <a:p>
            <a:endParaRPr lang="ru-RU" dirty="0"/>
          </a:p>
        </p:txBody>
      </p:sp>
      <p:sp>
        <p:nvSpPr>
          <p:cNvPr id="31" name="1 Título"/>
          <p:cNvSpPr txBox="1">
            <a:spLocks/>
          </p:cNvSpPr>
          <p:nvPr/>
        </p:nvSpPr>
        <p:spPr>
          <a:xfrm>
            <a:off x="0" y="6370835"/>
            <a:ext cx="8978990" cy="47503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uk-UA" sz="1200" b="1" dirty="0" smtClean="0">
                <a:solidFill>
                  <a:srgbClr val="FFC000"/>
                </a:solidFill>
              </a:rPr>
              <a:t>Зв’яжіться з нами</a:t>
            </a:r>
            <a:endParaRPr lang="en-US" sz="1200" b="1" dirty="0">
              <a:solidFill>
                <a:srgbClr val="FFC000"/>
              </a:solidFill>
            </a:endParaRPr>
          </a:p>
          <a:p>
            <a:pPr algn="r"/>
            <a:r>
              <a:rPr lang="uk-UA" sz="1200" dirty="0" smtClean="0">
                <a:solidFill>
                  <a:schemeClr val="bg1"/>
                </a:solidFill>
              </a:rPr>
              <a:t>м. Мелітополь, вул. Гетьманська 20, </a:t>
            </a:r>
            <a:r>
              <a:rPr lang="uk-UA" sz="1200" dirty="0" err="1" smtClean="0">
                <a:solidFill>
                  <a:schemeClr val="bg1"/>
                </a:solidFill>
              </a:rPr>
              <a:t>ауд</a:t>
            </a:r>
            <a:r>
              <a:rPr lang="uk-UA" sz="1200" dirty="0" smtClean="0">
                <a:solidFill>
                  <a:schemeClr val="bg1"/>
                </a:solidFill>
              </a:rPr>
              <a:t>. 19</a:t>
            </a:r>
            <a:r>
              <a:rPr lang="en-US" sz="1200" dirty="0" smtClean="0">
                <a:solidFill>
                  <a:schemeClr val="bg1"/>
                </a:solidFill>
              </a:rPr>
              <a:t> / </a:t>
            </a:r>
            <a:r>
              <a:rPr lang="uk-UA" sz="1200" dirty="0" smtClean="0">
                <a:solidFill>
                  <a:schemeClr val="bg1"/>
                </a:solidFill>
              </a:rPr>
              <a:t>т</a:t>
            </a:r>
            <a:r>
              <a:rPr lang="en-US" sz="1200" dirty="0" smtClean="0">
                <a:solidFill>
                  <a:schemeClr val="bg1"/>
                </a:solidFill>
              </a:rPr>
              <a:t>.  </a:t>
            </a:r>
            <a:r>
              <a:rPr lang="uk-UA" sz="1200" dirty="0" smtClean="0">
                <a:solidFill>
                  <a:schemeClr val="bg1"/>
                </a:solidFill>
              </a:rPr>
              <a:t>097 477 24 63 </a:t>
            </a:r>
            <a:r>
              <a:rPr lang="en-US" sz="1200" dirty="0" smtClean="0">
                <a:solidFill>
                  <a:schemeClr val="bg1"/>
                </a:solidFill>
              </a:rPr>
              <a:t>/ pmit.mdpu@gmail.com</a:t>
            </a:r>
            <a:endParaRPr lang="en-US" sz="1200" dirty="0">
              <a:solidFill>
                <a:schemeClr val="bg1"/>
              </a:solidFill>
            </a:endParaRPr>
          </a:p>
        </p:txBody>
      </p:sp>
    </p:spTree>
    <p:extLst>
      <p:ext uri="{BB962C8B-B14F-4D97-AF65-F5344CB8AC3E}">
        <p14:creationId xmlns:p14="http://schemas.microsoft.com/office/powerpoint/2010/main" xmlns="" val="1462595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childTnLst>
                          </p:cTn>
                        </p:par>
                        <p:par>
                          <p:cTn id="10" fill="hold">
                            <p:stCondLst>
                              <p:cond delay="500"/>
                            </p:stCondLst>
                            <p:childTnLst>
                              <p:par>
                                <p:cTn id="11" presetID="26" presetClass="emph" presetSubtype="0" fill="hold" nodeType="afterEffect">
                                  <p:stCondLst>
                                    <p:cond delay="0"/>
                                  </p:stCondLst>
                                  <p:childTnLst>
                                    <p:animEffect transition="out" filter="fade">
                                      <p:cBhvr>
                                        <p:cTn id="12" dur="500" tmFilter="0, 0; .2, .5; .8, .5; 1, 0"/>
                                        <p:tgtEl>
                                          <p:spTgt spid="17"/>
                                        </p:tgtEl>
                                      </p:cBhvr>
                                    </p:animEffect>
                                    <p:animScale>
                                      <p:cBhvr>
                                        <p:cTn id="13" dur="250" autoRev="1" fill="hold"/>
                                        <p:tgtEl>
                                          <p:spTgt spid="17"/>
                                        </p:tgtEl>
                                      </p:cBhvr>
                                      <p:by x="105000" y="105000"/>
                                    </p:animScale>
                                  </p:childTnLst>
                                </p:cTn>
                              </p:par>
                            </p:childTnLst>
                          </p:cTn>
                        </p:par>
                        <p:par>
                          <p:cTn id="14" fill="hold">
                            <p:stCondLst>
                              <p:cond delay="1000"/>
                            </p:stCondLst>
                            <p:childTnLst>
                              <p:par>
                                <p:cTn id="15" presetID="26" presetClass="emph" presetSubtype="0" fill="hold" nodeType="afterEffect">
                                  <p:stCondLst>
                                    <p:cond delay="0"/>
                                  </p:stCondLst>
                                  <p:childTnLst>
                                    <p:animEffect transition="out" filter="fade">
                                      <p:cBhvr>
                                        <p:cTn id="16" dur="500" tmFilter="0, 0; .2, .5; .8, .5; 1, 0"/>
                                        <p:tgtEl>
                                          <p:spTgt spid="21"/>
                                        </p:tgtEl>
                                      </p:cBhvr>
                                    </p:animEffect>
                                    <p:animScale>
                                      <p:cBhvr>
                                        <p:cTn id="17" dur="250" autoRev="1" fill="hold"/>
                                        <p:tgtEl>
                                          <p:spTgt spid="21"/>
                                        </p:tgtEl>
                                      </p:cBhvr>
                                      <p:by x="105000" y="105000"/>
                                    </p:animScale>
                                  </p:childTnLst>
                                </p:cTn>
                              </p:par>
                            </p:childTnLst>
                          </p:cTn>
                        </p:par>
                        <p:par>
                          <p:cTn id="18" fill="hold">
                            <p:stCondLst>
                              <p:cond delay="1500"/>
                            </p:stCondLst>
                            <p:childTnLst>
                              <p:par>
                                <p:cTn id="19" presetID="26" presetClass="emph" presetSubtype="0" fill="hold" nodeType="afterEffect">
                                  <p:stCondLst>
                                    <p:cond delay="0"/>
                                  </p:stCondLst>
                                  <p:childTnLst>
                                    <p:animEffect transition="out" filter="fade">
                                      <p:cBhvr>
                                        <p:cTn id="20" dur="500" tmFilter="0, 0; .2, .5; .8, .5; 1, 0"/>
                                        <p:tgtEl>
                                          <p:spTgt spid="26"/>
                                        </p:tgtEl>
                                      </p:cBhvr>
                                    </p:animEffect>
                                    <p:animScale>
                                      <p:cBhvr>
                                        <p:cTn id="21"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794</TotalTime>
  <Words>570</Words>
  <Application>Microsoft Office PowerPoint</Application>
  <PresentationFormat>Экран (4:3)</PresentationFormat>
  <Paragraphs>107</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Tema de Office</vt:lpstr>
      <vt:lpstr>Слайд 1</vt:lpstr>
      <vt:lpstr>Слайд 2</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©MediaInteractive</dc:title>
  <dc:creator>Design</dc:creator>
  <cp:lastModifiedBy>User</cp:lastModifiedBy>
  <cp:revision>78</cp:revision>
  <dcterms:created xsi:type="dcterms:W3CDTF">2010-06-24T19:27:56Z</dcterms:created>
  <dcterms:modified xsi:type="dcterms:W3CDTF">2017-10-24T05:34:04Z</dcterms:modified>
</cp:coreProperties>
</file>