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261" r:id="rId6"/>
    <p:sldId id="305" r:id="rId7"/>
    <p:sldId id="311" r:id="rId8"/>
    <p:sldId id="312" r:id="rId9"/>
    <p:sldId id="304" r:id="rId10"/>
    <p:sldId id="262" r:id="rId11"/>
    <p:sldId id="263" r:id="rId12"/>
    <p:sldId id="306" r:id="rId13"/>
    <p:sldId id="307" r:id="rId14"/>
    <p:sldId id="308" r:id="rId15"/>
    <p:sldId id="271" r:id="rId16"/>
    <p:sldId id="309" r:id="rId17"/>
    <p:sldId id="314" r:id="rId18"/>
    <p:sldId id="313" r:id="rId19"/>
    <p:sldId id="278" r:id="rId20"/>
    <p:sldId id="281" r:id="rId21"/>
    <p:sldId id="284" r:id="rId22"/>
    <p:sldId id="289" r:id="rId23"/>
    <p:sldId id="290" r:id="rId24"/>
    <p:sldId id="292" r:id="rId25"/>
    <p:sldId id="294" r:id="rId26"/>
    <p:sldId id="296" r:id="rId27"/>
    <p:sldId id="316" r:id="rId28"/>
    <p:sldId id="317" r:id="rId29"/>
    <p:sldId id="318" r:id="rId30"/>
    <p:sldId id="310" r:id="rId31"/>
    <p:sldId id="320" r:id="rId32"/>
    <p:sldId id="319" r:id="rId33"/>
    <p:sldId id="323" r:id="rId34"/>
    <p:sldId id="324" r:id="rId35"/>
    <p:sldId id="322" r:id="rId36"/>
    <p:sldId id="321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 Black" panose="020B0A04020102020204" pitchFamily="34" charset="0"/>
      <p:regular r:id="rId43"/>
      <p:bold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  <p:embeddedFont>
      <p:font typeface="Batang" panose="02030600000101010101" pitchFamily="18" charset="-127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AA02"/>
    <a:srgbClr val="C3CF02"/>
    <a:srgbClr val="E7135C"/>
    <a:srgbClr val="1F497D"/>
    <a:srgbClr val="EB5335"/>
    <a:srgbClr val="C5CD02"/>
    <a:srgbClr val="888888"/>
    <a:srgbClr val="A0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3F2D81-1487-4353-BA3E-90DE8D2C6890}">
  <a:tblStyle styleId="{023F2D81-1487-4353-BA3E-90DE8D2C689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5CD02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5CD0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15-438B-82E7-307D304144D2}"/>
              </c:ext>
            </c:extLst>
          </c:dPt>
          <c:dPt>
            <c:idx val="1"/>
            <c:invertIfNegative val="0"/>
            <c:bubble3D val="0"/>
            <c:spPr>
              <a:solidFill>
                <a:srgbClr val="C5CD0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15-438B-82E7-307D304144D2}"/>
              </c:ext>
            </c:extLst>
          </c:dPt>
          <c:dPt>
            <c:idx val="2"/>
            <c:invertIfNegative val="0"/>
            <c:bubble3D val="0"/>
            <c:spPr>
              <a:solidFill>
                <a:srgbClr val="1F497D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15-438B-82E7-307D304144D2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F15-438B-82E7-307D304144D2}"/>
              </c:ext>
            </c:extLst>
          </c:dPt>
          <c:dPt>
            <c:idx val="4"/>
            <c:invertIfNegative val="0"/>
            <c:bubble3D val="0"/>
            <c:spPr>
              <a:solidFill>
                <a:srgbClr val="1F497D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15-438B-82E7-307D304144D2}"/>
              </c:ext>
            </c:extLst>
          </c:dPt>
          <c:dPt>
            <c:idx val="5"/>
            <c:invertIfNegative val="0"/>
            <c:bubble3D val="0"/>
            <c:spPr>
              <a:solidFill>
                <a:srgbClr val="1F497D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9F15-438B-82E7-307D304144D2}"/>
              </c:ext>
            </c:extLst>
          </c:dPt>
          <c:dPt>
            <c:idx val="6"/>
            <c:invertIfNegative val="0"/>
            <c:bubble3D val="0"/>
            <c:spPr>
              <a:solidFill>
                <a:srgbClr val="EB533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15-438B-82E7-307D304144D2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F15-438B-82E7-307D304144D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F15-438B-82E7-307D304144D2}"/>
                </c:ext>
              </c:extLst>
            </c:dLbl>
            <c:dLbl>
              <c:idx val="10"/>
              <c:layout>
                <c:manualLayout>
                  <c:x val="-1.5197069116360505E-2"/>
                  <c:y val="1.6975112544026657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15-438B-82E7-307D304144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Лист5!$B$17:$B$23</c:f>
              <c:strCache>
                <c:ptCount val="7"/>
                <c:pt idx="0">
                  <c:v>кадри (молодь)</c:v>
                </c:pt>
                <c:pt idx="1">
                  <c:v>фінансування</c:v>
                </c:pt>
                <c:pt idx="2">
                  <c:v>приміщення (нове)</c:v>
                </c:pt>
                <c:pt idx="3">
                  <c:v>ремонт</c:v>
                </c:pt>
                <c:pt idx="4">
                  <c:v>якість роботи</c:v>
                </c:pt>
                <c:pt idx="5">
                  <c:v>планування</c:v>
                </c:pt>
                <c:pt idx="6">
                  <c:v>все влаштовує</c:v>
                </c:pt>
              </c:strCache>
            </c:strRef>
          </c:cat>
          <c:val>
            <c:numRef>
              <c:f>Лист5!$C$17:$C$23</c:f>
              <c:numCache>
                <c:formatCode>0.0</c:formatCode>
                <c:ptCount val="7"/>
                <c:pt idx="0">
                  <c:v>18.75</c:v>
                </c:pt>
                <c:pt idx="1">
                  <c:v>18.75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6.25</c:v>
                </c:pt>
                <c:pt idx="6">
                  <c:v>18.75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F15-438B-82E7-307D304144D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"/>
        <c:axId val="427487416"/>
        <c:axId val="427488072"/>
      </c:barChart>
      <c:valAx>
        <c:axId val="427488072"/>
        <c:scaling>
          <c:orientation val="minMax"/>
        </c:scaling>
        <c:delete val="1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27487416"/>
        <c:crosses val="autoZero"/>
        <c:crossBetween val="between"/>
      </c:valAx>
      <c:catAx>
        <c:axId val="4274874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uk-UA"/>
          </a:p>
        </c:txPr>
        <c:crossAx val="427488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F79646">
          <a:lumMod val="75000"/>
        </a:srgbClr>
      </a:solidFill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B7A5D-6D76-43E7-949D-6544C30ACCF1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57FEC6D-9B09-4880-8CC2-B116015CAFB2}">
      <dgm:prSet custT="1"/>
      <dgm:spPr/>
      <dgm:t>
        <a:bodyPr/>
        <a:lstStyle/>
        <a:p>
          <a:pPr rtl="0"/>
          <a:r>
            <a:rPr lang="ru-RU" sz="1400" b="0" i="0"/>
            <a:t>Тимур и его Команда</a:t>
          </a:r>
          <a:endParaRPr lang="ru-RU" sz="1400"/>
        </a:p>
      </dgm:t>
    </dgm:pt>
    <dgm:pt modelId="{A4ADA5A0-0EA2-45F9-8FA6-998970EFE868}" type="parTrans" cxnId="{289A79FB-1E38-4DD4-80D7-4597E92A716E}">
      <dgm:prSet/>
      <dgm:spPr/>
      <dgm:t>
        <a:bodyPr/>
        <a:lstStyle/>
        <a:p>
          <a:endParaRPr lang="ru-RU" sz="1400"/>
        </a:p>
      </dgm:t>
    </dgm:pt>
    <dgm:pt modelId="{76681A5D-976A-44A2-99FC-C06B611337F5}" type="sibTrans" cxnId="{289A79FB-1E38-4DD4-80D7-4597E92A716E}">
      <dgm:prSet/>
      <dgm:spPr/>
      <dgm:t>
        <a:bodyPr/>
        <a:lstStyle/>
        <a:p>
          <a:endParaRPr lang="ru-RU" sz="1400"/>
        </a:p>
      </dgm:t>
    </dgm:pt>
    <dgm:pt modelId="{9634D0B9-6EE5-4E18-BB1A-67E602F2BBA9}">
      <dgm:prSet custT="1"/>
      <dgm:spPr/>
      <dgm:t>
        <a:bodyPr/>
        <a:lstStyle/>
        <a:p>
          <a:pPr rtl="0"/>
          <a:r>
            <a:rPr lang="uk-UA" sz="1400" b="0" i="0"/>
            <a:t>Семицветик</a:t>
          </a:r>
          <a:endParaRPr lang="ru-RU" sz="1400"/>
        </a:p>
      </dgm:t>
    </dgm:pt>
    <dgm:pt modelId="{6935ACC4-815B-432B-A68D-D6DEEE23A9B7}" type="parTrans" cxnId="{2344B311-4F31-4A5E-8BC6-026CDF24F33F}">
      <dgm:prSet/>
      <dgm:spPr/>
      <dgm:t>
        <a:bodyPr/>
        <a:lstStyle/>
        <a:p>
          <a:endParaRPr lang="ru-RU" sz="1400"/>
        </a:p>
      </dgm:t>
    </dgm:pt>
    <dgm:pt modelId="{2FD0A62B-4D94-4314-883A-BA3B51D19A1E}" type="sibTrans" cxnId="{2344B311-4F31-4A5E-8BC6-026CDF24F33F}">
      <dgm:prSet/>
      <dgm:spPr/>
      <dgm:t>
        <a:bodyPr/>
        <a:lstStyle/>
        <a:p>
          <a:endParaRPr lang="ru-RU" sz="1400"/>
        </a:p>
      </dgm:t>
    </dgm:pt>
    <dgm:pt modelId="{091B2E47-E5F3-46E5-A798-D2EB9C9D3B4D}">
      <dgm:prSet custT="1"/>
      <dgm:spPr/>
      <dgm:t>
        <a:bodyPr/>
        <a:lstStyle/>
        <a:p>
          <a:pPr rtl="0"/>
          <a:r>
            <a:rPr lang="ru-RU" sz="1400" b="0" i="0"/>
            <a:t>Веселий вулик</a:t>
          </a:r>
          <a:endParaRPr lang="ru-RU" sz="1400"/>
        </a:p>
      </dgm:t>
    </dgm:pt>
    <dgm:pt modelId="{9C75A826-D935-4EEE-B137-02F9702DC3D9}" type="parTrans" cxnId="{D00F2AF5-1D91-40DA-B6E8-B0649539DF9F}">
      <dgm:prSet/>
      <dgm:spPr/>
      <dgm:t>
        <a:bodyPr/>
        <a:lstStyle/>
        <a:p>
          <a:endParaRPr lang="ru-RU" sz="1400"/>
        </a:p>
      </dgm:t>
    </dgm:pt>
    <dgm:pt modelId="{A8C854BD-EDFF-41FC-BD3B-0D297189C627}" type="sibTrans" cxnId="{D00F2AF5-1D91-40DA-B6E8-B0649539DF9F}">
      <dgm:prSet/>
      <dgm:spPr/>
      <dgm:t>
        <a:bodyPr/>
        <a:lstStyle/>
        <a:p>
          <a:endParaRPr lang="ru-RU" sz="1400"/>
        </a:p>
      </dgm:t>
    </dgm:pt>
    <dgm:pt modelId="{4E405C8F-A996-410F-8062-12A20D693E9E}">
      <dgm:prSet custT="1"/>
      <dgm:spPr/>
      <dgm:t>
        <a:bodyPr/>
        <a:lstStyle/>
        <a:p>
          <a:pPr rtl="0"/>
          <a:r>
            <a:rPr lang="ru-RU" sz="1400" b="0" i="0"/>
            <a:t>Как в фильме «Бриллиантовая рука» </a:t>
          </a:r>
          <a:endParaRPr lang="ru-RU" sz="1400"/>
        </a:p>
      </dgm:t>
    </dgm:pt>
    <dgm:pt modelId="{C1137241-AADF-40DA-8DB1-ADB63F363308}" type="parTrans" cxnId="{6E417C72-4470-4848-8C0B-1D3117CFDB15}">
      <dgm:prSet/>
      <dgm:spPr/>
      <dgm:t>
        <a:bodyPr/>
        <a:lstStyle/>
        <a:p>
          <a:endParaRPr lang="ru-RU" sz="1400"/>
        </a:p>
      </dgm:t>
    </dgm:pt>
    <dgm:pt modelId="{159B9CD5-6410-43A5-8E40-99BA3BC4990E}" type="sibTrans" cxnId="{6E417C72-4470-4848-8C0B-1D3117CFDB15}">
      <dgm:prSet/>
      <dgm:spPr/>
      <dgm:t>
        <a:bodyPr/>
        <a:lstStyle/>
        <a:p>
          <a:endParaRPr lang="ru-RU" sz="1400"/>
        </a:p>
      </dgm:t>
    </dgm:pt>
    <dgm:pt modelId="{431FD9BF-3BBB-447A-9EAF-6287C1B3C16A}">
      <dgm:prSet custT="1"/>
      <dgm:spPr/>
      <dgm:t>
        <a:bodyPr/>
        <a:lstStyle/>
        <a:p>
          <a:pPr rtl="0"/>
          <a:r>
            <a:rPr lang="uk-UA" sz="1400" b="0" i="0"/>
            <a:t>Команда супер героїв</a:t>
          </a:r>
          <a:endParaRPr lang="ru-RU" sz="1400"/>
        </a:p>
      </dgm:t>
    </dgm:pt>
    <dgm:pt modelId="{C1FF902B-4B71-41F8-9E31-64D5248E3644}" type="parTrans" cxnId="{940ACF77-4874-4782-AC07-40F2B825ED0F}">
      <dgm:prSet/>
      <dgm:spPr/>
      <dgm:t>
        <a:bodyPr/>
        <a:lstStyle/>
        <a:p>
          <a:endParaRPr lang="ru-RU" sz="1400"/>
        </a:p>
      </dgm:t>
    </dgm:pt>
    <dgm:pt modelId="{0889E2A1-7E1C-4A6A-8305-B8C39E0DCB0C}" type="sibTrans" cxnId="{940ACF77-4874-4782-AC07-40F2B825ED0F}">
      <dgm:prSet/>
      <dgm:spPr/>
      <dgm:t>
        <a:bodyPr/>
        <a:lstStyle/>
        <a:p>
          <a:endParaRPr lang="ru-RU" sz="1400"/>
        </a:p>
      </dgm:t>
    </dgm:pt>
    <dgm:pt modelId="{AC92A13D-DF69-492D-AAEF-7F548E7F136A}">
      <dgm:prSet custT="1"/>
      <dgm:spPr/>
      <dgm:t>
        <a:bodyPr/>
        <a:lstStyle/>
        <a:p>
          <a:pPr rtl="0"/>
          <a:r>
            <a:rPr lang="uk-UA" sz="1400" b="0" i="0"/>
            <a:t>Репка</a:t>
          </a:r>
          <a:endParaRPr lang="ru-RU" sz="1400"/>
        </a:p>
      </dgm:t>
    </dgm:pt>
    <dgm:pt modelId="{19ECC421-F0CF-44C3-BE43-9CF5A8D214D1}" type="parTrans" cxnId="{509BCFBC-1A1A-4824-BD44-726320D2294C}">
      <dgm:prSet/>
      <dgm:spPr/>
      <dgm:t>
        <a:bodyPr/>
        <a:lstStyle/>
        <a:p>
          <a:endParaRPr lang="ru-RU" sz="1400"/>
        </a:p>
      </dgm:t>
    </dgm:pt>
    <dgm:pt modelId="{4AC67EF7-B015-4E5B-AE90-E54CD76DDD66}" type="sibTrans" cxnId="{509BCFBC-1A1A-4824-BD44-726320D2294C}">
      <dgm:prSet/>
      <dgm:spPr/>
      <dgm:t>
        <a:bodyPr/>
        <a:lstStyle/>
        <a:p>
          <a:endParaRPr lang="ru-RU" sz="1400"/>
        </a:p>
      </dgm:t>
    </dgm:pt>
    <dgm:pt modelId="{72C9EECA-9864-46FC-956E-E47B4BE9DCFB}">
      <dgm:prSet custT="1"/>
      <dgm:spPr/>
      <dgm:t>
        <a:bodyPr/>
        <a:lstStyle/>
        <a:p>
          <a:pPr rtl="0"/>
          <a:r>
            <a:rPr lang="uk-UA" sz="1400" b="0" i="0" dirty="0" err="1"/>
            <a:t>Красивый</a:t>
          </a:r>
          <a:r>
            <a:rPr lang="uk-UA" sz="1400" b="0" i="0" dirty="0"/>
            <a:t> </a:t>
          </a:r>
          <a:r>
            <a:rPr lang="uk-UA" sz="1400" b="0" i="0" dirty="0" err="1"/>
            <a:t>женский</a:t>
          </a:r>
          <a:r>
            <a:rPr lang="uk-UA" sz="1400" b="0" i="0" dirty="0"/>
            <a:t> </a:t>
          </a:r>
          <a:r>
            <a:rPr lang="uk-UA" sz="1400" b="0" i="0" dirty="0" err="1"/>
            <a:t>коллектив</a:t>
          </a:r>
          <a:r>
            <a:rPr lang="uk-UA" sz="1400" b="0" i="0" dirty="0"/>
            <a:t> </a:t>
          </a:r>
          <a:endParaRPr lang="ru-RU" sz="1400" dirty="0"/>
        </a:p>
      </dgm:t>
    </dgm:pt>
    <dgm:pt modelId="{A36569F4-440C-4D23-BCA7-23D07ACA1A5B}" type="parTrans" cxnId="{AB5FF7A5-DE9B-4E9D-8705-B8281B8F7E84}">
      <dgm:prSet/>
      <dgm:spPr/>
      <dgm:t>
        <a:bodyPr/>
        <a:lstStyle/>
        <a:p>
          <a:endParaRPr lang="ru-RU" sz="1400"/>
        </a:p>
      </dgm:t>
    </dgm:pt>
    <dgm:pt modelId="{78936393-61FB-4206-B23B-994EB4188C84}" type="sibTrans" cxnId="{AB5FF7A5-DE9B-4E9D-8705-B8281B8F7E84}">
      <dgm:prSet/>
      <dgm:spPr/>
      <dgm:t>
        <a:bodyPr/>
        <a:lstStyle/>
        <a:p>
          <a:endParaRPr lang="ru-RU" sz="1400"/>
        </a:p>
      </dgm:t>
    </dgm:pt>
    <dgm:pt modelId="{86C48312-2483-4F82-92DF-79C739232847}">
      <dgm:prSet custT="1"/>
      <dgm:spPr/>
      <dgm:t>
        <a:bodyPr/>
        <a:lstStyle/>
        <a:p>
          <a:pPr rtl="0"/>
          <a:r>
            <a:rPr lang="uk-UA" sz="1400" b="0" i="0"/>
            <a:t>Человек-истерика</a:t>
          </a:r>
          <a:endParaRPr lang="ru-RU" sz="1400"/>
        </a:p>
      </dgm:t>
    </dgm:pt>
    <dgm:pt modelId="{151DDC15-0BB4-46F1-8502-67491CD48F48}" type="parTrans" cxnId="{F4EA5E0E-DCC3-479C-962E-1CC80374BD15}">
      <dgm:prSet/>
      <dgm:spPr/>
      <dgm:t>
        <a:bodyPr/>
        <a:lstStyle/>
        <a:p>
          <a:endParaRPr lang="ru-RU" sz="1400"/>
        </a:p>
      </dgm:t>
    </dgm:pt>
    <dgm:pt modelId="{C821336D-2056-497F-9DDB-D89DE8FC8369}" type="sibTrans" cxnId="{F4EA5E0E-DCC3-479C-962E-1CC80374BD15}">
      <dgm:prSet/>
      <dgm:spPr/>
      <dgm:t>
        <a:bodyPr/>
        <a:lstStyle/>
        <a:p>
          <a:endParaRPr lang="ru-RU" sz="1400"/>
        </a:p>
      </dgm:t>
    </dgm:pt>
    <dgm:pt modelId="{F4D8A735-3D10-4371-94F0-AC3ADC0CFDCE}" type="pres">
      <dgm:prSet presAssocID="{BF0B7A5D-6D76-43E7-949D-6544C30ACC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409C14-B173-4D06-A937-65987B77889D}" type="pres">
      <dgm:prSet presAssocID="{A57FEC6D-9B09-4880-8CC2-B116015CAFB2}" presName="comp" presStyleCnt="0"/>
      <dgm:spPr/>
    </dgm:pt>
    <dgm:pt modelId="{64E8DA36-D501-4BA2-AA14-89D157B71A93}" type="pres">
      <dgm:prSet presAssocID="{A57FEC6D-9B09-4880-8CC2-B116015CAFB2}" presName="box" presStyleLbl="node1" presStyleIdx="0" presStyleCnt="8" custLinFactNeighborX="-25168" custLinFactNeighborY="3273"/>
      <dgm:spPr/>
      <dgm:t>
        <a:bodyPr/>
        <a:lstStyle/>
        <a:p>
          <a:endParaRPr lang="ru-RU"/>
        </a:p>
      </dgm:t>
    </dgm:pt>
    <dgm:pt modelId="{8A63E0DE-DA0C-445E-8B28-83AFCB2B0669}" type="pres">
      <dgm:prSet presAssocID="{A57FEC6D-9B09-4880-8CC2-B116015CAFB2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EDC6FF-20FD-490B-A9AC-420D73B36F0B}" type="pres">
      <dgm:prSet presAssocID="{A57FEC6D-9B09-4880-8CC2-B116015CAFB2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953AA-C4F7-4745-B57B-348F098426A5}" type="pres">
      <dgm:prSet presAssocID="{76681A5D-976A-44A2-99FC-C06B611337F5}" presName="spacer" presStyleCnt="0"/>
      <dgm:spPr/>
    </dgm:pt>
    <dgm:pt modelId="{3CC054A9-B09F-488A-8A9B-BF22A677096A}" type="pres">
      <dgm:prSet presAssocID="{9634D0B9-6EE5-4E18-BB1A-67E602F2BBA9}" presName="comp" presStyleCnt="0"/>
      <dgm:spPr/>
    </dgm:pt>
    <dgm:pt modelId="{478972BF-BDB7-4D4F-86D6-C6C13ACBA7E7}" type="pres">
      <dgm:prSet presAssocID="{9634D0B9-6EE5-4E18-BB1A-67E602F2BBA9}" presName="box" presStyleLbl="node1" presStyleIdx="1" presStyleCnt="8"/>
      <dgm:spPr/>
      <dgm:t>
        <a:bodyPr/>
        <a:lstStyle/>
        <a:p>
          <a:endParaRPr lang="ru-RU"/>
        </a:p>
      </dgm:t>
    </dgm:pt>
    <dgm:pt modelId="{CC51866B-829A-4BD1-A381-72B602ECEA2A}" type="pres">
      <dgm:prSet presAssocID="{9634D0B9-6EE5-4E18-BB1A-67E602F2BBA9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5B5758D-8EBE-432E-9325-79B45E0CA6A4}" type="pres">
      <dgm:prSet presAssocID="{9634D0B9-6EE5-4E18-BB1A-67E602F2BBA9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A624E-527F-45E7-8ED4-C0EFAEF7F3C9}" type="pres">
      <dgm:prSet presAssocID="{2FD0A62B-4D94-4314-883A-BA3B51D19A1E}" presName="spacer" presStyleCnt="0"/>
      <dgm:spPr/>
    </dgm:pt>
    <dgm:pt modelId="{DDCB8D6A-50A5-45C3-BC4C-B6F656E66759}" type="pres">
      <dgm:prSet presAssocID="{091B2E47-E5F3-46E5-A798-D2EB9C9D3B4D}" presName="comp" presStyleCnt="0"/>
      <dgm:spPr/>
    </dgm:pt>
    <dgm:pt modelId="{A425DC2A-1095-4622-ADA3-42DB2A03FC20}" type="pres">
      <dgm:prSet presAssocID="{091B2E47-E5F3-46E5-A798-D2EB9C9D3B4D}" presName="box" presStyleLbl="node1" presStyleIdx="2" presStyleCnt="8"/>
      <dgm:spPr/>
      <dgm:t>
        <a:bodyPr/>
        <a:lstStyle/>
        <a:p>
          <a:endParaRPr lang="ru-RU"/>
        </a:p>
      </dgm:t>
    </dgm:pt>
    <dgm:pt modelId="{B7DA13D3-E962-47F4-9FA8-278A63AFCB20}" type="pres">
      <dgm:prSet presAssocID="{091B2E47-E5F3-46E5-A798-D2EB9C9D3B4D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89349E9-7299-4DAD-88F5-128C62BC53DE}" type="pres">
      <dgm:prSet presAssocID="{091B2E47-E5F3-46E5-A798-D2EB9C9D3B4D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74302-9492-4EBF-9326-A894128CA19A}" type="pres">
      <dgm:prSet presAssocID="{A8C854BD-EDFF-41FC-BD3B-0D297189C627}" presName="spacer" presStyleCnt="0"/>
      <dgm:spPr/>
    </dgm:pt>
    <dgm:pt modelId="{28A475FA-DBBF-4288-AB98-6A4A76D65A9D}" type="pres">
      <dgm:prSet presAssocID="{4E405C8F-A996-410F-8062-12A20D693E9E}" presName="comp" presStyleCnt="0"/>
      <dgm:spPr/>
    </dgm:pt>
    <dgm:pt modelId="{2086DA33-E2F0-4E73-BFD4-1DD09224E3D4}" type="pres">
      <dgm:prSet presAssocID="{4E405C8F-A996-410F-8062-12A20D693E9E}" presName="box" presStyleLbl="node1" presStyleIdx="3" presStyleCnt="8"/>
      <dgm:spPr/>
      <dgm:t>
        <a:bodyPr/>
        <a:lstStyle/>
        <a:p>
          <a:endParaRPr lang="ru-RU"/>
        </a:p>
      </dgm:t>
    </dgm:pt>
    <dgm:pt modelId="{F4E9B5D4-4D07-4057-94A4-5B7E4B3F68DC}" type="pres">
      <dgm:prSet presAssocID="{4E405C8F-A996-410F-8062-12A20D693E9E}" presName="img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02D9E66-ABA0-4C5A-90FA-0F1B38C95329}" type="pres">
      <dgm:prSet presAssocID="{4E405C8F-A996-410F-8062-12A20D693E9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F1A90-1359-4898-B2BA-A3B57C4EEC9A}" type="pres">
      <dgm:prSet presAssocID="{159B9CD5-6410-43A5-8E40-99BA3BC4990E}" presName="spacer" presStyleCnt="0"/>
      <dgm:spPr/>
    </dgm:pt>
    <dgm:pt modelId="{162D7A4F-EB9D-465C-AA18-E05FCF25D73F}" type="pres">
      <dgm:prSet presAssocID="{431FD9BF-3BBB-447A-9EAF-6287C1B3C16A}" presName="comp" presStyleCnt="0"/>
      <dgm:spPr/>
    </dgm:pt>
    <dgm:pt modelId="{81021CEE-0E66-4D2C-9FE6-E6639F4098F6}" type="pres">
      <dgm:prSet presAssocID="{431FD9BF-3BBB-447A-9EAF-6287C1B3C16A}" presName="box" presStyleLbl="node1" presStyleIdx="4" presStyleCnt="8"/>
      <dgm:spPr/>
      <dgm:t>
        <a:bodyPr/>
        <a:lstStyle/>
        <a:p>
          <a:endParaRPr lang="ru-RU"/>
        </a:p>
      </dgm:t>
    </dgm:pt>
    <dgm:pt modelId="{25C5FB16-0454-4AE0-B125-E4B4A7384601}" type="pres">
      <dgm:prSet presAssocID="{431FD9BF-3BBB-447A-9EAF-6287C1B3C16A}" presName="img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9F1329C-01F9-4CE6-94E3-6E116AEB0BA9}" type="pres">
      <dgm:prSet presAssocID="{431FD9BF-3BBB-447A-9EAF-6287C1B3C16A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D8A0-7B4A-4885-AAF7-524E18459E56}" type="pres">
      <dgm:prSet presAssocID="{0889E2A1-7E1C-4A6A-8305-B8C39E0DCB0C}" presName="spacer" presStyleCnt="0"/>
      <dgm:spPr/>
    </dgm:pt>
    <dgm:pt modelId="{DC3A1E9A-1FA9-475D-AA9D-F150F7BAC08D}" type="pres">
      <dgm:prSet presAssocID="{AC92A13D-DF69-492D-AAEF-7F548E7F136A}" presName="comp" presStyleCnt="0"/>
      <dgm:spPr/>
    </dgm:pt>
    <dgm:pt modelId="{7BBCCAB0-E768-4B89-864B-1DF811748B29}" type="pres">
      <dgm:prSet presAssocID="{AC92A13D-DF69-492D-AAEF-7F548E7F136A}" presName="box" presStyleLbl="node1" presStyleIdx="5" presStyleCnt="8"/>
      <dgm:spPr/>
      <dgm:t>
        <a:bodyPr/>
        <a:lstStyle/>
        <a:p>
          <a:endParaRPr lang="ru-RU"/>
        </a:p>
      </dgm:t>
    </dgm:pt>
    <dgm:pt modelId="{6C4CDF56-7324-46CF-BE3F-6B31890F7040}" type="pres">
      <dgm:prSet presAssocID="{AC92A13D-DF69-492D-AAEF-7F548E7F136A}" presName="img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A4017EF-8D49-4163-AD48-EEA849EF9FC2}" type="pres">
      <dgm:prSet presAssocID="{AC92A13D-DF69-492D-AAEF-7F548E7F136A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1EDD1-4F6A-4D43-8BB1-34B5B64B22E2}" type="pres">
      <dgm:prSet presAssocID="{4AC67EF7-B015-4E5B-AE90-E54CD76DDD66}" presName="spacer" presStyleCnt="0"/>
      <dgm:spPr/>
    </dgm:pt>
    <dgm:pt modelId="{01679CB9-FE00-4BB1-9DFC-FCB15B24687F}" type="pres">
      <dgm:prSet presAssocID="{72C9EECA-9864-46FC-956E-E47B4BE9DCFB}" presName="comp" presStyleCnt="0"/>
      <dgm:spPr/>
    </dgm:pt>
    <dgm:pt modelId="{0ECA6503-88EE-4EF1-9C03-96AC1DDEC80F}" type="pres">
      <dgm:prSet presAssocID="{72C9EECA-9864-46FC-956E-E47B4BE9DCFB}" presName="box" presStyleLbl="node1" presStyleIdx="6" presStyleCnt="8"/>
      <dgm:spPr/>
      <dgm:t>
        <a:bodyPr/>
        <a:lstStyle/>
        <a:p>
          <a:endParaRPr lang="ru-RU"/>
        </a:p>
      </dgm:t>
    </dgm:pt>
    <dgm:pt modelId="{6CE01A24-F36C-42C9-A9A9-A48C8A067962}" type="pres">
      <dgm:prSet presAssocID="{72C9EECA-9864-46FC-956E-E47B4BE9DCFB}" presName="img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10944D3-C8AF-465E-8A56-6C791B305D91}" type="pres">
      <dgm:prSet presAssocID="{72C9EECA-9864-46FC-956E-E47B4BE9DCFB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664AD-B5E6-40D1-8AA4-A2C0920861A5}" type="pres">
      <dgm:prSet presAssocID="{78936393-61FB-4206-B23B-994EB4188C84}" presName="spacer" presStyleCnt="0"/>
      <dgm:spPr/>
    </dgm:pt>
    <dgm:pt modelId="{7BD71157-216E-4E62-9555-9BD53E423E05}" type="pres">
      <dgm:prSet presAssocID="{86C48312-2483-4F82-92DF-79C739232847}" presName="comp" presStyleCnt="0"/>
      <dgm:spPr/>
    </dgm:pt>
    <dgm:pt modelId="{0DB97F63-BA06-4757-B122-4D69B7AE3AA3}" type="pres">
      <dgm:prSet presAssocID="{86C48312-2483-4F82-92DF-79C739232847}" presName="box" presStyleLbl="node1" presStyleIdx="7" presStyleCnt="8"/>
      <dgm:spPr/>
      <dgm:t>
        <a:bodyPr/>
        <a:lstStyle/>
        <a:p>
          <a:endParaRPr lang="ru-RU"/>
        </a:p>
      </dgm:t>
    </dgm:pt>
    <dgm:pt modelId="{90A6E895-1B84-4F3F-9777-6AA1A5E80E6B}" type="pres">
      <dgm:prSet presAssocID="{86C48312-2483-4F82-92DF-79C739232847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C0C70062-3FC4-4417-AB55-9987393D992F}" type="pres">
      <dgm:prSet presAssocID="{86C48312-2483-4F82-92DF-79C739232847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9A79FB-1E38-4DD4-80D7-4597E92A716E}" srcId="{BF0B7A5D-6D76-43E7-949D-6544C30ACCF1}" destId="{A57FEC6D-9B09-4880-8CC2-B116015CAFB2}" srcOrd="0" destOrd="0" parTransId="{A4ADA5A0-0EA2-45F9-8FA6-998970EFE868}" sibTransId="{76681A5D-976A-44A2-99FC-C06B611337F5}"/>
    <dgm:cxn modelId="{BB176BF6-5F34-4342-9872-C5B15AB6CCF4}" type="presOf" srcId="{AC92A13D-DF69-492D-AAEF-7F548E7F136A}" destId="{7A4017EF-8D49-4163-AD48-EEA849EF9FC2}" srcOrd="1" destOrd="0" presId="urn:microsoft.com/office/officeart/2005/8/layout/vList4"/>
    <dgm:cxn modelId="{0E84DE6E-3B88-4A3D-B4F0-9B5BDBDB40F5}" type="presOf" srcId="{9634D0B9-6EE5-4E18-BB1A-67E602F2BBA9}" destId="{35B5758D-8EBE-432E-9325-79B45E0CA6A4}" srcOrd="1" destOrd="0" presId="urn:microsoft.com/office/officeart/2005/8/layout/vList4"/>
    <dgm:cxn modelId="{50612DEC-4AAF-42BC-90B2-DDC0199B65A0}" type="presOf" srcId="{9634D0B9-6EE5-4E18-BB1A-67E602F2BBA9}" destId="{478972BF-BDB7-4D4F-86D6-C6C13ACBA7E7}" srcOrd="0" destOrd="0" presId="urn:microsoft.com/office/officeart/2005/8/layout/vList4"/>
    <dgm:cxn modelId="{BA74E686-1818-4179-ACF8-8A2A612E327E}" type="presOf" srcId="{091B2E47-E5F3-46E5-A798-D2EB9C9D3B4D}" destId="{A425DC2A-1095-4622-ADA3-42DB2A03FC20}" srcOrd="0" destOrd="0" presId="urn:microsoft.com/office/officeart/2005/8/layout/vList4"/>
    <dgm:cxn modelId="{4E6571BD-364C-4233-9E0A-927C3FFD9A18}" type="presOf" srcId="{431FD9BF-3BBB-447A-9EAF-6287C1B3C16A}" destId="{81021CEE-0E66-4D2C-9FE6-E6639F4098F6}" srcOrd="0" destOrd="0" presId="urn:microsoft.com/office/officeart/2005/8/layout/vList4"/>
    <dgm:cxn modelId="{607AD37A-4B1A-431F-98D2-11CC617C3814}" type="presOf" srcId="{72C9EECA-9864-46FC-956E-E47B4BE9DCFB}" destId="{0ECA6503-88EE-4EF1-9C03-96AC1DDEC80F}" srcOrd="0" destOrd="0" presId="urn:microsoft.com/office/officeart/2005/8/layout/vList4"/>
    <dgm:cxn modelId="{2344B311-4F31-4A5E-8BC6-026CDF24F33F}" srcId="{BF0B7A5D-6D76-43E7-949D-6544C30ACCF1}" destId="{9634D0B9-6EE5-4E18-BB1A-67E602F2BBA9}" srcOrd="1" destOrd="0" parTransId="{6935ACC4-815B-432B-A68D-D6DEEE23A9B7}" sibTransId="{2FD0A62B-4D94-4314-883A-BA3B51D19A1E}"/>
    <dgm:cxn modelId="{88EDBB82-B9E3-4239-94E0-A5664739653D}" type="presOf" srcId="{72C9EECA-9864-46FC-956E-E47B4BE9DCFB}" destId="{910944D3-C8AF-465E-8A56-6C791B305D91}" srcOrd="1" destOrd="0" presId="urn:microsoft.com/office/officeart/2005/8/layout/vList4"/>
    <dgm:cxn modelId="{BF72F8A0-EE91-4780-8BAB-36946F7066DD}" type="presOf" srcId="{4E405C8F-A996-410F-8062-12A20D693E9E}" destId="{502D9E66-ABA0-4C5A-90FA-0F1B38C95329}" srcOrd="1" destOrd="0" presId="urn:microsoft.com/office/officeart/2005/8/layout/vList4"/>
    <dgm:cxn modelId="{6E417C72-4470-4848-8C0B-1D3117CFDB15}" srcId="{BF0B7A5D-6D76-43E7-949D-6544C30ACCF1}" destId="{4E405C8F-A996-410F-8062-12A20D693E9E}" srcOrd="3" destOrd="0" parTransId="{C1137241-AADF-40DA-8DB1-ADB63F363308}" sibTransId="{159B9CD5-6410-43A5-8E40-99BA3BC4990E}"/>
    <dgm:cxn modelId="{EC6FA117-C16D-4BE1-89D8-CAFF2D5BA7B0}" type="presOf" srcId="{86C48312-2483-4F82-92DF-79C739232847}" destId="{0DB97F63-BA06-4757-B122-4D69B7AE3AA3}" srcOrd="0" destOrd="0" presId="urn:microsoft.com/office/officeart/2005/8/layout/vList4"/>
    <dgm:cxn modelId="{489359AA-4839-4AE9-9F25-5540191E08F0}" type="presOf" srcId="{A57FEC6D-9B09-4880-8CC2-B116015CAFB2}" destId="{43EDC6FF-20FD-490B-A9AC-420D73B36F0B}" srcOrd="1" destOrd="0" presId="urn:microsoft.com/office/officeart/2005/8/layout/vList4"/>
    <dgm:cxn modelId="{F4EA5E0E-DCC3-479C-962E-1CC80374BD15}" srcId="{BF0B7A5D-6D76-43E7-949D-6544C30ACCF1}" destId="{86C48312-2483-4F82-92DF-79C739232847}" srcOrd="7" destOrd="0" parTransId="{151DDC15-0BB4-46F1-8502-67491CD48F48}" sibTransId="{C821336D-2056-497F-9DDB-D89DE8FC8369}"/>
    <dgm:cxn modelId="{940ACF77-4874-4782-AC07-40F2B825ED0F}" srcId="{BF0B7A5D-6D76-43E7-949D-6544C30ACCF1}" destId="{431FD9BF-3BBB-447A-9EAF-6287C1B3C16A}" srcOrd="4" destOrd="0" parTransId="{C1FF902B-4B71-41F8-9E31-64D5248E3644}" sibTransId="{0889E2A1-7E1C-4A6A-8305-B8C39E0DCB0C}"/>
    <dgm:cxn modelId="{587A04D1-A2C3-4405-81EE-0EF1B505803C}" type="presOf" srcId="{AC92A13D-DF69-492D-AAEF-7F548E7F136A}" destId="{7BBCCAB0-E768-4B89-864B-1DF811748B29}" srcOrd="0" destOrd="0" presId="urn:microsoft.com/office/officeart/2005/8/layout/vList4"/>
    <dgm:cxn modelId="{D00F2AF5-1D91-40DA-B6E8-B0649539DF9F}" srcId="{BF0B7A5D-6D76-43E7-949D-6544C30ACCF1}" destId="{091B2E47-E5F3-46E5-A798-D2EB9C9D3B4D}" srcOrd="2" destOrd="0" parTransId="{9C75A826-D935-4EEE-B137-02F9702DC3D9}" sibTransId="{A8C854BD-EDFF-41FC-BD3B-0D297189C627}"/>
    <dgm:cxn modelId="{68B46274-2088-464E-A1AB-30AFBA27ABD6}" type="presOf" srcId="{BF0B7A5D-6D76-43E7-949D-6544C30ACCF1}" destId="{F4D8A735-3D10-4371-94F0-AC3ADC0CFDCE}" srcOrd="0" destOrd="0" presId="urn:microsoft.com/office/officeart/2005/8/layout/vList4"/>
    <dgm:cxn modelId="{9CA6D931-7107-4F3E-968C-7F2E06A7FFB6}" type="presOf" srcId="{A57FEC6D-9B09-4880-8CC2-B116015CAFB2}" destId="{64E8DA36-D501-4BA2-AA14-89D157B71A93}" srcOrd="0" destOrd="0" presId="urn:microsoft.com/office/officeart/2005/8/layout/vList4"/>
    <dgm:cxn modelId="{AB5FF7A5-DE9B-4E9D-8705-B8281B8F7E84}" srcId="{BF0B7A5D-6D76-43E7-949D-6544C30ACCF1}" destId="{72C9EECA-9864-46FC-956E-E47B4BE9DCFB}" srcOrd="6" destOrd="0" parTransId="{A36569F4-440C-4D23-BCA7-23D07ACA1A5B}" sibTransId="{78936393-61FB-4206-B23B-994EB4188C84}"/>
    <dgm:cxn modelId="{A514DF93-1CA5-49D0-811A-EBC25EDC01AC}" type="presOf" srcId="{091B2E47-E5F3-46E5-A798-D2EB9C9D3B4D}" destId="{489349E9-7299-4DAD-88F5-128C62BC53DE}" srcOrd="1" destOrd="0" presId="urn:microsoft.com/office/officeart/2005/8/layout/vList4"/>
    <dgm:cxn modelId="{32C145DA-7C10-45C8-9DB2-A244FFB33C01}" type="presOf" srcId="{4E405C8F-A996-410F-8062-12A20D693E9E}" destId="{2086DA33-E2F0-4E73-BFD4-1DD09224E3D4}" srcOrd="0" destOrd="0" presId="urn:microsoft.com/office/officeart/2005/8/layout/vList4"/>
    <dgm:cxn modelId="{509BCFBC-1A1A-4824-BD44-726320D2294C}" srcId="{BF0B7A5D-6D76-43E7-949D-6544C30ACCF1}" destId="{AC92A13D-DF69-492D-AAEF-7F548E7F136A}" srcOrd="5" destOrd="0" parTransId="{19ECC421-F0CF-44C3-BE43-9CF5A8D214D1}" sibTransId="{4AC67EF7-B015-4E5B-AE90-E54CD76DDD66}"/>
    <dgm:cxn modelId="{4B8AE31C-C887-4367-BDB7-EFC49B19E80A}" type="presOf" srcId="{86C48312-2483-4F82-92DF-79C739232847}" destId="{C0C70062-3FC4-4417-AB55-9987393D992F}" srcOrd="1" destOrd="0" presId="urn:microsoft.com/office/officeart/2005/8/layout/vList4"/>
    <dgm:cxn modelId="{C1BFB220-35B3-4654-B610-1A3509D5CC3E}" type="presOf" srcId="{431FD9BF-3BBB-447A-9EAF-6287C1B3C16A}" destId="{69F1329C-01F9-4CE6-94E3-6E116AEB0BA9}" srcOrd="1" destOrd="0" presId="urn:microsoft.com/office/officeart/2005/8/layout/vList4"/>
    <dgm:cxn modelId="{17884235-E475-4A5D-BAC6-B76379C0418B}" type="presParOf" srcId="{F4D8A735-3D10-4371-94F0-AC3ADC0CFDCE}" destId="{FA409C14-B173-4D06-A937-65987B77889D}" srcOrd="0" destOrd="0" presId="urn:microsoft.com/office/officeart/2005/8/layout/vList4"/>
    <dgm:cxn modelId="{9C897F94-7DF7-43BC-8ABC-BD1AA52AB037}" type="presParOf" srcId="{FA409C14-B173-4D06-A937-65987B77889D}" destId="{64E8DA36-D501-4BA2-AA14-89D157B71A93}" srcOrd="0" destOrd="0" presId="urn:microsoft.com/office/officeart/2005/8/layout/vList4"/>
    <dgm:cxn modelId="{E85A1008-4044-4E54-A678-7EDED25083B5}" type="presParOf" srcId="{FA409C14-B173-4D06-A937-65987B77889D}" destId="{8A63E0DE-DA0C-445E-8B28-83AFCB2B0669}" srcOrd="1" destOrd="0" presId="urn:microsoft.com/office/officeart/2005/8/layout/vList4"/>
    <dgm:cxn modelId="{90ABD30B-78E8-4B7E-A66A-943AF6858685}" type="presParOf" srcId="{FA409C14-B173-4D06-A937-65987B77889D}" destId="{43EDC6FF-20FD-490B-A9AC-420D73B36F0B}" srcOrd="2" destOrd="0" presId="urn:microsoft.com/office/officeart/2005/8/layout/vList4"/>
    <dgm:cxn modelId="{C7892EA8-AE68-4494-B37E-38C374E578CC}" type="presParOf" srcId="{F4D8A735-3D10-4371-94F0-AC3ADC0CFDCE}" destId="{8B7953AA-C4F7-4745-B57B-348F098426A5}" srcOrd="1" destOrd="0" presId="urn:microsoft.com/office/officeart/2005/8/layout/vList4"/>
    <dgm:cxn modelId="{8BF7F620-4A26-47B6-A25C-7F4E5AE6A28B}" type="presParOf" srcId="{F4D8A735-3D10-4371-94F0-AC3ADC0CFDCE}" destId="{3CC054A9-B09F-488A-8A9B-BF22A677096A}" srcOrd="2" destOrd="0" presId="urn:microsoft.com/office/officeart/2005/8/layout/vList4"/>
    <dgm:cxn modelId="{41E3AB92-91A2-4FA1-A7F1-4C1B2289BE72}" type="presParOf" srcId="{3CC054A9-B09F-488A-8A9B-BF22A677096A}" destId="{478972BF-BDB7-4D4F-86D6-C6C13ACBA7E7}" srcOrd="0" destOrd="0" presId="urn:microsoft.com/office/officeart/2005/8/layout/vList4"/>
    <dgm:cxn modelId="{5E25F152-FC6A-4007-839E-8A4513F37D2C}" type="presParOf" srcId="{3CC054A9-B09F-488A-8A9B-BF22A677096A}" destId="{CC51866B-829A-4BD1-A381-72B602ECEA2A}" srcOrd="1" destOrd="0" presId="urn:microsoft.com/office/officeart/2005/8/layout/vList4"/>
    <dgm:cxn modelId="{15BB5091-CA15-4E86-B67C-857608E10EF0}" type="presParOf" srcId="{3CC054A9-B09F-488A-8A9B-BF22A677096A}" destId="{35B5758D-8EBE-432E-9325-79B45E0CA6A4}" srcOrd="2" destOrd="0" presId="urn:microsoft.com/office/officeart/2005/8/layout/vList4"/>
    <dgm:cxn modelId="{44258500-58FD-4C7C-B671-CF4E6E70D7B5}" type="presParOf" srcId="{F4D8A735-3D10-4371-94F0-AC3ADC0CFDCE}" destId="{AC8A624E-527F-45E7-8ED4-C0EFAEF7F3C9}" srcOrd="3" destOrd="0" presId="urn:microsoft.com/office/officeart/2005/8/layout/vList4"/>
    <dgm:cxn modelId="{F29D1713-57F2-47DD-B513-1DB87ED29437}" type="presParOf" srcId="{F4D8A735-3D10-4371-94F0-AC3ADC0CFDCE}" destId="{DDCB8D6A-50A5-45C3-BC4C-B6F656E66759}" srcOrd="4" destOrd="0" presId="urn:microsoft.com/office/officeart/2005/8/layout/vList4"/>
    <dgm:cxn modelId="{D10AE9AA-FBA8-4637-BC83-A6FFCD427537}" type="presParOf" srcId="{DDCB8D6A-50A5-45C3-BC4C-B6F656E66759}" destId="{A425DC2A-1095-4622-ADA3-42DB2A03FC20}" srcOrd="0" destOrd="0" presId="urn:microsoft.com/office/officeart/2005/8/layout/vList4"/>
    <dgm:cxn modelId="{F82B70B0-0969-4FF0-89F3-4E146B15B102}" type="presParOf" srcId="{DDCB8D6A-50A5-45C3-BC4C-B6F656E66759}" destId="{B7DA13D3-E962-47F4-9FA8-278A63AFCB20}" srcOrd="1" destOrd="0" presId="urn:microsoft.com/office/officeart/2005/8/layout/vList4"/>
    <dgm:cxn modelId="{0A9BAE7E-26F0-469A-9BC1-700824F6EA30}" type="presParOf" srcId="{DDCB8D6A-50A5-45C3-BC4C-B6F656E66759}" destId="{489349E9-7299-4DAD-88F5-128C62BC53DE}" srcOrd="2" destOrd="0" presId="urn:microsoft.com/office/officeart/2005/8/layout/vList4"/>
    <dgm:cxn modelId="{A899251A-D132-40AD-A741-BC3EC6D5AADA}" type="presParOf" srcId="{F4D8A735-3D10-4371-94F0-AC3ADC0CFDCE}" destId="{74074302-9492-4EBF-9326-A894128CA19A}" srcOrd="5" destOrd="0" presId="urn:microsoft.com/office/officeart/2005/8/layout/vList4"/>
    <dgm:cxn modelId="{AF78BD4A-905D-46D7-B1F9-4030D2E0E25C}" type="presParOf" srcId="{F4D8A735-3D10-4371-94F0-AC3ADC0CFDCE}" destId="{28A475FA-DBBF-4288-AB98-6A4A76D65A9D}" srcOrd="6" destOrd="0" presId="urn:microsoft.com/office/officeart/2005/8/layout/vList4"/>
    <dgm:cxn modelId="{1FF61403-711A-418F-86AA-B9B58AE6938A}" type="presParOf" srcId="{28A475FA-DBBF-4288-AB98-6A4A76D65A9D}" destId="{2086DA33-E2F0-4E73-BFD4-1DD09224E3D4}" srcOrd="0" destOrd="0" presId="urn:microsoft.com/office/officeart/2005/8/layout/vList4"/>
    <dgm:cxn modelId="{90103684-0B92-48AF-BF2A-8C69AF428D44}" type="presParOf" srcId="{28A475FA-DBBF-4288-AB98-6A4A76D65A9D}" destId="{F4E9B5D4-4D07-4057-94A4-5B7E4B3F68DC}" srcOrd="1" destOrd="0" presId="urn:microsoft.com/office/officeart/2005/8/layout/vList4"/>
    <dgm:cxn modelId="{0A0B53A1-E65D-483A-B9DA-5267C28ABC6D}" type="presParOf" srcId="{28A475FA-DBBF-4288-AB98-6A4A76D65A9D}" destId="{502D9E66-ABA0-4C5A-90FA-0F1B38C95329}" srcOrd="2" destOrd="0" presId="urn:microsoft.com/office/officeart/2005/8/layout/vList4"/>
    <dgm:cxn modelId="{AF60F0A4-0F7D-411B-A6E4-0300B4FB1144}" type="presParOf" srcId="{F4D8A735-3D10-4371-94F0-AC3ADC0CFDCE}" destId="{C20F1A90-1359-4898-B2BA-A3B57C4EEC9A}" srcOrd="7" destOrd="0" presId="urn:microsoft.com/office/officeart/2005/8/layout/vList4"/>
    <dgm:cxn modelId="{8B524466-FFE6-4852-85C0-F67930E3E526}" type="presParOf" srcId="{F4D8A735-3D10-4371-94F0-AC3ADC0CFDCE}" destId="{162D7A4F-EB9D-465C-AA18-E05FCF25D73F}" srcOrd="8" destOrd="0" presId="urn:microsoft.com/office/officeart/2005/8/layout/vList4"/>
    <dgm:cxn modelId="{9903E15B-7500-4392-AACC-B80BB7306801}" type="presParOf" srcId="{162D7A4F-EB9D-465C-AA18-E05FCF25D73F}" destId="{81021CEE-0E66-4D2C-9FE6-E6639F4098F6}" srcOrd="0" destOrd="0" presId="urn:microsoft.com/office/officeart/2005/8/layout/vList4"/>
    <dgm:cxn modelId="{0864221D-970B-4AF9-8244-3B1BC60C568B}" type="presParOf" srcId="{162D7A4F-EB9D-465C-AA18-E05FCF25D73F}" destId="{25C5FB16-0454-4AE0-B125-E4B4A7384601}" srcOrd="1" destOrd="0" presId="urn:microsoft.com/office/officeart/2005/8/layout/vList4"/>
    <dgm:cxn modelId="{B2D3E479-FED2-4F1A-AEFC-6BC50A6F3629}" type="presParOf" srcId="{162D7A4F-EB9D-465C-AA18-E05FCF25D73F}" destId="{69F1329C-01F9-4CE6-94E3-6E116AEB0BA9}" srcOrd="2" destOrd="0" presId="urn:microsoft.com/office/officeart/2005/8/layout/vList4"/>
    <dgm:cxn modelId="{11D5C72E-CA90-448E-A183-770633548128}" type="presParOf" srcId="{F4D8A735-3D10-4371-94F0-AC3ADC0CFDCE}" destId="{E46FD8A0-7B4A-4885-AAF7-524E18459E56}" srcOrd="9" destOrd="0" presId="urn:microsoft.com/office/officeart/2005/8/layout/vList4"/>
    <dgm:cxn modelId="{3153D621-3595-48A9-9A0D-BC5209FA2BAC}" type="presParOf" srcId="{F4D8A735-3D10-4371-94F0-AC3ADC0CFDCE}" destId="{DC3A1E9A-1FA9-475D-AA9D-F150F7BAC08D}" srcOrd="10" destOrd="0" presId="urn:microsoft.com/office/officeart/2005/8/layout/vList4"/>
    <dgm:cxn modelId="{7DEFD0E2-F6BA-4480-9D55-0620F274B22D}" type="presParOf" srcId="{DC3A1E9A-1FA9-475D-AA9D-F150F7BAC08D}" destId="{7BBCCAB0-E768-4B89-864B-1DF811748B29}" srcOrd="0" destOrd="0" presId="urn:microsoft.com/office/officeart/2005/8/layout/vList4"/>
    <dgm:cxn modelId="{7660885C-A4A1-4C2E-B14D-0D989E6077D6}" type="presParOf" srcId="{DC3A1E9A-1FA9-475D-AA9D-F150F7BAC08D}" destId="{6C4CDF56-7324-46CF-BE3F-6B31890F7040}" srcOrd="1" destOrd="0" presId="urn:microsoft.com/office/officeart/2005/8/layout/vList4"/>
    <dgm:cxn modelId="{B6990501-8D92-4B02-92A1-2DD3E39B9408}" type="presParOf" srcId="{DC3A1E9A-1FA9-475D-AA9D-F150F7BAC08D}" destId="{7A4017EF-8D49-4163-AD48-EEA849EF9FC2}" srcOrd="2" destOrd="0" presId="urn:microsoft.com/office/officeart/2005/8/layout/vList4"/>
    <dgm:cxn modelId="{D0FC681D-E87F-4F06-89BE-CB54060E4821}" type="presParOf" srcId="{F4D8A735-3D10-4371-94F0-AC3ADC0CFDCE}" destId="{6101EDD1-4F6A-4D43-8BB1-34B5B64B22E2}" srcOrd="11" destOrd="0" presId="urn:microsoft.com/office/officeart/2005/8/layout/vList4"/>
    <dgm:cxn modelId="{DE455764-E400-4F4F-8F65-D10A18B1D332}" type="presParOf" srcId="{F4D8A735-3D10-4371-94F0-AC3ADC0CFDCE}" destId="{01679CB9-FE00-4BB1-9DFC-FCB15B24687F}" srcOrd="12" destOrd="0" presId="urn:microsoft.com/office/officeart/2005/8/layout/vList4"/>
    <dgm:cxn modelId="{2A93EAC7-1F43-4447-BB66-4C7B18AC67A6}" type="presParOf" srcId="{01679CB9-FE00-4BB1-9DFC-FCB15B24687F}" destId="{0ECA6503-88EE-4EF1-9C03-96AC1DDEC80F}" srcOrd="0" destOrd="0" presId="urn:microsoft.com/office/officeart/2005/8/layout/vList4"/>
    <dgm:cxn modelId="{398D2983-01A5-450C-B158-E08FBDF9F329}" type="presParOf" srcId="{01679CB9-FE00-4BB1-9DFC-FCB15B24687F}" destId="{6CE01A24-F36C-42C9-A9A9-A48C8A067962}" srcOrd="1" destOrd="0" presId="urn:microsoft.com/office/officeart/2005/8/layout/vList4"/>
    <dgm:cxn modelId="{4D7795DC-A495-4E36-9765-D95B1748D9F4}" type="presParOf" srcId="{01679CB9-FE00-4BB1-9DFC-FCB15B24687F}" destId="{910944D3-C8AF-465E-8A56-6C791B305D91}" srcOrd="2" destOrd="0" presId="urn:microsoft.com/office/officeart/2005/8/layout/vList4"/>
    <dgm:cxn modelId="{FFDC15EF-6592-4E74-85D3-C51F9139984A}" type="presParOf" srcId="{F4D8A735-3D10-4371-94F0-AC3ADC0CFDCE}" destId="{81B664AD-B5E6-40D1-8AA4-A2C0920861A5}" srcOrd="13" destOrd="0" presId="urn:microsoft.com/office/officeart/2005/8/layout/vList4"/>
    <dgm:cxn modelId="{FB798A3E-A3D1-4C63-9336-DAF6CBCDC17E}" type="presParOf" srcId="{F4D8A735-3D10-4371-94F0-AC3ADC0CFDCE}" destId="{7BD71157-216E-4E62-9555-9BD53E423E05}" srcOrd="14" destOrd="0" presId="urn:microsoft.com/office/officeart/2005/8/layout/vList4"/>
    <dgm:cxn modelId="{406BC1EC-0ECF-4EF8-9DCD-BBBAC29B20D7}" type="presParOf" srcId="{7BD71157-216E-4E62-9555-9BD53E423E05}" destId="{0DB97F63-BA06-4757-B122-4D69B7AE3AA3}" srcOrd="0" destOrd="0" presId="urn:microsoft.com/office/officeart/2005/8/layout/vList4"/>
    <dgm:cxn modelId="{2AA0CD90-5266-41C9-B92C-4F1D118AC955}" type="presParOf" srcId="{7BD71157-216E-4E62-9555-9BD53E423E05}" destId="{90A6E895-1B84-4F3F-9777-6AA1A5E80E6B}" srcOrd="1" destOrd="0" presId="urn:microsoft.com/office/officeart/2005/8/layout/vList4"/>
    <dgm:cxn modelId="{185403BD-7318-4584-B07D-81FB9AEE8320}" type="presParOf" srcId="{7BD71157-216E-4E62-9555-9BD53E423E05}" destId="{C0C70062-3FC4-4417-AB55-9987393D99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8DA36-D501-4BA2-AA14-89D157B71A93}">
      <dsp:nvSpPr>
        <dsp:cNvPr id="0" name=""/>
        <dsp:cNvSpPr/>
      </dsp:nvSpPr>
      <dsp:spPr>
        <a:xfrm>
          <a:off x="0" y="18852"/>
          <a:ext cx="7004115" cy="576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/>
            <a:t>Тимур и его Команда</a:t>
          </a:r>
          <a:endParaRPr lang="ru-RU" sz="1400" kern="1200"/>
        </a:p>
      </dsp:txBody>
      <dsp:txXfrm>
        <a:off x="1458424" y="18852"/>
        <a:ext cx="5545690" cy="576014"/>
      </dsp:txXfrm>
    </dsp:sp>
    <dsp:sp modelId="{8A63E0DE-DA0C-445E-8B28-83AFCB2B0669}">
      <dsp:nvSpPr>
        <dsp:cNvPr id="0" name=""/>
        <dsp:cNvSpPr/>
      </dsp:nvSpPr>
      <dsp:spPr>
        <a:xfrm>
          <a:off x="57601" y="57601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972BF-BDB7-4D4F-86D6-C6C13ACBA7E7}">
      <dsp:nvSpPr>
        <dsp:cNvPr id="0" name=""/>
        <dsp:cNvSpPr/>
      </dsp:nvSpPr>
      <dsp:spPr>
        <a:xfrm>
          <a:off x="0" y="633615"/>
          <a:ext cx="7004115" cy="576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i="0" kern="1200"/>
            <a:t>Семицветик</a:t>
          </a:r>
          <a:endParaRPr lang="ru-RU" sz="1400" kern="1200"/>
        </a:p>
      </dsp:txBody>
      <dsp:txXfrm>
        <a:off x="1458424" y="633615"/>
        <a:ext cx="5545690" cy="576014"/>
      </dsp:txXfrm>
    </dsp:sp>
    <dsp:sp modelId="{CC51866B-829A-4BD1-A381-72B602ECEA2A}">
      <dsp:nvSpPr>
        <dsp:cNvPr id="0" name=""/>
        <dsp:cNvSpPr/>
      </dsp:nvSpPr>
      <dsp:spPr>
        <a:xfrm>
          <a:off x="57601" y="691217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5DC2A-1095-4622-ADA3-42DB2A03FC20}">
      <dsp:nvSpPr>
        <dsp:cNvPr id="0" name=""/>
        <dsp:cNvSpPr/>
      </dsp:nvSpPr>
      <dsp:spPr>
        <a:xfrm>
          <a:off x="0" y="1267231"/>
          <a:ext cx="7004115" cy="576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/>
            <a:t>Веселий вулик</a:t>
          </a:r>
          <a:endParaRPr lang="ru-RU" sz="1400" kern="1200"/>
        </a:p>
      </dsp:txBody>
      <dsp:txXfrm>
        <a:off x="1458424" y="1267231"/>
        <a:ext cx="5545690" cy="576014"/>
      </dsp:txXfrm>
    </dsp:sp>
    <dsp:sp modelId="{B7DA13D3-E962-47F4-9FA8-278A63AFCB20}">
      <dsp:nvSpPr>
        <dsp:cNvPr id="0" name=""/>
        <dsp:cNvSpPr/>
      </dsp:nvSpPr>
      <dsp:spPr>
        <a:xfrm>
          <a:off x="57601" y="1324832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6DA33-E2F0-4E73-BFD4-1DD09224E3D4}">
      <dsp:nvSpPr>
        <dsp:cNvPr id="0" name=""/>
        <dsp:cNvSpPr/>
      </dsp:nvSpPr>
      <dsp:spPr>
        <a:xfrm>
          <a:off x="0" y="1900847"/>
          <a:ext cx="7004115" cy="5760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/>
            <a:t>Как в фильме «Бриллиантовая рука» </a:t>
          </a:r>
          <a:endParaRPr lang="ru-RU" sz="1400" kern="1200"/>
        </a:p>
      </dsp:txBody>
      <dsp:txXfrm>
        <a:off x="1458424" y="1900847"/>
        <a:ext cx="5545690" cy="576014"/>
      </dsp:txXfrm>
    </dsp:sp>
    <dsp:sp modelId="{F4E9B5D4-4D07-4057-94A4-5B7E4B3F68DC}">
      <dsp:nvSpPr>
        <dsp:cNvPr id="0" name=""/>
        <dsp:cNvSpPr/>
      </dsp:nvSpPr>
      <dsp:spPr>
        <a:xfrm>
          <a:off x="57601" y="1958448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21CEE-0E66-4D2C-9FE6-E6639F4098F6}">
      <dsp:nvSpPr>
        <dsp:cNvPr id="0" name=""/>
        <dsp:cNvSpPr/>
      </dsp:nvSpPr>
      <dsp:spPr>
        <a:xfrm>
          <a:off x="0" y="2534463"/>
          <a:ext cx="7004115" cy="57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i="0" kern="1200"/>
            <a:t>Команда супер героїв</a:t>
          </a:r>
          <a:endParaRPr lang="ru-RU" sz="1400" kern="1200"/>
        </a:p>
      </dsp:txBody>
      <dsp:txXfrm>
        <a:off x="1458424" y="2534463"/>
        <a:ext cx="5545690" cy="576014"/>
      </dsp:txXfrm>
    </dsp:sp>
    <dsp:sp modelId="{25C5FB16-0454-4AE0-B125-E4B4A7384601}">
      <dsp:nvSpPr>
        <dsp:cNvPr id="0" name=""/>
        <dsp:cNvSpPr/>
      </dsp:nvSpPr>
      <dsp:spPr>
        <a:xfrm>
          <a:off x="57601" y="2592064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CCAB0-E768-4B89-864B-1DF811748B29}">
      <dsp:nvSpPr>
        <dsp:cNvPr id="0" name=""/>
        <dsp:cNvSpPr/>
      </dsp:nvSpPr>
      <dsp:spPr>
        <a:xfrm>
          <a:off x="0" y="3168078"/>
          <a:ext cx="7004115" cy="576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i="0" kern="1200"/>
            <a:t>Репка</a:t>
          </a:r>
          <a:endParaRPr lang="ru-RU" sz="1400" kern="1200"/>
        </a:p>
      </dsp:txBody>
      <dsp:txXfrm>
        <a:off x="1458424" y="3168078"/>
        <a:ext cx="5545690" cy="576014"/>
      </dsp:txXfrm>
    </dsp:sp>
    <dsp:sp modelId="{6C4CDF56-7324-46CF-BE3F-6B31890F7040}">
      <dsp:nvSpPr>
        <dsp:cNvPr id="0" name=""/>
        <dsp:cNvSpPr/>
      </dsp:nvSpPr>
      <dsp:spPr>
        <a:xfrm>
          <a:off x="57601" y="3225680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A6503-88EE-4EF1-9C03-96AC1DDEC80F}">
      <dsp:nvSpPr>
        <dsp:cNvPr id="0" name=""/>
        <dsp:cNvSpPr/>
      </dsp:nvSpPr>
      <dsp:spPr>
        <a:xfrm>
          <a:off x="0" y="3801694"/>
          <a:ext cx="7004115" cy="576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i="0" kern="1200" dirty="0" err="1"/>
            <a:t>Красивый</a:t>
          </a:r>
          <a:r>
            <a:rPr lang="uk-UA" sz="1400" b="0" i="0" kern="1200" dirty="0"/>
            <a:t> </a:t>
          </a:r>
          <a:r>
            <a:rPr lang="uk-UA" sz="1400" b="0" i="0" kern="1200" dirty="0" err="1"/>
            <a:t>женский</a:t>
          </a:r>
          <a:r>
            <a:rPr lang="uk-UA" sz="1400" b="0" i="0" kern="1200" dirty="0"/>
            <a:t> </a:t>
          </a:r>
          <a:r>
            <a:rPr lang="uk-UA" sz="1400" b="0" i="0" kern="1200" dirty="0" err="1"/>
            <a:t>коллектив</a:t>
          </a:r>
          <a:r>
            <a:rPr lang="uk-UA" sz="1400" b="0" i="0" kern="1200" dirty="0"/>
            <a:t> </a:t>
          </a:r>
          <a:endParaRPr lang="ru-RU" sz="1400" kern="1200" dirty="0"/>
        </a:p>
      </dsp:txBody>
      <dsp:txXfrm>
        <a:off x="1458424" y="3801694"/>
        <a:ext cx="5545690" cy="576014"/>
      </dsp:txXfrm>
    </dsp:sp>
    <dsp:sp modelId="{6CE01A24-F36C-42C9-A9A9-A48C8A067962}">
      <dsp:nvSpPr>
        <dsp:cNvPr id="0" name=""/>
        <dsp:cNvSpPr/>
      </dsp:nvSpPr>
      <dsp:spPr>
        <a:xfrm>
          <a:off x="57601" y="3859296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97F63-BA06-4757-B122-4D69B7AE3AA3}">
      <dsp:nvSpPr>
        <dsp:cNvPr id="0" name=""/>
        <dsp:cNvSpPr/>
      </dsp:nvSpPr>
      <dsp:spPr>
        <a:xfrm>
          <a:off x="0" y="4435310"/>
          <a:ext cx="7004115" cy="576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i="0" kern="1200"/>
            <a:t>Человек-истерика</a:t>
          </a:r>
          <a:endParaRPr lang="ru-RU" sz="1400" kern="1200"/>
        </a:p>
      </dsp:txBody>
      <dsp:txXfrm>
        <a:off x="1458424" y="4435310"/>
        <a:ext cx="5545690" cy="576014"/>
      </dsp:txXfrm>
    </dsp:sp>
    <dsp:sp modelId="{90A6E895-1B84-4F3F-9777-6AA1A5E80E6B}">
      <dsp:nvSpPr>
        <dsp:cNvPr id="0" name=""/>
        <dsp:cNvSpPr/>
      </dsp:nvSpPr>
      <dsp:spPr>
        <a:xfrm>
          <a:off x="57601" y="4492911"/>
          <a:ext cx="1400823" cy="460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352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190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8012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добавить диаграмму “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моменти</a:t>
            </a:r>
            <a:r>
              <a:rPr lang="ru-RU" dirty="0"/>
              <a:t>”</a:t>
            </a:r>
            <a:endParaRPr dirty="0"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43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758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диаграмму “які моменти”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774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205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987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984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007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25695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228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984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896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178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сильные и слабые стороны на один слайд, перефразировать так, чтобы СООТВЕТСТВОВАЛО ЛОГИКЕ </a:t>
            </a: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05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02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97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50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58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lyudmila.csr@gmail.com" TargetMode="Externa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6" b="95314" l="1506" r="98588">
                        <a14:foregroundMark x1="29412" y1="46109" x2="29412" y2="46109"/>
                        <a14:foregroundMark x1="33835" y1="22259" x2="33835" y2="22259"/>
                        <a14:foregroundMark x1="34447" y1="27950" x2="34447" y2="27950"/>
                        <a14:foregroundMark x1="26965" y1="43682" x2="26965" y2="43682"/>
                        <a14:foregroundMark x1="69035" y1="26611" x2="69035" y2="26611"/>
                        <a14:foregroundMark x1="71294" y1="21423" x2="71294" y2="21423"/>
                        <a14:foregroundMark x1="72659" y1="47699" x2="72659" y2="47699"/>
                        <a14:foregroundMark x1="75859" y1="43347" x2="75859" y2="43347"/>
                        <a14:foregroundMark x1="74071" y1="69372" x2="74071" y2="69372"/>
                        <a14:foregroundMark x1="72047" y1="82678" x2="72047" y2="82678"/>
                        <a14:foregroundMark x1="70871" y1="78577" x2="70871" y2="78577"/>
                        <a14:foregroundMark x1="62447" y1="64268" x2="62447" y2="64268"/>
                        <a14:foregroundMark x1="65647" y1="58243" x2="65647" y2="58243"/>
                        <a14:foregroundMark x1="53176" y1="62343" x2="53176" y2="62343"/>
                        <a14:foregroundMark x1="50588" y1="60418" x2="50588" y2="60418"/>
                        <a14:foregroundMark x1="49976" y1="68536" x2="49976" y2="68536"/>
                        <a14:foregroundMark x1="36894" y1="68033" x2="36894" y2="68033"/>
                        <a14:foregroundMark x1="10682" y1="52301" x2="10682" y2="52301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1" t="3275" r="17154"/>
          <a:stretch/>
        </p:blipFill>
        <p:spPr bwMode="auto">
          <a:xfrm>
            <a:off x="75414" y="1277164"/>
            <a:ext cx="6466788" cy="55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4315" y="3437069"/>
            <a:ext cx="6782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632423"/>
              </a:buClr>
              <a:buSzPts val="2400"/>
            </a:pPr>
            <a:r>
              <a:rPr lang="ru-RU" sz="1800" b="1" i="1" dirty="0">
                <a:ln>
                  <a:solidFill>
                    <a:sysClr val="windowText" lastClr="000000"/>
                  </a:solidFill>
                </a:ln>
                <a:solidFill>
                  <a:srgbClr val="EB5335"/>
                </a:solidFill>
                <a:effectLst>
                  <a:glow rad="11811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Batang"/>
                <a:cs typeface="Batang"/>
                <a:sym typeface="Batang"/>
              </a:rPr>
              <a:t>РЕЗУЛЬТАТИ </a:t>
            </a:r>
          </a:p>
          <a:p>
            <a:pPr lvl="0" algn="r">
              <a:buClr>
                <a:srgbClr val="632423"/>
              </a:buClr>
              <a:buSzPts val="2400"/>
            </a:pPr>
            <a:r>
              <a:rPr lang="ru-RU" sz="1800" b="1" i="1" dirty="0">
                <a:ln>
                  <a:solidFill>
                    <a:sysClr val="windowText" lastClr="000000"/>
                  </a:solidFill>
                </a:ln>
                <a:solidFill>
                  <a:srgbClr val="EB5335"/>
                </a:solidFill>
                <a:effectLst>
                  <a:glow rad="11811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Batang"/>
                <a:cs typeface="Batang"/>
                <a:sym typeface="Batang"/>
              </a:rPr>
              <a:t>ФОКУС-ГРУПОВОГО ДОСЛІДЖЕННЯ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6166" y="1791733"/>
            <a:ext cx="5990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Вдосконалення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управлінської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діяльності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в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області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A2AA02"/>
                </a:solidFill>
                <a:effectLst>
                  <a:glow rad="774700">
                    <a:schemeClr val="bg1">
                      <a:alpha val="79000"/>
                    </a:schemeClr>
                  </a:glow>
                </a:effectLst>
                <a:latin typeface="Arial Black" panose="020B0A04020102020204" pitchFamily="34" charset="0"/>
              </a:rPr>
              <a:t>культури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A2AA02"/>
              </a:solidFill>
              <a:effectLst>
                <a:glow rad="774700">
                  <a:schemeClr val="bg1">
                    <a:alpha val="79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1713" y="4234752"/>
            <a:ext cx="3025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м.Мелітополь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</a:rPr>
              <a:t>грудень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</a:rPr>
              <a:t> 2018</a:t>
            </a:r>
            <a:endParaRPr lang="ru-RU" b="1" dirty="0">
              <a:solidFill>
                <a:srgbClr val="1F497D"/>
              </a:solidFill>
              <a:latin typeface="Arial Black" panose="020B0A04020102020204" pitchFamily="34" charset="0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/>
        </p:nvSpPr>
        <p:spPr>
          <a:xfrm>
            <a:off x="7176471" y="1230520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79512" y="1186483"/>
            <a:ext cx="6840760" cy="37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2" b="0" i="0" u="none" strike="noStrike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sz="1862" b="0" i="0" u="none" strike="noStrike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ходите </a:t>
            </a:r>
            <a:r>
              <a:rPr lang="ru-RU" sz="1862" b="0" i="0" u="none" strike="noStrike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Ви</a:t>
            </a:r>
            <a:r>
              <a:rPr lang="ru-RU" sz="1862" b="0" i="0" u="none" strike="noStrike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на роботу </a:t>
            </a:r>
            <a:r>
              <a:rPr lang="ru-RU" sz="1862" b="0" i="0" u="none" strike="noStrike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із</a:t>
            </a:r>
            <a:r>
              <a:rPr lang="ru-RU" sz="1862" b="0" i="0" u="none" strike="noStrike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862" b="0" i="0" u="none" strike="noStrike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задоволенням</a:t>
            </a:r>
            <a:r>
              <a:rPr lang="ru-RU" sz="1862" b="0" i="0" u="none" strike="noStrike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556881"/>
              </p:ext>
            </p:extLst>
          </p:nvPr>
        </p:nvGraphicFramePr>
        <p:xfrm>
          <a:off x="288894" y="1787947"/>
          <a:ext cx="8459181" cy="489648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932000">
                  <a:extLst>
                    <a:ext uri="{9D8B030D-6E8A-4147-A177-3AD203B41FA5}">
                      <a16:colId xmlns:a16="http://schemas.microsoft.com/office/drawing/2014/main" val="507195649"/>
                    </a:ext>
                  </a:extLst>
                </a:gridCol>
                <a:gridCol w="1763409">
                  <a:extLst>
                    <a:ext uri="{9D8B030D-6E8A-4147-A177-3AD203B41FA5}">
                      <a16:colId xmlns:a16="http://schemas.microsoft.com/office/drawing/2014/main" val="251489897"/>
                    </a:ext>
                  </a:extLst>
                </a:gridCol>
                <a:gridCol w="1763772">
                  <a:extLst>
                    <a:ext uri="{9D8B030D-6E8A-4147-A177-3AD203B41FA5}">
                      <a16:colId xmlns:a16="http://schemas.microsoft.com/office/drawing/2014/main" val="460005410"/>
                    </a:ext>
                  </a:extLst>
                </a:gridCol>
              </a:tblGrid>
              <a:tr h="1348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ДОБРЕ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solidFill>
                      <a:srgbClr val="E713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СЕРЕДНЬО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solidFill>
                      <a:srgbClr val="C5CD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ПОГАНО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7192"/>
                  </a:ext>
                </a:extLst>
              </a:tr>
              <a:tr h="3822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Валерий: «Как один мудрый человек сказал: «Человек счастлив, когда идет с удовольствием на работу, ну и с удовольствием домой». Я счастлив.»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Наталья: «Так, ну хожу с удовольствием…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приносит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удовлетворение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 проявить,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-то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интересное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сделать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удивить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наших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читателей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заставить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их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еще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 к нам прийти»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Юлия: «…на работу с удовольствием…, зарплата выше, ну мотивирует конечно настроение людей как кстати отрицательное, так и положительное и наоборот, когда люди чем-то недовольны это больше </a:t>
                      </a:r>
                      <a:r>
                        <a:rPr lang="ru-RU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спонукает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 каким-то действиям, что-то менять в своей работе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«…На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ходим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все с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удовольствием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…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приносит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нам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удовлетворение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нового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опыта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благодарность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наших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горожан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 нашу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Надежда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«Я на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хожу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большим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удовольствием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Мне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нравится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моя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мне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нравится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работаю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детьми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Ольга: «На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тоже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хожу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удовольствием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уже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более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 лет…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но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когда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ребенок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приходит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сложный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в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он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хорошо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профориентированый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той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специальности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которая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нашей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школе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Лейла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«Я хочу сказати що я з гордістю ходжу на роботу і впевнена в тому що всі наші співробітники ходять із задоволенням. І знаєте, от вдячність відвідувачів то є найбільша мотивація…»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Рустем: «Ну по-разному. Не, честно сказать раньше как то, или </a:t>
                      </a:r>
                      <a:r>
                        <a:rPr lang="ru-RU" sz="10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помоложе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был, или больше энергии было, я с большим удовольствием раньше ходил на работу. Сейчас по-разному.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«…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последнее время тяжелее работать не с детьми, а с их родителями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Владимир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«Нет конечно, без удовольствия. Сейчас у нас особенно вояки, сейчас вообще опасно ходить. Вы знаете, у нас такая холодина, что я уже не боюсь на крещении в проруби купаться.»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243" marR="39243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909523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505960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C5CD02"/>
                </a:solidFill>
              </a:rPr>
              <a:t>ЦИТУВАННЯ</a:t>
            </a:r>
            <a:endParaRPr lang="ru-RU" b="1" i="1" dirty="0">
              <a:solidFill>
                <a:srgbClr val="C5CD0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95FE0-AC54-4E32-BFD6-45612303C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885" y="1904757"/>
            <a:ext cx="4005419" cy="2743438"/>
          </a:xfrm>
          <a:prstGeom prst="rect">
            <a:avLst/>
          </a:prstGeom>
        </p:spPr>
      </p:pic>
      <p:sp>
        <p:nvSpPr>
          <p:cNvPr id="165" name="Google Shape;165;p21"/>
          <p:cNvSpPr txBox="1"/>
          <p:nvPr/>
        </p:nvSpPr>
        <p:spPr>
          <a:xfrm>
            <a:off x="7195324" y="1170761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Google Shape;148;p19"/>
          <p:cNvSpPr/>
          <p:nvPr/>
        </p:nvSpPr>
        <p:spPr>
          <a:xfrm>
            <a:off x="3412502" y="1904757"/>
            <a:ext cx="5448693" cy="378886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bg1"/>
                </a:solidFill>
              </a:rPr>
              <a:t>Проблеми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534" y="1101389"/>
            <a:ext cx="6693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/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є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якісь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моменти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заважають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максимально себе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реалізувати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на </a:t>
            </a:r>
            <a:r>
              <a:rPr lang="ru-RU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роботі</a:t>
            </a:r>
            <a:r>
              <a:rPr lang="ru-RU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1A7758-2CC8-4764-A5E3-2A5BAD896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706" y="2283643"/>
            <a:ext cx="5462489" cy="3816427"/>
          </a:xfrm>
          <a:prstGeom prst="rect">
            <a:avLst/>
          </a:prstGeom>
        </p:spPr>
      </p:pic>
      <p:sp>
        <p:nvSpPr>
          <p:cNvPr id="9" name="Стрелка влево 8"/>
          <p:cNvSpPr/>
          <p:nvPr/>
        </p:nvSpPr>
        <p:spPr>
          <a:xfrm rot="10800000">
            <a:off x="2997725" y="2717275"/>
            <a:ext cx="829556" cy="707011"/>
          </a:xfrm>
          <a:prstGeom prst="leftArrow">
            <a:avLst/>
          </a:prstGeom>
          <a:solidFill>
            <a:srgbClr val="C3CF02"/>
          </a:solidFill>
          <a:ln>
            <a:solidFill>
              <a:srgbClr val="E71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320510" y="1360498"/>
            <a:ext cx="6874813" cy="65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Якщо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у Вас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виникають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труднощі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до кого Ви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звертаєтеся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по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допомогу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в першу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чергу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і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вирішуються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ці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питання</a:t>
            </a:r>
            <a:r>
              <a:rPr lang="ru-RU" sz="14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1400" b="1" dirty="0">
              <a:solidFill>
                <a:srgbClr val="4467A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7195324" y="1470080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" name="Google Shape;171;p22"/>
          <p:cNvSpPr/>
          <p:nvPr/>
        </p:nvSpPr>
        <p:spPr>
          <a:xfrm>
            <a:off x="320511" y="987505"/>
            <a:ext cx="8446417" cy="338554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A04400"/>
                </a:solidFill>
                <a:latin typeface="Arial Black"/>
                <a:ea typeface="Arial Black"/>
                <a:cs typeface="Arial Black"/>
                <a:sym typeface="Arial Black"/>
              </a:rPr>
              <a:t>   АНАЛІЗ ФОКУС-ГРУП, ЦИТАТИ</a:t>
            </a:r>
            <a:endParaRPr sz="1600" b="1">
              <a:solidFill>
                <a:srgbClr val="A044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508" y="1890345"/>
            <a:ext cx="4584589" cy="307777"/>
          </a:xfrm>
          <a:prstGeom prst="rect">
            <a:avLst/>
          </a:prstGeom>
          <a:solidFill>
            <a:srgbClr val="C3CF02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ДО КОГО ЗВЕРТАЮСЬ?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86778" y="1887129"/>
            <a:ext cx="3780149" cy="307777"/>
          </a:xfrm>
          <a:prstGeom prst="rect">
            <a:avLst/>
          </a:prstGeom>
          <a:solidFill>
            <a:srgbClr val="C3CF02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ЧИ ВИРІШУЮТЬСЯ ПРОБЛЕМИ?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BC5D97-6438-4152-B28F-29E4420B3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9" y="2206108"/>
            <a:ext cx="4584589" cy="35786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F51C6-2CA6-4652-86AB-4B62080FD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831" y="2206108"/>
            <a:ext cx="379204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8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320511" y="1077413"/>
            <a:ext cx="6978507" cy="65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є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якісь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моменти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заважають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максимально себе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реалізувати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на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роботі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і,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якщо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у Вас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виникають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труднощі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до кого Ви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звертаєтеся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по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допомогу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в першу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чергу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, і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вирішуються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ці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питання</a:t>
            </a:r>
            <a:r>
              <a:rPr lang="ru-RU" sz="1200" b="1" dirty="0">
                <a:solidFill>
                  <a:srgbClr val="4467A5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1200" b="1" dirty="0">
              <a:solidFill>
                <a:srgbClr val="4467A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7299018" y="1121289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511" y="1603387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5CD02"/>
                </a:solidFill>
              </a:rPr>
              <a:t>ЦИТУВАННЯ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145052"/>
              </p:ext>
            </p:extLst>
          </p:nvPr>
        </p:nvGraphicFramePr>
        <p:xfrm>
          <a:off x="158622" y="1911164"/>
          <a:ext cx="8712000" cy="470401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56000">
                  <a:extLst>
                    <a:ext uri="{9D8B030D-6E8A-4147-A177-3AD203B41FA5}">
                      <a16:colId xmlns:a16="http://schemas.microsoft.com/office/drawing/2014/main" val="990164498"/>
                    </a:ext>
                  </a:extLst>
                </a:gridCol>
                <a:gridCol w="4356000">
                  <a:extLst>
                    <a:ext uri="{9D8B030D-6E8A-4147-A177-3AD203B41FA5}">
                      <a16:colId xmlns:a16="http://schemas.microsoft.com/office/drawing/2014/main" val="4069125292"/>
                    </a:ext>
                  </a:extLst>
                </a:gridCol>
              </a:tblGrid>
              <a:tr h="137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ПРОБЛЕМИ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33" marR="52433" marT="0" marB="0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ЗВЕРТАЮСЬ ПО ДОПОМОГУ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33" marR="52433" marT="0" marB="0">
                    <a:solidFill>
                      <a:srgbClr val="C5CD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31395"/>
                  </a:ext>
                </a:extLst>
              </a:tr>
              <a:tr h="438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Рустем: «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моменты конечно есть, которые мешают… выводит из себя, когда я строю планы одни на свой рабочий день, а тут возникает целая куча моментов «А почему вы не заглянули в свою электронную почту?», как будто я обязан сидеть перед компьютером целый день…Когда меняются все, когда рушатся все нормальные планы, вот то что ты настроил… выбивает, когда у меня идут занятия, почему-то в это время назначаются все мероприятия…»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Валерий: «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тяжело сейчас работать с родителями. Если с детьми находишь более-менее общий язык, но вот родители не все понимают, в частности папы в конце месяца морозятся…»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Юлия: 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Самая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большая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проблема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у нас 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библиотекой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все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одном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помещении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Читальный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зал,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интернет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центр,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скайп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переговоры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консультации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юриста,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происходит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одном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зале.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очень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хотели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у нас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помещение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интернет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центра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коворкинг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центр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библиотеки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им.Горького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было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действительно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отдельным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Надежда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«Проблема с родителями, оплата,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начинают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давить на нас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поставили плохую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оценку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такую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всякое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бывает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Ольга: 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Вот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примеру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меня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сейчас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идет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репетиция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которую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я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никуда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могу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перенести,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вместо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меня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никто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сыграет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но я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должна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здесь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Концерт.,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сейчас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звонила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преподаватель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хотелось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заранее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тоже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планировалось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Не ставили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как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говорится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перед фактом, потому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пишем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планы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сдаем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вовремя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желательно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конечно,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и нам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тоже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спускали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планы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организации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там по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проведению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мероприятий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смогли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тоже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распланировать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свое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Потому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помимо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того,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администраторы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преподаватели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Лейла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«Ну з позиції керівника, да, трошки важко працювати в такому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нон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-стоп режимі, який є зараз. Ну але таке швидкоплинне життя, тому якось так.»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33" marR="52433" marT="0" marB="0">
                    <a:lnR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Рустем: «Если трудности возникают их надо решать. Обращаюсь, к коллегам обращаюсь, обращаюсь к коллегам по школам, обращаюсь к коллегам по области, ну среди этой системы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Юлия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«Рука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помощи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с начала, от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себя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исходит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Сначала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нужно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самому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успокоится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внутри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а потом уже к директору уже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крайнем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случае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обращаться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за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помощью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Владимир: 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Знаете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у нас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такой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хороший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коллектив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у нас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если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сложность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у нас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хорошо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решает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даже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сидит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рядом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техничка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и директор,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поэтому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у нас тут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хорошо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сложности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решаем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легкостью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Екатерина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Коллектив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очень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дружный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все друг друга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взаимовыручают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помогают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часть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,в первую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очередь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своего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коллектива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Надежда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если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проблемы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такого глобального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масштаба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у нас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есть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администрация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прекрасная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которая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приходит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нам на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помощь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помогает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большими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проблемами.»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Ольга: «…я в первую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очередь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обращаюсь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своим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коллегам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вот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если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специальности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по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каким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-то предметам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получилось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могу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понять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как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сделать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конечно же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преподаватели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коллеги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которые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подскажут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дельный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совет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будет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Оксана: «У нас є таке чудове вирішення проблем в кабінеті директора. Коли ми швиденько збігаємося, обговорили і розбіглися.»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Лейла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: «І дуже чудово коли є такий колектив який дуже взаємодіє, один з одним. Тому усе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вирішуєтся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І дуже добре що є вибудувана вертикаль коли можна до керівника вищого рівня звернутися і завжди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вирішуєтся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33" marR="52433" marT="0" marB="0">
                    <a:lnL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4944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16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7223605" y="1102617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918775"/>
              </p:ext>
            </p:extLst>
          </p:nvPr>
        </p:nvGraphicFramePr>
        <p:xfrm>
          <a:off x="5665825" y="1821327"/>
          <a:ext cx="3190974" cy="247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4711" y="1102617"/>
            <a:ext cx="6773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Що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б Ви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хотіли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змінити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або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перетворити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у «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внутрішій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кухні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»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вашої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організації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4711" y="1821327"/>
            <a:ext cx="5415699" cy="4949817"/>
          </a:xfrm>
          <a:prstGeom prst="rect">
            <a:avLst/>
          </a:prstGeom>
          <a:ln>
            <a:solidFill>
              <a:srgbClr val="C3CF0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Рустем: «Ничего я не хотел менять, абсолютно ничего. Единственное…проблема кадры… очень много людей пенсионного возраста, и это…стержень школы. Мне страшно подумать, что будет дальше потому что проблема кадров серьезная… давайте омолаживать коллектив, а с другой стороны, где взять этих специалистов… Я хочу, конечно же перевести вот это в зону комфорта, в зону нормальных отношений, в принципе у нас все это существует. Но как изменить… хочется молодых кадров энергичных, с идеями, что не дай Бог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5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5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Валерий: «Меня в принципе все устраивает. Я присоединяюсь к словам Рустема, молодежи мало.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Наталья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«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Финансирование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хотелось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сделать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хороший ремонт…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выделить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коворкинг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центр…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проходит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большое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красивое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мешали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тем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читателям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которые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пришли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нам газету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посмотреть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-то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новости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узнать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просто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поработать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книгой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Юлия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«…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комфортности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нас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отдельное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центральная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библиотека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взрослых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центральная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детей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учтены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все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пожелания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наших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читателей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естественно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потому,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без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своего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кабинета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сидим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своими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читателями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плюс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видим все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наших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читателей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Ну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зонирования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абсолютно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никакого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Отдельное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шикарно.»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Владимир: «Ну на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самом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для нас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риторический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хотели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поменять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изменить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преобразовать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нас город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Мелитополь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маленький,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поэтому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все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знают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находимся, в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каком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состоянии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каком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Екатерина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«Ну я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наверное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первую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очередь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хотела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настаивала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плану,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утвержденному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плану,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годовому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девиз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не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чем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больше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будем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качественных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продуктов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будем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выпускать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суд наших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горожан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тем,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наверное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будет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лучше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Надежда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«Я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соглашусь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поводу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потому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проектов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нашей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очень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просто не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успевают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учить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уроки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качественно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уроки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срываются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Финансирования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может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побольше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0411" y="4373565"/>
            <a:ext cx="3266388" cy="2397579"/>
          </a:xfrm>
          <a:prstGeom prst="rect">
            <a:avLst/>
          </a:prstGeom>
          <a:ln>
            <a:solidFill>
              <a:srgbClr val="C3CF0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Ольга: «…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хотели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финансирования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А так школа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классическая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устоявшиеся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традиции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говорится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кардинально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ничего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менять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стоит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Действительно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нужно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развиваться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Такая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же проблема и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художественной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кадры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Оксана : «Ну питання про внутрішню кухню, цікаве але мабуть нічого не хотілось змінювати.»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000" dirty="0" err="1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Лейла</a:t>
            </a:r>
            <a:r>
              <a:rPr lang="uk-UA" sz="1000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«Ну я як керівник, хотіла б сказати , якщо б у керівника було більше бажання щось змінювати в своєму колективі, регулювати оцю мотивацію, то мабуть можна було б таким чином впливати на кожного співробітника, але ми таких бажань не маємо. І це є погано.»</a:t>
            </a:r>
            <a:endParaRPr lang="ru-RU" sz="1000" dirty="0">
              <a:solidFill>
                <a:srgbClr val="1F497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1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64991" y="2743200"/>
            <a:ext cx="4470661" cy="371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7" name="Google Shape;227;p29"/>
          <p:cNvSpPr/>
          <p:nvPr/>
        </p:nvSpPr>
        <p:spPr>
          <a:xfrm>
            <a:off x="629421" y="1630738"/>
            <a:ext cx="3888432" cy="3816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БЛОК 2.</a:t>
            </a: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1233055" y="3352800"/>
            <a:ext cx="360040" cy="360040"/>
          </a:xfrm>
          <a:prstGeom prst="ellipse">
            <a:avLst/>
          </a:prstGeom>
          <a:solidFill>
            <a:srgbClr val="EB533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B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3970255" y="1630738"/>
            <a:ext cx="37785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EB5335"/>
                </a:solidFill>
                <a:latin typeface="Arial Black"/>
                <a:ea typeface="Arial Black"/>
                <a:cs typeface="Arial Black"/>
                <a:sym typeface="Arial Black"/>
              </a:rPr>
              <a:t>Культурна команда,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EB5335"/>
                </a:solidFill>
                <a:latin typeface="Arial Black"/>
                <a:ea typeface="Arial Black"/>
                <a:cs typeface="Arial Black"/>
                <a:sym typeface="Arial Black"/>
              </a:rPr>
              <a:t>або</a:t>
            </a:r>
            <a:r>
              <a:rPr lang="ru-RU" sz="2400" b="1" dirty="0">
                <a:solidFill>
                  <a:srgbClr val="EB5335"/>
                </a:solidFill>
                <a:latin typeface="Arial Black"/>
                <a:ea typeface="Arial Black"/>
                <a:cs typeface="Arial Black"/>
                <a:sym typeface="Arial Black"/>
              </a:rPr>
              <a:t> команда для </a:t>
            </a:r>
            <a:r>
              <a:rPr lang="ru-RU" sz="2400" b="1" dirty="0" err="1">
                <a:solidFill>
                  <a:srgbClr val="EB5335"/>
                </a:solidFill>
                <a:latin typeface="Arial Black"/>
                <a:ea typeface="Arial Black"/>
                <a:cs typeface="Arial Black"/>
                <a:sym typeface="Arial Black"/>
              </a:rPr>
              <a:t>культури</a:t>
            </a:r>
            <a:r>
              <a:rPr lang="ru-RU" sz="2400" b="1" dirty="0">
                <a:solidFill>
                  <a:srgbClr val="EB5335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2400" b="1" dirty="0">
              <a:solidFill>
                <a:srgbClr val="EB533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7223604" y="1121288"/>
            <a:ext cx="1571604" cy="309059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</a:t>
            </a:r>
            <a:r>
              <a:rPr lang="en-US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Google Shape;235;p30"/>
          <p:cNvSpPr txBox="1"/>
          <p:nvPr/>
        </p:nvSpPr>
        <p:spPr>
          <a:xfrm>
            <a:off x="276892" y="1121288"/>
            <a:ext cx="6171042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Опишіть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в деталях Вашу команду,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і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уявіть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будь ласка,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якусь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алегорію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образ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Вашого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колективу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1400" b="1" dirty="0">
              <a:solidFill>
                <a:schemeClr val="bg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22193914"/>
              </p:ext>
            </p:extLst>
          </p:nvPr>
        </p:nvGraphicFramePr>
        <p:xfrm>
          <a:off x="1005291" y="1659118"/>
          <a:ext cx="7004115" cy="5014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76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7223604" y="1121288"/>
            <a:ext cx="1571604" cy="309059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</a:t>
            </a:r>
            <a:r>
              <a:rPr lang="en-US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Google Shape;235;p30"/>
          <p:cNvSpPr txBox="1"/>
          <p:nvPr/>
        </p:nvSpPr>
        <p:spPr>
          <a:xfrm>
            <a:off x="276892" y="1121288"/>
            <a:ext cx="6171042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Опишіть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в деталях Вашу команду,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і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уявіть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будь ласка,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якусь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алегорію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образ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Вашого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колективу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1400" b="1" dirty="0">
              <a:solidFill>
                <a:schemeClr val="bg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57022"/>
              </p:ext>
            </p:extLst>
          </p:nvPr>
        </p:nvGraphicFramePr>
        <p:xfrm>
          <a:off x="276892" y="1742976"/>
          <a:ext cx="8316000" cy="45922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72000">
                  <a:extLst>
                    <a:ext uri="{9D8B030D-6E8A-4147-A177-3AD203B41FA5}">
                      <a16:colId xmlns:a16="http://schemas.microsoft.com/office/drawing/2014/main" val="440962747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2718495808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3111578851"/>
                    </a:ext>
                  </a:extLst>
                </a:gridCol>
              </a:tblGrid>
              <a:tr h="113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Arial Narrow" panose="020B0606020202030204" pitchFamily="34" charset="0"/>
                        </a:rPr>
                        <a:t>ПОЗИТИВНІ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УНІКАЛЬНІ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75559"/>
                  </a:ext>
                </a:extLst>
              </a:tr>
              <a:tr h="905192">
                <a:tc rowSpan="5"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«Если так с юмором подойти, то наша команда «Тимур и его Команда» — мы можем все.»</a:t>
                      </a: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«Ну такого своего рода </a:t>
                      </a:r>
                      <a:r>
                        <a:rPr lang="ru-RU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семицветик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, то есть все единое, но каждый имеет свой цвет, свое направление, со своими такими психологическими моментами в коллективе. То есть все едино, но у всех по-разному»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«У нас команда молодая, креативная и не совсем библиотечного видения, но это я думаю плюс нам.»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«Это наш женский коллектив, красивый в основном»</a:t>
                      </a: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«…у нас мне кажется каждый занял свою нишу, и прекрасно мы работаем, дополняем друг друга. Хорошая команда.»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«У нас хороший коллектив, все творческие люди»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«Ну как описать наш коллектив, у нас в основном женский коллектив, поэтому если так быстро. Вот знаете есть такое выражение «человек-истерика»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«Как в фильме «Бриллиантовая рука» помните, вот так у нас. Нормальный у нас коллектив»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598254"/>
                  </a:ext>
                </a:extLst>
              </a:tr>
              <a:tr h="1244640">
                <a:tc vMerge="1"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«Знаєте коли там біля нас була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ярмарка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то завжди там стояли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бджоловоди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. І був такий веселий вулик, то й у нас «веселий вулик», ну так на всякий случай пару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трутней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, а так в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основном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все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веселятся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.»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59735381"/>
                  </a:ext>
                </a:extLst>
              </a:tr>
              <a:tr h="1018342">
                <a:tc vMerge="1"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Ну 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вот такая, вызнаете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правильно Катя сказала «команда супер героїв».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64997153"/>
                  </a:ext>
                </a:extLst>
              </a:tr>
              <a:tr h="1018342">
                <a:tc vMerge="1"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«Ну, вообще-то у нас два профсоюза, в коллективе, вот. Ну </a:t>
                      </a:r>
                      <a:r>
                        <a:rPr lang="uk-UA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репка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, как есть, так есть.»</a:t>
                      </a:r>
                    </a:p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3661835"/>
                  </a:ext>
                </a:extLst>
              </a:tr>
              <a:tr h="226298">
                <a:tc vMerge="1"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67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46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7223604" y="1121288"/>
            <a:ext cx="1571604" cy="309059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</a:t>
            </a:r>
            <a:r>
              <a:rPr lang="en-US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395" y="1061015"/>
            <a:ext cx="6895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/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Ваша команда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відповідає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вашому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уявленню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про команду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дійсно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креативних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і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творчих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однодумців-професіоналів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 І в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чому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це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виражається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 І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чого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можливо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не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вистачає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ru-RU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або</a:t>
            </a:r>
            <a:r>
              <a:rPr lang="ru-RU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кого?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785385"/>
              </p:ext>
            </p:extLst>
          </p:nvPr>
        </p:nvGraphicFramePr>
        <p:xfrm>
          <a:off x="3160557" y="1799678"/>
          <a:ext cx="5405829" cy="45259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93763">
                  <a:extLst>
                    <a:ext uri="{9D8B030D-6E8A-4147-A177-3AD203B41FA5}">
                      <a16:colId xmlns:a16="http://schemas.microsoft.com/office/drawing/2014/main" val="3814876621"/>
                    </a:ext>
                  </a:extLst>
                </a:gridCol>
                <a:gridCol w="1731153">
                  <a:extLst>
                    <a:ext uri="{9D8B030D-6E8A-4147-A177-3AD203B41FA5}">
                      <a16:colId xmlns:a16="http://schemas.microsoft.com/office/drawing/2014/main" val="1700838316"/>
                    </a:ext>
                  </a:extLst>
                </a:gridCol>
                <a:gridCol w="1580913">
                  <a:extLst>
                    <a:ext uri="{9D8B030D-6E8A-4147-A177-3AD203B41FA5}">
                      <a16:colId xmlns:a16="http://schemas.microsoft.com/office/drawing/2014/main" val="1665420222"/>
                    </a:ext>
                  </a:extLst>
                </a:gridCol>
              </a:tblGrid>
              <a:tr h="174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ПОЗИТИВНІ</a:t>
                      </a:r>
                      <a:endParaRPr lang="ru-RU" sz="1100" b="1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УНІКАЛЬНІ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420896"/>
                  </a:ext>
                </a:extLst>
              </a:tr>
              <a:tr h="4351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«В творческом коллективе</a:t>
                      </a:r>
                      <a:r>
                        <a:rPr lang="ru-RU" sz="1100" baseline="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самое главное, чтобы… Нет, это хорошо, что каждый разный, очень прекрасно. Каждый имеет свое представление то, се. Главное, чтобы этот вектор всех их идей, он всё-таки, где-то в положительном направлении был направлен тогда это в творческом коллективе это уже будет считаться команда.»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«Каждый отдельный коллектив, но когда надо собрать концерт, у нас получается очень яркое и красочное. Художественная выставка, театральный, хореография получается очень ярко.»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«…у нас хорошая команда, добавить нечего. Все креативные, все…»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«Нашей молодежи не хватает опыта, а </a:t>
                      </a:r>
                      <a:r>
                        <a:rPr lang="ru-RU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сторожилам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, они сильно </a:t>
                      </a:r>
                      <a:r>
                        <a:rPr lang="ru-RU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зашореные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, проблема с большим опытом который, тоже опыт как мешает так и помогает в нашем случае.»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«Ну, все добре але так трохи не витримана гендерна рівність. Ну то таке.»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«У нас все 50 на 50…До нас еще </a:t>
                      </a:r>
                      <a:r>
                        <a:rPr lang="ru-RU" sz="11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декомунизация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не дошла»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«как говорил Аркадий Исаакович Райкин «если нас в темном месте прислонить... к тёплой... стенке!.. — то ещё очень можно!.. с нами, о чем поговорить!». Как говорится, был бы импульс, команда поддается абсолютно всему»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«а</a:t>
                      </a:r>
                      <a:r>
                        <a:rPr lang="uk-UA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чи всі люди є творчими та креативними, да, Уявімо собі креативного і творчого електрика, все закінчиться великим феєрверком.</a:t>
                      </a: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491716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D8D75-8B84-4E5E-A867-4DC649E2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3" y="1799678"/>
            <a:ext cx="2469094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6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/>
        </p:nvSpPr>
        <p:spPr>
          <a:xfrm>
            <a:off x="386499" y="1079013"/>
            <a:ext cx="6768445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З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якими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складнощами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Вам доводиться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стикатися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при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роботі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з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колективом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а з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якими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труднощами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стикаються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члени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вашої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команди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всередині</a:t>
            </a:r>
            <a:r>
              <a:rPr lang="uk-UA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і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що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заважає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їм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4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реалізуватися</a:t>
            </a:r>
            <a:r>
              <a:rPr lang="ru-RU" sz="14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1400" b="1" dirty="0">
              <a:solidFill>
                <a:schemeClr val="bg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7324746" y="1161408"/>
            <a:ext cx="1571604" cy="27828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2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863348"/>
              </p:ext>
            </p:extLst>
          </p:nvPr>
        </p:nvGraphicFramePr>
        <p:xfrm>
          <a:off x="3234875" y="1838227"/>
          <a:ext cx="5688000" cy="47364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1817854623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967385347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356153473"/>
                    </a:ext>
                  </a:extLst>
                </a:gridCol>
              </a:tblGrid>
              <a:tr h="102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</a:rPr>
                        <a:t>ПОЗИТИВНІ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5" marR="39325" marT="0" marB="0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5" marR="3932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УНІКАЛЬНІ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5" marR="39325" marT="0" marB="0"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40136"/>
                  </a:ext>
                </a:extLst>
              </a:tr>
              <a:tr h="4423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Если мы работать по не наработанному каким-то там моментам или планам, то это как правило чревато. Поэтому ничего хорошего от этого не будет. традиционность она должна соблюдаться, академичность и т.д. Поэтому в этом случае вот нельзя особенно школы за это осуждать, потому что мы, ну не такие повороты там и не такие как юный пионер бегом и вперед.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Ну що сказати. Якщо більше двох осіб це вже є колектив. І тому треба завжди враховувати, якісь там особисті якості людини. Ну це все виходить, все реалізовується. Все добре.»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Ничего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мешает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реализоваться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Все прекрасно.»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5" marR="39325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 основном это определенная инертность, ну и это ???, честно сказать, как вам, меня школа не поддержит, потому что есть определенные правила, я повторюсь консерватизм, это обязано должно просто присутствовать в школах.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«Единственное, трудности между ними, это просто межличностные отношения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разные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сложности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такие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бывают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такие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там, и кому-то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хочется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 8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утра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идти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работу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а кому-то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наоборот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хочется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9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возвращаться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вечером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главная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трудность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нормированный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рабочий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день, 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иногда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сотрудники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планируют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себе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какие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личные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мероприятия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много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поставлено задач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разного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плана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характера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надо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очень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быстро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всему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коллективу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себя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собрать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сделать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нереальное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выдать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какой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-то продукт.»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«…я прийду і мені щось не сподобається, і тоді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почнуться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труднощі з якими стикається моя команда, бо мені щось не сподобається.»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5" marR="3932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Конфликт иногда даже понукает до чего-то интересного, из конфликта и идея какая-то. Мы стараемся урегулировать работу с людьми, если это можно, стараемся себя в чем-то сдерживать.»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трудность… А напишите справку, а нет бланков, нет ксерокса и так далее и так далее…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Единственная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трудность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говорится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спускается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свыше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нам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организация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какого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-то,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срочно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провести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мероприятие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трудность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собрать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всех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потому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работают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разное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время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и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разные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дни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основном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это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люди,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возраст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от 50 и дальше. И я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человек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представитель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молодого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поколения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интернете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я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выкладываю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афиши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новости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мне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составляет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трудность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что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не все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могут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найти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тот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же наш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фейсбук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наш сайт… Просто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хотелось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чтобы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люди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были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немножко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более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мобильнее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9325" marR="3932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3060747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871BEA-814B-417B-9673-5C254D17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99" y="1807444"/>
            <a:ext cx="2786113" cy="47979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ÐºÑÐ»ÑÑÑÑÐ°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8" y="2176101"/>
            <a:ext cx="4752995" cy="4351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Google Shape;98;p15"/>
          <p:cNvSpPr txBox="1"/>
          <p:nvPr/>
        </p:nvSpPr>
        <p:spPr>
          <a:xfrm>
            <a:off x="237709" y="1068105"/>
            <a:ext cx="8663354" cy="1107996"/>
          </a:xfrm>
          <a:prstGeom prst="rect">
            <a:avLst/>
          </a:prstGeom>
          <a:noFill/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t" anchorCtr="0">
            <a:noAutofit/>
          </a:bodyPr>
          <a:lstStyle/>
          <a:p>
            <a:pPr marL="91440" marR="490219" lvl="0" indent="0" algn="just" rtl="0">
              <a:lnSpc>
                <a:spcPct val="9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Вдосконалення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управлінської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діяльності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області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культури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Результати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соціологічного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дослідження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Під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ред.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Л.В.Афанась</a:t>
            </a:r>
            <a:r>
              <a:rPr lang="uk-UA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є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вої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b="1" dirty="0" err="1">
                <a:solidFill>
                  <a:srgbClr val="A2AA02"/>
                </a:solidFill>
              </a:rPr>
              <a:t>І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.В.Букреєвої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Н.І.Глебової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Л.Ф.Глинської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А.В.Орлова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. –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Мелітополь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: Центр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соціологічних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досліджень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МДПУ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ім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. Б.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Хмельницького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400" b="1" i="0" u="none" strike="noStrike" cap="none" dirty="0" err="1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грудень</a:t>
            </a:r>
            <a:r>
              <a:rPr lang="ru-RU" sz="1400" b="1" i="0" u="none" strike="noStrike" cap="none" dirty="0">
                <a:solidFill>
                  <a:srgbClr val="A2AA02"/>
                </a:solidFill>
                <a:latin typeface="Arial"/>
                <a:ea typeface="Arial"/>
                <a:cs typeface="Arial"/>
                <a:sym typeface="Arial"/>
              </a:rPr>
              <a:t> 2019 – 55 с.</a:t>
            </a:r>
            <a:endParaRPr sz="1400" b="0" i="0" u="none" strike="noStrike" cap="none" dirty="0">
              <a:solidFill>
                <a:srgbClr val="A2AA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987083" y="5441392"/>
            <a:ext cx="3263366" cy="139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 dirty="0">
                <a:solidFill>
                  <a:schemeClr val="hlink"/>
                </a:solidFill>
                <a:latin typeface="Arial Black"/>
                <a:ea typeface="Arial Black"/>
                <a:cs typeface="Arial Black"/>
                <a:sym typeface="Arial Black"/>
                <a:hlinkClick r:id="rId5"/>
              </a:rPr>
              <a:t>lyudmila.csr@gmail.com</a:t>
            </a:r>
            <a:endParaRPr sz="1800" b="0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09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EC7C30"/>
                </a:solidFill>
                <a:latin typeface="Arial Black"/>
                <a:ea typeface="Arial Black"/>
                <a:cs typeface="Arial Black"/>
                <a:sym typeface="Arial Black"/>
              </a:rPr>
              <a:t>+380501988760</a:t>
            </a:r>
            <a:endParaRPr sz="1800" b="0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EC7C30"/>
                </a:solidFill>
                <a:latin typeface="Arial Black"/>
                <a:ea typeface="Arial Black"/>
                <a:cs typeface="Arial Black"/>
                <a:sym typeface="Arial Black"/>
              </a:rPr>
              <a:t>+380962729768</a:t>
            </a:r>
            <a:endParaRPr sz="1800" b="0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301049" y="5999988"/>
            <a:ext cx="530352" cy="57454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212422" y="5257801"/>
            <a:ext cx="649927" cy="70256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/>
          <p:nvPr/>
        </p:nvSpPr>
        <p:spPr>
          <a:xfrm>
            <a:off x="273377" y="1009539"/>
            <a:ext cx="6843860" cy="65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Яка атмосфера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панує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у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Вашій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команді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Опишіть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, будь ласка. І на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що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це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схоже,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з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чим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можна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порівняти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Який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колір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підходить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найбільше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 І як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реагує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Ваша команда, коли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необхідно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працювати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100" b="1" dirty="0" err="1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понаднормово</a:t>
            </a:r>
            <a:r>
              <a:rPr lang="ru-RU" sz="1100" b="1" dirty="0">
                <a:solidFill>
                  <a:schemeClr val="bg2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1100" b="1" dirty="0">
              <a:solidFill>
                <a:schemeClr val="bg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7" name="Google Shape;337;p39"/>
          <p:cNvSpPr txBox="1"/>
          <p:nvPr/>
        </p:nvSpPr>
        <p:spPr>
          <a:xfrm>
            <a:off x="7290340" y="1145357"/>
            <a:ext cx="1571604" cy="2782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2</a:t>
            </a:r>
            <a:endParaRPr sz="16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402902"/>
              </p:ext>
            </p:extLst>
          </p:nvPr>
        </p:nvGraphicFramePr>
        <p:xfrm>
          <a:off x="136642" y="1566710"/>
          <a:ext cx="8725302" cy="51333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4768867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3540118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62075103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625281594"/>
                    </a:ext>
                  </a:extLst>
                </a:gridCol>
                <a:gridCol w="1165302">
                  <a:extLst>
                    <a:ext uri="{9D8B030D-6E8A-4147-A177-3AD203B41FA5}">
                      <a16:colId xmlns:a16="http://schemas.microsoft.com/office/drawing/2014/main" val="497225323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115671541"/>
                    </a:ext>
                  </a:extLst>
                </a:gridCol>
              </a:tblGrid>
              <a:tr h="213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АТМОСФЕРА</a:t>
                      </a:r>
                      <a:endParaRPr lang="ru-RU" sz="10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КОЛІР</a:t>
                      </a:r>
                      <a:endParaRPr lang="ru-RU" sz="10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РИТМ</a:t>
                      </a:r>
                      <a:endParaRPr lang="ru-RU" sz="10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ПОНАДНОРМОВІСТЬ</a:t>
                      </a:r>
                      <a:endParaRPr lang="ru-RU" sz="10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ІНТЕРПРЕТАЦІЯ</a:t>
                      </a:r>
                      <a:endParaRPr lang="ru-RU" sz="10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772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художня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доброзичлива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спокійна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зелений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коричневий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блюз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із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розумінням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Символізує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вольове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зусилля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напругу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наполегливість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високий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рівень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домагань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самовпевненість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прагнення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самовираження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успіху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влади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діловитість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наполегливість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завзятість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досягненні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цілей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упертість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енергійний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захист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своїх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позицій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Самостійність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незворушність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черствість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72034"/>
                  </a:ext>
                </a:extLst>
              </a:tr>
              <a:tr h="73403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централізована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бібліотечна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система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тепла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жовтий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червоний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веселка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без проблем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Символізує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силу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волі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активність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що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доходить в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ряді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випадків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агресивності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прагнення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успіху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через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боротьбу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наступальність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владність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потребу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діяти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витрачати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сили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лідерство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ініціативність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збудженість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Особистісні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характеристики: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чуйність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рішучість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енергійність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напруженість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дружелюбність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впевненість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товариськість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дратівливість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привабливість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діяльність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187449"/>
                  </a:ext>
                </a:extLst>
              </a:tr>
              <a:tr h="62411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центр (МЦБС)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фіолетовий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це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звично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Символічне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значення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вразливість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емоційна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виразність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чутливість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інтуїтивне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розуміння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зачарованість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мрійливість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захоплення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фантазії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Особистісні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характеристики: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несправедливість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нещирість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егоїстичність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самостійність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378958"/>
                  </a:ext>
                </a:extLst>
              </a:tr>
              <a:tr h="3179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Залізничників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вокзал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синій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Віктор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Цой «Мы ждем перемен»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обуренням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Символізує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спокій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стан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спокою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потребу 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відпочинку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емоційну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стабільність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задоволеність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душевну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прихильність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гармонію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Особистісні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характеристики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кольору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чесність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справедливість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незворушність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доброта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сумлінність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541287"/>
                  </a:ext>
                </a:extLst>
              </a:tr>
              <a:tr h="83805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організаційно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-методичного центру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відділу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культури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хамелеон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білий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чистий лист паперу</a:t>
                      </a:r>
                      <a:endParaRPr lang="ru-RU" sz="1100" b="1" i="0" u="none" strike="noStrike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без </a:t>
                      </a:r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здивування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Характеризується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досконалістю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завершеністю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демонструє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абсолютне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остаточне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рішення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повну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свободу для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можливостей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зняття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перешкод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Якість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-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рівність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так як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містить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собі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кольори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вони в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ньому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рівні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Він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завжди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надихає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допомагає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вселяє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певну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віру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дає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свободу).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Якщо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білого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кольору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- в силу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вступають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його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характеристики (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ізоляція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безплідність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нудьга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манірність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розчарування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відчуженість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).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709168"/>
                  </a:ext>
                </a:extLst>
              </a:tr>
              <a:tr h="3179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мистецтв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хороша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блакитний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птах</a:t>
                      </a:r>
                      <a:endParaRPr lang="ru-RU" sz="1100" b="1" i="0" u="none" strike="noStrike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кожного дня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Символізує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спокій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стан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спокою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потребу у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відпочинку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емоційну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стабільність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задоволеність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душевну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прихильність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гармонію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Особистісні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характеристики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кольору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чесність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справедливість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незворушність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доброта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сумлінність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822393"/>
                  </a:ext>
                </a:extLst>
              </a:tr>
              <a:tr h="3179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 №1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творча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різнобарвність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треба - то треба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endParaRPr lang="ru-RU" sz="10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528869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стала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жовто-блакитний</a:t>
                      </a:r>
                      <a:endParaRPr lang="uk-UA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це</a:t>
                      </a:r>
                      <a:r>
                        <a:rPr lang="ru-RU" sz="1100" b="1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норма</a:t>
                      </a:r>
                      <a:endParaRPr lang="ru-RU" sz="1100" b="1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Символізує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активність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прагнення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спілкування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сприйнятливість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всього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нового,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оптимізм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радість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веселість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розслабленість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розкутість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оригінальність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прагнення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розширення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своїх</a:t>
                      </a:r>
                      <a:r>
                        <a:rPr lang="ru-RU" sz="1000" b="0" i="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можливостей</a:t>
                      </a:r>
                      <a:endParaRPr lang="ru-RU" sz="10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731899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/>
        </p:nvSpPr>
        <p:spPr>
          <a:xfrm>
            <a:off x="339364" y="1137679"/>
            <a:ext cx="6655324" cy="2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Що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б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ви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хотіли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змінити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замінити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перетворити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в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вашій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команді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?</a:t>
            </a:r>
            <a:endParaRPr sz="1400" b="1" dirty="0">
              <a:solidFill>
                <a:srgbClr val="1F497D"/>
              </a:solidFill>
              <a:latin typeface="Arial Black" panose="020B0A040201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370" name="Google Shape;370;p42"/>
          <p:cNvSpPr txBox="1"/>
          <p:nvPr/>
        </p:nvSpPr>
        <p:spPr>
          <a:xfrm>
            <a:off x="7243206" y="1087024"/>
            <a:ext cx="1571604" cy="278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2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627116"/>
              </p:ext>
            </p:extLst>
          </p:nvPr>
        </p:nvGraphicFramePr>
        <p:xfrm>
          <a:off x="339364" y="1748239"/>
          <a:ext cx="8388000" cy="365252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437188426"/>
                    </a:ext>
                  </a:extLst>
                </a:gridCol>
                <a:gridCol w="5508000">
                  <a:extLst>
                    <a:ext uri="{9D8B030D-6E8A-4147-A177-3AD203B41FA5}">
                      <a16:colId xmlns:a16="http://schemas.microsoft.com/office/drawing/2014/main" val="6588284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ЦИТУВАННЯ</a:t>
                      </a:r>
                      <a:endParaRPr lang="ru-RU" sz="1400" b="1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294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художня школа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  Хочется, да, молодых и креативных…»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«Хотелось бы больше общаться…»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0949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 централізована бібліотечна система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«Все у нас хорошо, гармонично, работают энтузиасты…»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223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 центр (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МЦБС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 нашей команде главное не мешать.»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Залізничників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«…у нас хорошая команда. </a:t>
                      </a: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…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больше молодежи хочется. С мужиками курить выходишь, они всю правду тебе рассказывают, хотя тоже хочется про что-то новое поговорить»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37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організаційно-методичного центру відділу культури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«У нас коллектив молодой нам хочется больше добавить сотрудников.»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364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школа мистецтв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«Нас все устраивает, как бы я не знаю»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855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 школа №1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«Все хорошо у нас»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799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«Все добре, але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хотілося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щоб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команда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була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більшою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ширшою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бо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ми не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стоїмо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місці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ми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розвиваємося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завдань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стає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більше</a:t>
                      </a: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а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колектив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іноді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скорочують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І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це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дуже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сумно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438521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 ÐµÐ·ÑÐ»ÑÑÐ°Ñ Ð¿Ð¾ÑÑÐºÑ Ð·Ð¾Ð±ÑÐ°Ð¶ÐµÐ½Ñ Ð·Ð° Ð·Ð°Ð¿Ð¸ÑÐ¾Ð¼ &quot;Ð¼ÑÑÑÐºÐ° ÐºÑÐ»ÑÑÑÑÐ°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68" y="2811692"/>
            <a:ext cx="3780150" cy="37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" name="Google Shape;422;p47"/>
          <p:cNvSpPr/>
          <p:nvPr/>
        </p:nvSpPr>
        <p:spPr>
          <a:xfrm>
            <a:off x="610568" y="1810758"/>
            <a:ext cx="3888432" cy="3816424"/>
          </a:xfrm>
          <a:prstGeom prst="ellipse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БЛОК 3.</a:t>
            </a: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7"/>
          <p:cNvSpPr/>
          <p:nvPr/>
        </p:nvSpPr>
        <p:spPr>
          <a:xfrm>
            <a:off x="1223628" y="3538950"/>
            <a:ext cx="360040" cy="360040"/>
          </a:xfrm>
          <a:prstGeom prst="ellipse">
            <a:avLst/>
          </a:prstGeom>
          <a:solidFill>
            <a:srgbClr val="C3CF0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B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7"/>
          <p:cNvSpPr/>
          <p:nvPr/>
        </p:nvSpPr>
        <p:spPr>
          <a:xfrm>
            <a:off x="3810801" y="1518370"/>
            <a:ext cx="3183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Культурне</a:t>
            </a:r>
            <a:r>
              <a:rPr lang="ru-RU" sz="24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місто</a:t>
            </a:r>
            <a:r>
              <a:rPr lang="ru-RU" sz="24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або</a:t>
            </a:r>
            <a:r>
              <a:rPr lang="ru-RU" sz="24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місто</a:t>
            </a:r>
            <a:r>
              <a:rPr lang="ru-RU" sz="24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для </a:t>
            </a:r>
            <a:r>
              <a:rPr lang="ru-RU" sz="24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культури</a:t>
            </a:r>
            <a:r>
              <a:rPr lang="ru-RU" sz="24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2400" b="1" dirty="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/>
        </p:nvSpPr>
        <p:spPr>
          <a:xfrm>
            <a:off x="7176860" y="1119677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798" y="1119677"/>
            <a:ext cx="6641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Ключові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орієнтири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визначаючі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коло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сучасних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вимог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до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культурних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подій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або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проектів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в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місті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788330"/>
              </p:ext>
            </p:extLst>
          </p:nvPr>
        </p:nvGraphicFramePr>
        <p:xfrm>
          <a:off x="3928302" y="1737648"/>
          <a:ext cx="4896000" cy="462095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44000">
                  <a:extLst>
                    <a:ext uri="{9D8B030D-6E8A-4147-A177-3AD203B41FA5}">
                      <a16:colId xmlns:a16="http://schemas.microsoft.com/office/drawing/2014/main" val="353797778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317192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061381095"/>
                    </a:ext>
                  </a:extLst>
                </a:gridCol>
              </a:tblGrid>
              <a:tr h="145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Позитивні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E713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У</a:t>
                      </a:r>
                      <a:r>
                        <a:rPr lang="uk-UA" sz="11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нікальні</a:t>
                      </a: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49638"/>
                  </a:ext>
                </a:extLst>
              </a:tr>
              <a:tr h="43799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«Ну доступность, наверное, это один из… Мы работаем для людей, чтобы любой мог прийти и посмотреть на это мероприятие или что это будет.»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«Креативность этого мероприятия, яркость мероприятия, чтобы оно несло какое-то смысловое значение, то ли это патриотичное.»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«Так вот на первом месте должно быть образовательное, он должен с этого мероприятия что-то, чем-то пополнить свой багаж знаний.»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Актуальність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доступність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національно-патріотичне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виховання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має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бути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першочергове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Оце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є по перше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змістовність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доступність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комфортність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«Конечно патриотическая направленность.»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Ну понятно если современные требования к культурным событиям, понятно, что это должны быть и средства современные какие-то для этих культурных событий</a:t>
                      </a: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«Есть ли материальная база для всего этого чтобы сделать событие именно современным уделяется там, со спецэффектами, там с лазерным шоу или с хорошим, просто хорошим звуком, это самое.»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далі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все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упирається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фінансування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«Комфортность, что бы это и время было комфортное и место комфортное и с учетом всех требований, инклюзии и требований.»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394806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B65B12-D5F7-4A0B-BEAB-2B5A6FEB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79" y="1737648"/>
            <a:ext cx="3353091" cy="48528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/>
          <p:nvPr/>
        </p:nvSpPr>
        <p:spPr>
          <a:xfrm>
            <a:off x="339366" y="1166291"/>
            <a:ext cx="6674177" cy="2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Орієнтири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які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ми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визначили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розкласти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по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категоріям</a:t>
            </a:r>
            <a:r>
              <a:rPr lang="ru-RU" sz="1400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наших </a:t>
            </a:r>
            <a:r>
              <a:rPr lang="ru-RU" sz="1400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городян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?</a:t>
            </a:r>
            <a:endParaRPr sz="1400" b="1" dirty="0">
              <a:solidFill>
                <a:srgbClr val="1F497D"/>
              </a:solidFill>
              <a:latin typeface="Arial Black" panose="020B0A040201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450" name="Google Shape;450;p50"/>
          <p:cNvSpPr txBox="1"/>
          <p:nvPr/>
        </p:nvSpPr>
        <p:spPr>
          <a:xfrm>
            <a:off x="7157616" y="1084858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358605"/>
              </p:ext>
            </p:extLst>
          </p:nvPr>
        </p:nvGraphicFramePr>
        <p:xfrm>
          <a:off x="3267612" y="1737649"/>
          <a:ext cx="5724000" cy="48819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72000">
                  <a:extLst>
                    <a:ext uri="{9D8B030D-6E8A-4147-A177-3AD203B41FA5}">
                      <a16:colId xmlns:a16="http://schemas.microsoft.com/office/drawing/2014/main" val="353797778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317192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061381095"/>
                    </a:ext>
                  </a:extLst>
                </a:gridCol>
              </a:tblGrid>
              <a:tr h="145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Позитивні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E713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Негативні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У</a:t>
                      </a:r>
                      <a:r>
                        <a:rPr lang="uk-UA" sz="11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нікальні</a:t>
                      </a: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 anchor="ctr"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49638"/>
                  </a:ext>
                </a:extLst>
              </a:tr>
              <a:tr h="43799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«…адресно каждому распределять именно по интересам.»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«Есть большие городские мероприятия, которые для всех, доступность всех, всей громады. Это вот для всех.»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«…концерты культурно-просветительские, рассчитаны на все население, и для маленьких, и для взрослых. Поэтому мы стараемся приобщить к культуре все ниши населения. Поэтому для всех.»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«Ну молодёжь надо образовывать конечно, патриотизму учить.»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«Ну а переселенцы, я скажу, что ну думаю для них что-то нужно сделать.»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 день три- четыре мероприятия, которые на одно время, все очень интересные и даже есть мероприятия, которые для взрослых, взять даже эту тематику военных действий, ну дети, тут же детей надо подключать. Дети сейчас бывает так мыслят, что они уже и взрослых перегоняют, мыслями где-то. Поэтому все категории учтены. Ориентиры тоже.»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«…школьные мероприятия у нас ориентированы именно на детей, родителей, то есть задействованы все возрасты. А вот когда городские мероприятия планируются, мне кажется тоже здесь все нормально, все учтено, и в программе можно посмотреть, любой человек может выбрать что ему интересно.»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Кожна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категорія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заслуговує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отримувати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якісний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культурний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продукт.»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«Они все проходят, все эти категории людей, они уже задействованы. Просто в этом всем есть немножко маленькая проблема, у нас так много, что люди потом не успевают куда им разорваться.» </a:t>
                      </a:r>
                      <a:endParaRPr lang="ru-RU" sz="10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«Мамы с детьми, люди пожилые, чтобы эти мероприятия были комфортными...»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ще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хотілось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би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додати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щоб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було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більше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українського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колориту. Як в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українському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місті</a:t>
                      </a: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«…Если на молодёжь, на средний или там третий пол, или что там мама с детьми, и т.д. много работают, ну, да, ну в принципе есть у нас все мероприятия, все «заходи» у нас адресно. Если это для детей мероприятие, значит для детей. Если это средний возраст, то средний возраст.</a:t>
                      </a:r>
                    </a:p>
                  </a:txBody>
                  <a:tcPr marL="55815" marR="5581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394806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A82239-790B-4966-8C3D-12209C23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6" y="1737649"/>
            <a:ext cx="2737341" cy="42005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2"/>
          <p:cNvSpPr txBox="1"/>
          <p:nvPr/>
        </p:nvSpPr>
        <p:spPr>
          <a:xfrm>
            <a:off x="7242458" y="1119677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383" y="1119677"/>
            <a:ext cx="6895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/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Які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проекти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в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культурній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сфері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були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найбільш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успішними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за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останній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ru-RU" b="1" dirty="0" err="1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рік</a:t>
            </a:r>
            <a:r>
              <a:rPr lang="ru-RU" b="1" dirty="0">
                <a:solidFill>
                  <a:srgbClr val="1F497D"/>
                </a:solidFill>
                <a:latin typeface="Arial Black" panose="020B0A04020102020204" pitchFamily="34" charset="0"/>
                <a:ea typeface="Arial Narrow"/>
                <a:cs typeface="Arial Narrow"/>
                <a:sym typeface="Arial Narrow"/>
              </a:rPr>
              <a:t>, на вашу думку? </a:t>
            </a:r>
            <a:endParaRPr lang="ru-RU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4412" y="1713395"/>
            <a:ext cx="5679650" cy="4524315"/>
          </a:xfrm>
          <a:prstGeom prst="rect">
            <a:avLst/>
          </a:prstGeom>
          <a:ln>
            <a:solidFill>
              <a:srgbClr val="E7135C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«Ну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Черешневе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прошло хорошо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 хорошем уровне, серьезном.»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«Да, наверное,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Черешнево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больше.» мне понравилось из последнего.»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«Ну конечно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Черешнево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это вообще визитная карточка.»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«Том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Сойер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забыл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когда мы в парке были на занятиях. Тоже объединяет.»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Лига Смеха» приезжала недавно, прикольно. Ну и конечно же «Том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Сойер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Черешнево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Черешнево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«день города»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Мне как музыкант, я не могу не заметить, это мероприятие, которое проходит каждый год 2го февраля, это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памяти Скрябина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«Мне очень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понравилось проведение в этом году Дня города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хочу еще раз с акцентировать на том что на площади были представлены национальные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меньшины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нашего города…</a:t>
            </a:r>
            <a:r>
              <a:rPr lang="uk-UA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«Ну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мені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дуже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сподобалось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ми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року,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разом с центром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реалізували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«День Європи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 «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Черешневе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то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мабуть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такий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мелітопольський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карнавал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 ото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бразильський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буває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Лига Смеха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 приезжала недавно, прикольно.»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«…музыканты Мелитополя, сами музыканты играют </a:t>
            </a:r>
            <a:r>
              <a:rPr lang="ru-RU" sz="1200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песни Скрябина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«І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хотілося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така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 «</a:t>
            </a:r>
            <a:r>
              <a:rPr lang="ru-RU" sz="1200" dirty="0" err="1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Вишивана</a:t>
            </a:r>
            <a:r>
              <a:rPr lang="ru-RU" sz="1200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хода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я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підтримую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вона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містом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ця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вишивана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хода, вона локально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десь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там, а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хода.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Це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б…»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города 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мозги нам всем вынес.»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«Мне очень 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нравится парад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вышиванок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Я даже приобрела там платье. Почему-то сдерживают в участии в этом параде библиотеку.»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«Смотрят как идёшь в </a:t>
            </a:r>
            <a:r>
              <a:rPr lang="ru-RU" sz="12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вышиванке</a:t>
            </a:r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улицам, шла, я боялась идти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своем национальном костюме.»</a:t>
            </a:r>
            <a:endParaRPr lang="uk-UA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EEB90-D9AB-4BDA-9A32-D81D84FF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83" y="1713395"/>
            <a:ext cx="2712955" cy="483454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4"/>
          <p:cNvSpPr txBox="1"/>
          <p:nvPr/>
        </p:nvSpPr>
        <p:spPr>
          <a:xfrm>
            <a:off x="7204750" y="1019741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809" y="1019741"/>
            <a:ext cx="6848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Які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культурно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масові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заходи,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відвідували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особисто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,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крім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тих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які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організовували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, і як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їх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оцінюєте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647062"/>
              </p:ext>
            </p:extLst>
          </p:nvPr>
        </p:nvGraphicFramePr>
        <p:xfrm>
          <a:off x="339364" y="1748239"/>
          <a:ext cx="8388000" cy="36177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437188426"/>
                    </a:ext>
                  </a:extLst>
                </a:gridCol>
                <a:gridCol w="5508000">
                  <a:extLst>
                    <a:ext uri="{9D8B030D-6E8A-4147-A177-3AD203B41FA5}">
                      <a16:colId xmlns:a16="http://schemas.microsoft.com/office/drawing/2014/main" val="6588284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ЦИТУВАННЯ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294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художня школа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«Черешневе», «День города»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День молодежи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«Том Сойер фест»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0949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 централізована бібліотечна система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 каждом мероприятии мы принимаем участие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223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 центр (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МЦБС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когда с Днепра приезжали, с Запорожья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…»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Залізничників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«Лига Смеха»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37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організаційно-методичного центру відділу культури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мы являемся, большинство мероприятий организаторами, координаторами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364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школа мистецтв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</a:t>
                      </a:r>
                      <a:r>
                        <a:rPr lang="ru-RU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посещаю практически каждые городские мероприятия, ну мы в качестве как музыкант мы выступаем со своим коллективом</a:t>
                      </a: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…»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«…концерт, который был в ДК Шевченко, к дню освобождения Мелитополя, 23 октября…»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855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 школа №1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«День работников культуры»</a:t>
                      </a:r>
                      <a:endParaRPr lang="ru-RU" sz="14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799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концерт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пам’яті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Кузьми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Скрябіна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», постановки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театральної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майстерні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«Арт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Мур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«…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 </a:t>
                      </a:r>
                      <a:r>
                        <a:rPr lang="ru-RU" sz="14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Запоріжжі</a:t>
                      </a:r>
                      <a:r>
                        <a:rPr lang="uk-UA" sz="14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4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438521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4"/>
          <p:cNvSpPr txBox="1"/>
          <p:nvPr/>
        </p:nvSpPr>
        <p:spPr>
          <a:xfrm>
            <a:off x="7204750" y="1019741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809" y="1019741"/>
            <a:ext cx="6848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А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які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підводні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камені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проявилися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при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організації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та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проведенні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наших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успішних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практик в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місті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?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Що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заважало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їх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 panose="020B0A04020102020204" pitchFamily="34" charset="0"/>
              </a:rPr>
              <a:t>реалізовувати</a:t>
            </a:r>
            <a:r>
              <a:rPr lang="ru-RU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94816"/>
              </p:ext>
            </p:extLst>
          </p:nvPr>
        </p:nvGraphicFramePr>
        <p:xfrm>
          <a:off x="249809" y="1628482"/>
          <a:ext cx="8568000" cy="481069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029842266"/>
                    </a:ext>
                  </a:extLst>
                </a:gridCol>
                <a:gridCol w="5652000">
                  <a:extLst>
                    <a:ext uri="{9D8B030D-6E8A-4147-A177-3AD203B41FA5}">
                      <a16:colId xmlns:a16="http://schemas.microsoft.com/office/drawing/2014/main" val="151142952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1314714"/>
                    </a:ext>
                  </a:extLst>
                </a:gridCol>
              </a:tblGrid>
              <a:tr h="145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ЦИТУВАННЯ</a:t>
                      </a:r>
                      <a:endParaRPr lang="ru-RU" sz="1100" b="1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«ПІДВОДНІ КАМЕНІ»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42799"/>
                  </a:ext>
                </a:extLst>
              </a:tr>
              <a:tr h="41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художня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если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это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городское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мероприятие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то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планируется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все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расписано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по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времени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четко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«…В принципе все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было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нормально, по плану.»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Планування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366497"/>
                  </a:ext>
                </a:extLst>
              </a:tr>
              <a:tr h="684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централізована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бібліотечна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система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«…у нас своя там локация, у нас вроде там все нормально, никаких проблем не возникает. Но, остальное, мы же не знаем, …может быть какие-то там нюансы и возникают, но внешне это все выглядит прекрасно, мало ли что там они может переставили, срочно там что-то поменяли.»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Комунікація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027231"/>
                  </a:ext>
                </a:extLst>
              </a:tr>
              <a:tr h="547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центр (</a:t>
                      </a:r>
                      <a:r>
                        <a:rPr lang="uk-UA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МЦБС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«не хватает информационной компании.  Если большие мероприятия не освещаются на телевидении в газете… Но часто люди жалуются, что они не знали, но пришли бы. 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«…И в ДК Шевченко, холодно, в зале.»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Інформаційна підтримка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383769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Залізничників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«Это один, большой, подводный камень. Ну я не знаю…</a:t>
                      </a: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Микрофон не зароботал, ну такое вот все.</a:t>
                      </a: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Технічна частина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55807"/>
                  </a:ext>
                </a:extLst>
              </a:tr>
              <a:tr h="958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організаційно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-методичного центру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відділу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культури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«Самая большая наша проблема …техническая часть. …для этого нужны люди, нужен транспорт, доставить что-то, привезти, и вот к сожалению, нет у нас в городе такой организации, …и выставки вывести, это какой-то тот же проектор. То есть люди, которые поставили, довезли, привезли разобрали. …Эмоции - ведущие несут микрофоны, стойки колонки, ну то есть вот эта техническая часть»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Технічна частина і обслуговування заходів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4985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школа мистецтв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«Потому что я не редко выступаю музыкантом уличным…и машины и помогают с аппаратурой…»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Технічна частина і обслуговування заходів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71381"/>
                  </a:ext>
                </a:extLst>
              </a:tr>
              <a:tr h="547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 №1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«…и микрофон не включится, и кто-то там пойдет в туалет, не в то время, когда нужно выходить на сцену. То есть все эти технические моменты и человеческие факторы они всегда присутствуют»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Технічна частина і обслуговування заходів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012909"/>
                  </a:ext>
                </a:extLst>
              </a:tr>
              <a:tr h="684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«в нас не є розвинений інститут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волонтерства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… якщо були б ті люди які розумієте що утримувати такий завеликий штаб щоб все це сталося це не можливо для бюджету, а якщо б ми могли так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комунікувати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щоб були волонтери які прийдуть на загальноміські свята і допомогли.»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Допомога від громади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34" marR="52334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7348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38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4"/>
          <p:cNvSpPr txBox="1"/>
          <p:nvPr/>
        </p:nvSpPr>
        <p:spPr>
          <a:xfrm>
            <a:off x="7204750" y="1019741"/>
            <a:ext cx="1571604" cy="309059"/>
          </a:xfrm>
          <a:prstGeom prst="rect">
            <a:avLst/>
          </a:prstGeom>
          <a:solidFill>
            <a:srgbClr val="E7135C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3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809" y="1019741"/>
            <a:ext cx="6848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Які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ініціативи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хотіли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б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реалізувати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в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місті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для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розвитку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культурного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життя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Мелітополя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?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Що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особисто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ви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хотіли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 б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змінити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,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перетворити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, </a:t>
            </a:r>
            <a:r>
              <a:rPr lang="ru-RU" sz="12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реалізувати</a:t>
            </a:r>
            <a:r>
              <a:rPr lang="ru-RU" sz="1200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489436"/>
              </p:ext>
            </p:extLst>
          </p:nvPr>
        </p:nvGraphicFramePr>
        <p:xfrm>
          <a:off x="249809" y="1673026"/>
          <a:ext cx="8640000" cy="49089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1122425455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3340796706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033154576"/>
                    </a:ext>
                  </a:extLst>
                </a:gridCol>
              </a:tblGrid>
              <a:tr h="133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Arial Narrow" panose="020B0606020202030204" pitchFamily="34" charset="0"/>
                        </a:rPr>
                        <a:t>ЦИТУВАННЯ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НАПРЯМ РОБОТИ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760040"/>
                  </a:ext>
                </a:extLst>
              </a:tr>
              <a:tr h="1004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художня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больше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монументальных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моментов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 городом.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Есть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площадки,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есть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идеи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ну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их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надо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реализовать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Возле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шахматной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школы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в районе»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«на вокзале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прекрасное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место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там. Просто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просится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там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организовать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эту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площадь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смотрю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реку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Молочную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 на нашу.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Хотелось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чтобы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она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возродилась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кто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-то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возродил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деньги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нашлись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Ну и там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были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там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лодочные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станции</a:t>
                      </a: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Заходи і локації за містом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Локації по мікрорайонах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Мастер-классы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891633"/>
                  </a:ext>
                </a:extLst>
              </a:tr>
              <a:tr h="502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централізована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бібліотечна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система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«что-то типа «Битвы районов»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Нові заходи в місті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785661"/>
                  </a:ext>
                </a:extLst>
              </a:tr>
              <a:tr h="376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центр (</a:t>
                      </a:r>
                      <a:r>
                        <a:rPr lang="uk-UA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МЦБС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«Экспресс», автобус, который возит иностранную литературу, если бы такой библиобус был в Мелитополе, в свете событий, когда дорожает, люди могут и бесплатно проехать на нем, и почитать»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Нові заходи в місті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226658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Залізничників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</a:t>
                      </a:r>
                      <a:r>
                        <a:rPr lang="ru-RU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Чтобы набережная была, чтобы действительно так погулять, там водичка, уточки, прикольно</a:t>
                      </a: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Заходи і </a:t>
                      </a:r>
                      <a:r>
                        <a:rPr lang="ru-RU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локації</a:t>
                      </a:r>
                      <a:r>
                        <a:rPr lang="ru-RU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 </a:t>
                      </a:r>
                      <a:r>
                        <a:rPr lang="ru-RU" sz="1100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містом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599896"/>
                  </a:ext>
                </a:extLst>
              </a:tr>
              <a:tr h="1004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організаційно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-методичного центру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відділу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культури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«…обновить гардероб наших коллективов, приобрести новые костюмы, уличные. нет даже красивого у нас нового флага Украины.»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 приобретение и аппаратуры и микрофоны, и световой техники.»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«Задачу ставлю наладить общение с горожанами»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«…наладить какие-то выезды, командировки для сотрудников, по обмену опытом»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Технічна частина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Інформаційна підтримка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Кадри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Обмін досвідом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71767"/>
                  </a:ext>
                </a:extLst>
              </a:tr>
              <a:tr h="502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мистецтв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 международный день музыки, это 1 октября. …общегородской праздник, «День музыки». Пусть это будут уличные музыканты, пусть это будет академическая музыка, но чтобы музыка звучала в городе»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Нові заходи в місті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650534"/>
                  </a:ext>
                </a:extLst>
              </a:tr>
              <a:tr h="260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школа №1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«День музыки»</a:t>
                      </a:r>
                      <a:endParaRPr lang="ru-RU" sz="110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Нові заходи в місті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663734"/>
                  </a:ext>
                </a:extLst>
              </a:tr>
              <a:tr h="502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«…на річці «Молочній» був центр культурного життя міста, там був парк де проводилися концерти, міський сад…»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«…пейзажна алеля»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«…зробити музей ще більш комфортним.»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Заходи і локації за містом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Локації в місті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100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Розвиток установи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81" marR="47981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2200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78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685" y="3158604"/>
            <a:ext cx="4953958" cy="278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2" name="Google Shape;422;p47"/>
          <p:cNvSpPr/>
          <p:nvPr/>
        </p:nvSpPr>
        <p:spPr>
          <a:xfrm>
            <a:off x="610568" y="1810758"/>
            <a:ext cx="3888432" cy="3816424"/>
          </a:xfrm>
          <a:prstGeom prst="ellipse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Аналіз</a:t>
            </a:r>
            <a:endParaRPr lang="ru-RU"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Висновки</a:t>
            </a:r>
            <a:endParaRPr lang="ru-RU"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Рекомендації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7"/>
          <p:cNvSpPr/>
          <p:nvPr/>
        </p:nvSpPr>
        <p:spPr>
          <a:xfrm>
            <a:off x="846555" y="3538950"/>
            <a:ext cx="360040" cy="360040"/>
          </a:xfrm>
          <a:prstGeom prst="ellipse">
            <a:avLst/>
          </a:prstGeom>
          <a:solidFill>
            <a:srgbClr val="E7135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B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29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319260" y="1103315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62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ТЕРМІН</a:t>
            </a:r>
            <a:endParaRPr sz="1662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4928964" y="1495063"/>
            <a:ext cx="3762545" cy="42860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Керівники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установ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і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підрозділів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Відділу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культури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Мелітопольської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міської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ради. </a:t>
            </a:r>
            <a:r>
              <a:rPr lang="en-US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N=20</a:t>
            </a:r>
            <a:r>
              <a:rPr lang="uk-UA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.</a:t>
            </a:r>
            <a:r>
              <a:rPr lang="ru-RU" sz="1200" b="1" dirty="0">
                <a:solidFill>
                  <a:schemeClr val="dk2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endParaRPr sz="1200" b="1" dirty="0">
              <a:solidFill>
                <a:schemeClr val="dk2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19259" y="1822839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2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МІСЦЕ ПРОВЕДЕННЯ</a:t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319259" y="2200302"/>
            <a:ext cx="3762545" cy="276999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Палаці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Культури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імені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Т.Г. Шевченко,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м.Мелітополь</a:t>
            </a:r>
            <a:endParaRPr sz="12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4928965" y="1103315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2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УЧАСНИКИ</a:t>
            </a:r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319259" y="1475608"/>
            <a:ext cx="3762546" cy="276999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23.12.2019</a:t>
            </a:r>
            <a:endParaRPr sz="12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4928965" y="4106110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2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РЕКРУТИНГ</a:t>
            </a:r>
            <a:endParaRPr dirty="0"/>
          </a:p>
        </p:txBody>
      </p:sp>
      <p:sp>
        <p:nvSpPr>
          <p:cNvPr id="116" name="Google Shape;116;p16"/>
          <p:cNvSpPr/>
          <p:nvPr/>
        </p:nvSpPr>
        <p:spPr>
          <a:xfrm>
            <a:off x="4928964" y="4494874"/>
            <a:ext cx="3762545" cy="646331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Інформування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проходило шляхом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особистого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запрошення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та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телефонних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1200" b="1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дзвінків</a:t>
            </a:r>
            <a:r>
              <a:rPr lang="ru-RU" sz="12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12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4934084" y="5211951"/>
            <a:ext cx="3757425" cy="31963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77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ВІДНОШЕННЯ ДО ТЕМИ</a:t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4928964" y="5583482"/>
            <a:ext cx="3762545" cy="1015663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Тема для обговорення була зрозумілою та близькою для всіх учасників фокус-груп.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При винесенні суджень більшість учасників зверталось до особистого досвіду та досвіду знайомих.</a:t>
            </a:r>
            <a:endParaRPr sz="1200" b="1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319259" y="2552544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2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МЕТА</a:t>
            </a:r>
            <a:endParaRPr sz="1662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319259" y="2931707"/>
            <a:ext cx="3762545" cy="46166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Вдосконалення управлінської діяльності в галузі культури.</a:t>
            </a:r>
            <a:endParaRPr sz="1200" b="1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319259" y="3446479"/>
            <a:ext cx="3762545" cy="348109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2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Завдання</a:t>
            </a:r>
            <a:endParaRPr sz="1662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319259" y="3834839"/>
            <a:ext cx="3762545" cy="563096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Прогнозування шляхів і методів досягнення позитивного розвитку культурної політики міста на середньострокову і довгострокову перспективу.</a:t>
            </a: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928964" y="1987782"/>
            <a:ext cx="3762545" cy="205421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Відділ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ради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Організаційно-методичний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центр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Мелітопольський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міський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краєзнавчий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музей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централізована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бібліотечна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система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Інтернет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центр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Палац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залізничників</a:t>
            </a:r>
            <a:endParaRPr lang="ru-RU" sz="1200" dirty="0">
              <a:solidFill>
                <a:srgbClr val="1F497D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Музична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школа №1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Дитяча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художня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школа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Дитяча</a:t>
            </a:r>
            <a:r>
              <a:rPr lang="ru-RU" sz="1200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школа </a:t>
            </a:r>
            <a:r>
              <a:rPr lang="ru-RU" sz="1200" dirty="0" err="1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мистецтв</a:t>
            </a:r>
            <a:endParaRPr lang="ru-RU" sz="1200" dirty="0">
              <a:solidFill>
                <a:srgbClr val="1F497D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0" y="4454219"/>
            <a:ext cx="3695304" cy="2301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08" y="1042852"/>
            <a:ext cx="1680268" cy="404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SWOT</a:t>
            </a:r>
            <a:r>
              <a:rPr lang="uk-UA" sz="20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-АНАЛІЗ</a:t>
            </a:r>
            <a:endParaRPr lang="ru-RU" sz="20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577680"/>
              </p:ext>
            </p:extLst>
          </p:nvPr>
        </p:nvGraphicFramePr>
        <p:xfrm>
          <a:off x="257508" y="1532357"/>
          <a:ext cx="8712000" cy="42753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56000">
                  <a:extLst>
                    <a:ext uri="{9D8B030D-6E8A-4147-A177-3AD203B41FA5}">
                      <a16:colId xmlns:a16="http://schemas.microsoft.com/office/drawing/2014/main" val="3995203774"/>
                    </a:ext>
                  </a:extLst>
                </a:gridCol>
                <a:gridCol w="4356000">
                  <a:extLst>
                    <a:ext uri="{9D8B030D-6E8A-4147-A177-3AD203B41FA5}">
                      <a16:colId xmlns:a16="http://schemas.microsoft.com/office/drawing/2014/main" val="1039571307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СИЛЬНІ СТОРОНИ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solidFill>
                      <a:srgbClr val="E713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СЛАБКІ СТОРОНИ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75571"/>
                  </a:ext>
                </a:extLst>
              </a:tr>
              <a:tr h="2514424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Планування і координація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Взаємодопомога у колективах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Постійне надбання нового досвіду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Творчі, креативні команди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Висока компетентність і кваліфікація персоналу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Спрацьовані команди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Гнучкість колективів до впровадження інновацій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Чітке розуміння і прийняття корпоративної системи цінностей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Багата історія установ і традиційність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Досвід організації масштабних заходів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Робота із задоволенням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Постійна участь у заходах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Підтримка установ установами і адміністрацією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Підтримка галузі Міською радою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 ідей 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Партнери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Відсутній особистісно орієнтований підхід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Високий рівень формальності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між адміністрацією і установами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система розподілу обов’язків в установах (накладання)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Ненормований робочий день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витримана гендерна рівність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нових молодих кадрів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Слабо розвинені зв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’</a:t>
                      </a:r>
                      <a:r>
                        <a:rPr lang="uk-UA" sz="12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язки</a:t>
                      </a: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із установами в області та країні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визначені цільові аудиторії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із населенням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</a:t>
                      </a:r>
                      <a:r>
                        <a:rPr lang="uk-UA" sz="12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іноваційність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матеріально-технічна база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технічної команди з обслуговування заходів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організованої добровільної підтримки населення (волонтери)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Колективи мало представлені за межами міста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високий рівень включення у проектну діяльність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Відсутня система визнання результатів роботи команд і фахівців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«батьків»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підвищення якості заходів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особистої участі у заходах як глядача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8105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549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93853"/>
              </p:ext>
            </p:extLst>
          </p:nvPr>
        </p:nvGraphicFramePr>
        <p:xfrm>
          <a:off x="257508" y="1637907"/>
          <a:ext cx="8712000" cy="29054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56000">
                  <a:extLst>
                    <a:ext uri="{9D8B030D-6E8A-4147-A177-3AD203B41FA5}">
                      <a16:colId xmlns:a16="http://schemas.microsoft.com/office/drawing/2014/main" val="2100227189"/>
                    </a:ext>
                  </a:extLst>
                </a:gridCol>
                <a:gridCol w="4356000">
                  <a:extLst>
                    <a:ext uri="{9D8B030D-6E8A-4147-A177-3AD203B41FA5}">
                      <a16:colId xmlns:a16="http://schemas.microsoft.com/office/drawing/2014/main" val="496198054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МОЖЛИВОСТІ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solidFill>
                      <a:srgbClr val="C3CF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ЗАГРОЗИ</a:t>
                      </a:r>
                      <a:r>
                        <a:rPr lang="uk-UA" sz="1200" b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12196"/>
                  </a:ext>
                </a:extLst>
              </a:tr>
              <a:tr h="176009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Доступ до унікальних ресурсів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Оптимальність вибору стилю управління колективом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Багатокультурне місто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Молодіжне місто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Відкритий доступ до інформаційних ресурсів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Невикористовувані досі символічні, соціальні, творчі ресурси і </a:t>
                      </a:r>
                      <a:r>
                        <a:rPr lang="uk-UA" sz="12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т.д</a:t>
                      </a: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Нові ніші на ринку культурного пропозиції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ще неосвоєних сегментів аудиторії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Існування інноваційних ідей та проектів, здатних стати "точками зростання"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Міжнародна проектна допомога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потенційних спонсорів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Впровадження сучасних видів послуг, що надаються населенню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Скорочення мережі установ 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Відтік професійних кадрів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Зниження якості та кількості послуг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Незадовільний стан об'єктів нерухомого майна, що використовуються закладами культури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Обмеження мешканців віддалених районів у користуванні установами культури, доступі до інформаційних і культурних цінностей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Зменшення кількості культурно-мистецьких заходів через недостатнє фінансування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Зменшення контингенту учнів та студентів у мистецьких навчальних закладах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Нестабільність економічної та політичної ситуації в країні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Зростання цін на матеріали, необхідні для діяльності організацій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/>
                </a:tc>
                <a:extLst>
                  <a:ext uri="{0D108BD9-81ED-4DB2-BD59-A6C34878D82A}">
                    <a16:rowId xmlns:a16="http://schemas.microsoft.com/office/drawing/2014/main" val="208867341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7508" y="1042852"/>
            <a:ext cx="1680268" cy="404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SWOT</a:t>
            </a:r>
            <a:r>
              <a:rPr lang="uk-UA" sz="20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-АНАЛІЗ</a:t>
            </a:r>
            <a:endParaRPr lang="ru-RU" sz="20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97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103" y="1007890"/>
            <a:ext cx="563251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ПЕРЕВАГИ: МОЖЛИВОСТІ ПІДТРИМУЮТЬ СИЛЬНІ СТОРОНИ</a:t>
            </a:r>
            <a:endParaRPr lang="ru-RU" sz="12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103" y="1253014"/>
            <a:ext cx="8847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chemeClr val="bg2"/>
                </a:solidFill>
              </a:rPr>
              <a:t>Аналіз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взаємозв'язків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між</a:t>
            </a:r>
            <a:r>
              <a:rPr lang="ru-RU" sz="1100" dirty="0">
                <a:solidFill>
                  <a:schemeClr val="bg2"/>
                </a:solidFill>
              </a:rPr>
              <a:t> «</a:t>
            </a:r>
            <a:r>
              <a:rPr lang="ru-RU" sz="1100" dirty="0" err="1">
                <a:solidFill>
                  <a:schemeClr val="bg2"/>
                </a:solidFill>
              </a:rPr>
              <a:t>внутрішніми</a:t>
            </a:r>
            <a:r>
              <a:rPr lang="ru-RU" sz="1100" dirty="0">
                <a:solidFill>
                  <a:schemeClr val="bg2"/>
                </a:solidFill>
              </a:rPr>
              <a:t>» (</a:t>
            </a:r>
            <a:r>
              <a:rPr lang="ru-RU" sz="1100" dirty="0" err="1">
                <a:solidFill>
                  <a:schemeClr val="bg2"/>
                </a:solidFill>
              </a:rPr>
              <a:t>сильні</a:t>
            </a:r>
            <a:r>
              <a:rPr lang="ru-RU" sz="1100" dirty="0">
                <a:solidFill>
                  <a:schemeClr val="bg2"/>
                </a:solidFill>
              </a:rPr>
              <a:t> і </a:t>
            </a:r>
            <a:r>
              <a:rPr lang="ru-RU" sz="1100" dirty="0" err="1">
                <a:solidFill>
                  <a:schemeClr val="bg2"/>
                </a:solidFill>
              </a:rPr>
              <a:t>слабкі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сторони</a:t>
            </a:r>
            <a:r>
              <a:rPr lang="ru-RU" sz="1100" dirty="0">
                <a:solidFill>
                  <a:schemeClr val="bg2"/>
                </a:solidFill>
              </a:rPr>
              <a:t>) і «</a:t>
            </a:r>
            <a:r>
              <a:rPr lang="ru-RU" sz="1100" dirty="0" err="1">
                <a:solidFill>
                  <a:schemeClr val="bg2"/>
                </a:solidFill>
              </a:rPr>
              <a:t>зовнішніми</a:t>
            </a:r>
            <a:r>
              <a:rPr lang="ru-RU" sz="1100" dirty="0">
                <a:solidFill>
                  <a:schemeClr val="bg2"/>
                </a:solidFill>
              </a:rPr>
              <a:t>» (</a:t>
            </a:r>
            <a:r>
              <a:rPr lang="ru-RU" sz="1100" dirty="0" err="1">
                <a:solidFill>
                  <a:schemeClr val="bg2"/>
                </a:solidFill>
              </a:rPr>
              <a:t>можливості</a:t>
            </a:r>
            <a:r>
              <a:rPr lang="ru-RU" sz="1100" dirty="0">
                <a:solidFill>
                  <a:schemeClr val="bg2"/>
                </a:solidFill>
              </a:rPr>
              <a:t> і </a:t>
            </a:r>
            <a:r>
              <a:rPr lang="ru-RU" sz="1100" dirty="0" err="1">
                <a:solidFill>
                  <a:schemeClr val="bg2"/>
                </a:solidFill>
              </a:rPr>
              <a:t>загрози</a:t>
            </a:r>
            <a:r>
              <a:rPr lang="ru-RU" sz="1100" dirty="0">
                <a:solidFill>
                  <a:schemeClr val="bg2"/>
                </a:solidFill>
              </a:rPr>
              <a:t>) факторами, </a:t>
            </a:r>
            <a:r>
              <a:rPr lang="ru-RU" sz="1100" dirty="0" err="1">
                <a:solidFill>
                  <a:schemeClr val="bg2"/>
                </a:solidFill>
              </a:rPr>
              <a:t>що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впливають</a:t>
            </a:r>
            <a:r>
              <a:rPr lang="ru-RU" sz="1100" dirty="0">
                <a:solidFill>
                  <a:schemeClr val="bg2"/>
                </a:solidFill>
              </a:rPr>
              <a:t> на </a:t>
            </a:r>
            <a:r>
              <a:rPr lang="ru-RU" sz="1100" dirty="0" err="1">
                <a:solidFill>
                  <a:schemeClr val="bg2"/>
                </a:solidFill>
              </a:rPr>
              <a:t>розвиток</a:t>
            </a:r>
            <a:r>
              <a:rPr lang="ru-RU" sz="1100" dirty="0">
                <a:solidFill>
                  <a:schemeClr val="bg2"/>
                </a:solidFill>
              </a:rPr>
              <a:t>, </a:t>
            </a:r>
            <a:r>
              <a:rPr lang="ru-RU" sz="1100" dirty="0" err="1">
                <a:solidFill>
                  <a:schemeClr val="bg2"/>
                </a:solidFill>
              </a:rPr>
              <a:t>показує</a:t>
            </a:r>
            <a:r>
              <a:rPr lang="ru-RU" sz="1100" dirty="0">
                <a:solidFill>
                  <a:schemeClr val="bg2"/>
                </a:solidFill>
              </a:rPr>
              <a:t>, </a:t>
            </a:r>
            <a:r>
              <a:rPr lang="ru-RU" sz="1100" dirty="0" err="1">
                <a:solidFill>
                  <a:schemeClr val="bg2"/>
                </a:solidFill>
              </a:rPr>
              <a:t>що</a:t>
            </a:r>
            <a:r>
              <a:rPr lang="ru-RU" sz="1100" dirty="0">
                <a:solidFill>
                  <a:schemeClr val="bg2"/>
                </a:solidFill>
              </a:rPr>
              <a:t> ряд </a:t>
            </a:r>
            <a:r>
              <a:rPr lang="ru-RU" sz="1100" dirty="0" err="1">
                <a:solidFill>
                  <a:schemeClr val="bg2"/>
                </a:solidFill>
              </a:rPr>
              <a:t>зовнішніх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можливостей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підтримує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сильні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сторони</a:t>
            </a:r>
            <a:r>
              <a:rPr lang="ru-RU" sz="1100" dirty="0">
                <a:solidFill>
                  <a:schemeClr val="bg2"/>
                </a:solidFill>
              </a:rPr>
              <a:t> </a:t>
            </a:r>
            <a:r>
              <a:rPr lang="ru-RU" sz="1100" dirty="0" err="1">
                <a:solidFill>
                  <a:schemeClr val="bg2"/>
                </a:solidFill>
              </a:rPr>
              <a:t>міста</a:t>
            </a:r>
            <a:r>
              <a:rPr lang="ru-RU" sz="1100" dirty="0">
                <a:solidFill>
                  <a:schemeClr val="bg2"/>
                </a:solidFill>
              </a:rPr>
              <a:t>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33106"/>
              </p:ext>
            </p:extLst>
          </p:nvPr>
        </p:nvGraphicFramePr>
        <p:xfrm>
          <a:off x="421033" y="1736965"/>
          <a:ext cx="3670200" cy="25415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70200">
                  <a:extLst>
                    <a:ext uri="{9D8B030D-6E8A-4147-A177-3AD203B41FA5}">
                      <a16:colId xmlns:a16="http://schemas.microsoft.com/office/drawing/2014/main" val="1757368195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МОЖЛИВОСТІ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527681"/>
                  </a:ext>
                </a:extLst>
              </a:tr>
              <a:tr h="176009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Доступ до унікальних ресурсів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Оптимальність вибору стилю управління колективом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Багатокультурне місто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Молодіжне місто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Відкритий доступ до інформаційних ресурсів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Невикористовувані досі символічні, соціальні, творчі ресурси і </a:t>
                      </a:r>
                      <a:r>
                        <a:rPr lang="uk-UA" sz="105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т.д</a:t>
                      </a: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Нові ніші на ринку культурного пропозиції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ще неосвоєних сегментів аудиторії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Існування інноваційних ідей та проектів, здатних стати "точками зростання"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Міжнародна проектна допомога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потенційних спонсорів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Впровадження сучасних видів послуг, що надаються населенню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3866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48283"/>
              </p:ext>
            </p:extLst>
          </p:nvPr>
        </p:nvGraphicFramePr>
        <p:xfrm>
          <a:off x="5142321" y="1736965"/>
          <a:ext cx="3473777" cy="28839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73777">
                  <a:extLst>
                    <a:ext uri="{9D8B030D-6E8A-4147-A177-3AD203B41FA5}">
                      <a16:colId xmlns:a16="http://schemas.microsoft.com/office/drawing/2014/main" val="1344192089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СИЛЬНІ СТОРОНИ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557225"/>
                  </a:ext>
                </a:extLst>
              </a:tr>
              <a:tr h="2514424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Планування і координація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Взаємодопомога у колективах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Постійне надбання нового досвіду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Творчі, креативні команди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Висока компетентність і кваліфікація персоналу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Спрацьовані команди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Гнучкість колективів до впровадження інновацій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Чітке розуміння і прийняття корпоративної системи цінностей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Багата історія установ і традиційність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Досвід організації масштабних заходів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Робота із задоволенням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Постійна участь у заходах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Підтримка установ установами і адміністрацією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Підтримка галузі Міською радою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 ідей 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Партнери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14606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2103" y="4837092"/>
            <a:ext cx="8710367" cy="1821011"/>
          </a:xfrm>
          <a:prstGeom prst="rect">
            <a:avLst/>
          </a:prstGeom>
          <a:ln>
            <a:solidFill>
              <a:srgbClr val="C3CF02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місті є потенціал унікальних ресурсів (історичних, культурних, інституційних, кадрових), що дозволяють значно розширювати спектр проектів і заходів, підвищувати їх різноманітність і якість, залучаючи до роботи полікультурні і молодіжні ресурси.</a:t>
            </a:r>
            <a:endParaRPr lang="ru-RU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 до інформаційних ресурсів дозволяє шукати нові можливості і ідеї, залучаючи досвід інших регіонів і країн, шукати нові кадри, підвищувати різноманітність проектів і заходів.</a:t>
            </a:r>
            <a:endParaRPr lang="ru-RU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1050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Молодіжність</a:t>
            </a: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міста дозволяє організовувати пошук нових творчих одиниць за для розширення штату фахівців установ культури та планового, стратегічного переформатування команд установ у бік омолодження, з урахуванням часу потрібного для набуття молодими фахівцями досвіду і прийняття традицій установ.</a:t>
            </a:r>
            <a:endParaRPr lang="ru-RU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Наявність в країні міжнародних та національних донорських програм дозволяють підтримувати та розвивати існуючі у місті та регіоні ресурси розвитку культури.</a:t>
            </a:r>
            <a:endParaRPr lang="ru-RU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Горизонтальна співпраця з іншими містами та регіонами (безпосередньо, через асоціації міст та інші об'єднання) підтримує хороші умови для розвитку інфраструктури культури міста за рахунок реалізації спільних проектів.</a:t>
            </a:r>
            <a:endParaRPr lang="ru-RU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Підвищення рівня кваліфікації штату установ дозволить підвищити якість роботи та тимчасово допоможе вирішити проблему нових кадрів.</a:t>
            </a:r>
            <a:endParaRPr lang="ru-RU" sz="1050" dirty="0">
              <a:solidFill>
                <a:schemeClr val="bg2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091233" y="1989056"/>
            <a:ext cx="1051088" cy="329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091233" y="1989056"/>
            <a:ext cx="1051088" cy="1031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091233" y="1994696"/>
            <a:ext cx="1051088" cy="256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91233" y="2660678"/>
            <a:ext cx="1051088" cy="169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091233" y="1973897"/>
            <a:ext cx="1051088" cy="703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091233" y="2318994"/>
            <a:ext cx="1051088" cy="341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110087" y="2669818"/>
            <a:ext cx="1032234" cy="1940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091233" y="2504995"/>
            <a:ext cx="1051088" cy="41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110087" y="2325892"/>
            <a:ext cx="1032234" cy="220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091233" y="2546026"/>
            <a:ext cx="1051088" cy="293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091233" y="3738693"/>
            <a:ext cx="1051088" cy="803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091233" y="3734411"/>
            <a:ext cx="1051088" cy="632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091233" y="2987762"/>
            <a:ext cx="1051088" cy="755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442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103" y="1007890"/>
            <a:ext cx="563251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ВИКЛИКИ: МОЖЛИВОСТІ ЗМЕНШУЮТЬ СЛАБКІ СТОРОНИ</a:t>
            </a:r>
            <a:endParaRPr lang="ru-RU" sz="12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38980"/>
              </p:ext>
            </p:extLst>
          </p:nvPr>
        </p:nvGraphicFramePr>
        <p:xfrm>
          <a:off x="311084" y="1318024"/>
          <a:ext cx="3670200" cy="272605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70200">
                  <a:extLst>
                    <a:ext uri="{9D8B030D-6E8A-4147-A177-3AD203B41FA5}">
                      <a16:colId xmlns:a16="http://schemas.microsoft.com/office/drawing/2014/main" val="1757368195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МОЖЛИВОСТІ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F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527681"/>
                  </a:ext>
                </a:extLst>
              </a:tr>
              <a:tr h="176009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Доступ до унікальних ресурсів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Оптимальність вибору стилю управління колективом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Невелике місто (локальне)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Багатокультурне місто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Молодіжне місто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Відкритий доступ до інформаційних ресурсів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Невикористовувані досі символічні, соціальні, творчі ресурси і </a:t>
                      </a:r>
                      <a:r>
                        <a:rPr lang="uk-UA" sz="105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т.д</a:t>
                      </a: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Нові ніші на ринку культурного пропозиції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ще неосвоєних сегментів аудиторії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Існування інноваційних ідей та проектів, здатних стати "точками зростання"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Міжнародна проектна допомога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Наявність потенційних спонсорів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Впровадження сучасних видів послуг, що надаються населенню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5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3866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1084" y="4808299"/>
            <a:ext cx="8710367" cy="1980670"/>
          </a:xfrm>
          <a:prstGeom prst="rect">
            <a:avLst/>
          </a:prstGeom>
          <a:ln>
            <a:solidFill>
              <a:srgbClr val="E7135C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Можливість вибору у стилі управляння командами дозволяє знизити формальність та розвивати особистісно орієнтований підхід до фахівців установ, вирішувати проблему гендерної рівності.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Локальність міста дозволяє налагодити більш тісну комунікацію як у ланці «центр-установа», так і з громадою міста.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Відкритий доступ до інформаційних ресурсів дозволяє шукати нові кадри, розвивати зв’язки із установами в інших регіонах і країнах, формувати команду волонтерів, більш активно включатися до проектної діяльності, реалізовувати представленість колективів міста за його межами.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Відкриття невикористаних досі символічних, соціальних, творчих ресурсів дозволить значно удосконалити розуміння і межі цільових аудиторій, оновити програмні і проектні компоненти.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Впровадження сучасних видів послуг, що надаються населенню дозволить розширити аудиторію заходів та установ, підвищити різноманітність, підвищити </a:t>
            </a:r>
            <a:r>
              <a:rPr lang="uk-UA" sz="1050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інноваційїсть</a:t>
            </a:r>
            <a:endParaRPr lang="uk-UA" sz="1050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Більш широке включення до роботи партнерів (міський бізнес, освіта, наука, громадський сектор) дозволить вирішувати проблему якості заходів, інформування населення, частково проблему матеріально технічного стану, визначеність із цільовими аудиторіями, і шукати найбільш інноваційні проекти і шляхи </a:t>
            </a:r>
            <a:r>
              <a:rPr lang="uk-UA" sz="1050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іх</a:t>
            </a: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реалізації.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981284" y="1516736"/>
            <a:ext cx="585186" cy="27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981284" y="1695612"/>
            <a:ext cx="585186" cy="105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990619" y="1788559"/>
            <a:ext cx="575851" cy="551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75753" y="2615034"/>
            <a:ext cx="590717" cy="22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981284" y="2405836"/>
            <a:ext cx="585186" cy="28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975753" y="2623806"/>
            <a:ext cx="590717" cy="135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981284" y="2413834"/>
            <a:ext cx="585186" cy="77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990619" y="1879040"/>
            <a:ext cx="575851" cy="82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981284" y="1952329"/>
            <a:ext cx="585186" cy="102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20" idx="1"/>
          </p:cNvCxnSpPr>
          <p:nvPr/>
        </p:nvCxnSpPr>
        <p:spPr>
          <a:xfrm flipV="1">
            <a:off x="3975753" y="2997403"/>
            <a:ext cx="590717" cy="83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975753" y="2627637"/>
            <a:ext cx="590717" cy="18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981284" y="2413835"/>
            <a:ext cx="585186" cy="1395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367659"/>
              </p:ext>
            </p:extLst>
          </p:nvPr>
        </p:nvGraphicFramePr>
        <p:xfrm>
          <a:off x="4566470" y="1297762"/>
          <a:ext cx="4356000" cy="339928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56000">
                  <a:extLst>
                    <a:ext uri="{9D8B030D-6E8A-4147-A177-3AD203B41FA5}">
                      <a16:colId xmlns:a16="http://schemas.microsoft.com/office/drawing/2014/main" val="1039571307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СЛАБКІ СТОРОНИ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75571"/>
                  </a:ext>
                </a:extLst>
              </a:tr>
              <a:tr h="2514424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Відсутній особистісно орієнтований підхід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Високий рівень формальності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між адміністрацією і установами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система розподілу обов’язків в установах (накладання)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Ненормований робочий день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витримана гендерна рівність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нових молодих кадрів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Слабо розвинені зв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’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язки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із установами в області та країні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визначені цільові аудиторії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із населенням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іноваційність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матеріально-технічна база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технічної команди з обслуговування заходів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організованої добровільної підтримки населення (волонтери)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Колективи мало представлені за межами міста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високий рівень включення у проектну діяльність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Відсутня система визнання результатів роботи команд і фахівців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«батьків»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підвищення якості заходів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особистої участі у заходах як глядача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8105532"/>
                  </a:ext>
                </a:extLst>
              </a:tr>
            </a:tbl>
          </a:graphicData>
        </a:graphic>
      </p:graphicFrame>
      <p:cxnSp>
        <p:nvCxnSpPr>
          <p:cNvPr id="33" name="Прямая со стрелкой 32"/>
          <p:cNvCxnSpPr/>
          <p:nvPr/>
        </p:nvCxnSpPr>
        <p:spPr>
          <a:xfrm>
            <a:off x="3975752" y="3842635"/>
            <a:ext cx="590718" cy="67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3976522" y="2495517"/>
            <a:ext cx="589948" cy="137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986046" y="3645779"/>
            <a:ext cx="580424" cy="84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975753" y="3299347"/>
            <a:ext cx="590717" cy="365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966418" y="3645779"/>
            <a:ext cx="610345" cy="4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3985857" y="2831192"/>
            <a:ext cx="571278" cy="861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79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30" y="977938"/>
            <a:ext cx="563251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РИЗИКИ: ЗАГРОЗИ ПОСИЛЮЮТЬ СЛАБКІ СТОРОНИ</a:t>
            </a:r>
            <a:endParaRPr lang="ru-RU" sz="12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084" y="4855434"/>
            <a:ext cx="8710367" cy="18078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Скорочення мережі установ і відтік професійних кадрів може призвести до посилення кадрового «голоду», зменшення попиту на послуги культурних установ, зниження якості надаваних послуг, та посилення проблеми «батьків» і комунікації із громадою.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Обмеження мешканців віддалених районів у користуванні установами культури, доступі до інформаційних і культурних цінностей призведе до зменшення контингенту учнів та студентів у мистецьких навчальних закладах, відповідно, до відтоку кадрів, зниження якості і різноманітності послуг і зменшення рівня зацікавленості городян культурним життям.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Нестабільність економічної та політичної ситуації в країні посилить слабкість матеріально-технічної бази, відтік кадрів, відсутність організованої добровільної підтримки населення (волонтери), слабку представленість колективів за межами міста, не високий рівень включення у проектну діяльність.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050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Зростання цін на матеріали, необхідні для діяльності організацій може призвести до зниження рівня матеріально-технічного забезпечення, підвищити рівень формальності у командах, скорочення кадрів і призвести до ускладнення розподілу обов’язків в установах, посилення проблеми «батьки» і проблеми комунікації із громадою.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789483" y="1563984"/>
            <a:ext cx="786322" cy="972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789483" y="1563984"/>
            <a:ext cx="776987" cy="55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455327"/>
              </p:ext>
            </p:extLst>
          </p:nvPr>
        </p:nvGraphicFramePr>
        <p:xfrm>
          <a:off x="4566470" y="1297762"/>
          <a:ext cx="4356000" cy="34244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56000">
                  <a:extLst>
                    <a:ext uri="{9D8B030D-6E8A-4147-A177-3AD203B41FA5}">
                      <a16:colId xmlns:a16="http://schemas.microsoft.com/office/drawing/2014/main" val="1039571307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СЛАБКІ СТОРОНИ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75571"/>
                  </a:ext>
                </a:extLst>
              </a:tr>
              <a:tr h="2514424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Відсутній особистісно орієнтований підхід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Високий рівень формальності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між адміністрацією і установами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система розподілу обов’язків в установах (накладання)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Ненормований робочий день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витримана гендерна рівність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нових молодих кадрів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Слабо розвинені зв</a:t>
                      </a:r>
                      <a:r>
                        <a:rPr lang="ru-RU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’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язки</a:t>
                      </a: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 із установами в області та країні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визначені цільові аудиторії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комунікація із населенням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</a:t>
                      </a:r>
                      <a:r>
                        <a:rPr lang="uk-UA" sz="1000" dirty="0" err="1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іноваційність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Слабка матеріально-технічна база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технічної команди з обслуговування заходів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Відсутність організованої добровільної підтримки населення (волонтери)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Колективи мало представлені за межами міста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 високий рівень включення у проектну діяльність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Відсутня система визнання результатів роботи команд і фахівців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«батьків»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підвищення якості заходів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Проблема особистої участі у заходах як глядача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10553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687808"/>
              </p:ext>
            </p:extLst>
          </p:nvPr>
        </p:nvGraphicFramePr>
        <p:xfrm>
          <a:off x="200177" y="1309555"/>
          <a:ext cx="3579971" cy="2609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579971">
                  <a:extLst>
                    <a:ext uri="{9D8B030D-6E8A-4147-A177-3AD203B41FA5}">
                      <a16:colId xmlns:a16="http://schemas.microsoft.com/office/drawing/2014/main" val="298991833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ЗАГРОЗИ</a:t>
                      </a:r>
                      <a:r>
                        <a:rPr lang="uk-UA" sz="1000" b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89589"/>
                  </a:ext>
                </a:extLst>
              </a:tr>
              <a:tr h="176009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Скорочення мережі установ 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Відтік професійних кадрів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Зниження якості та кількості послуг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Незадовільний стан об'єктів нерухомого майна, що використовуються закладами культури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Обмеження мешканців віддалених районів у користуванні установами культури, доступі до інформаційних і культурних цінностей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Зменшення кількості культурно-мистецьких заходів через недостатнє фінансування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Зменшення контингенту учнів та студентів у мистецьких навчальних закладах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Нестабільність економічної та політичної ситуації в країні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Зростання цін на матеріали, необхідні для діяльності організацій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55" marR="44055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054971"/>
                  </a:ext>
                </a:extLst>
              </a:tr>
            </a:tbl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>
            <a:off x="3789483" y="1578195"/>
            <a:ext cx="776987" cy="303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780148" y="1547030"/>
            <a:ext cx="804992" cy="2836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20" idx="1"/>
          </p:cNvCxnSpPr>
          <p:nvPr/>
        </p:nvCxnSpPr>
        <p:spPr>
          <a:xfrm>
            <a:off x="3789483" y="1574038"/>
            <a:ext cx="776987" cy="1435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770813" y="2468944"/>
            <a:ext cx="814327" cy="6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770813" y="2460432"/>
            <a:ext cx="804992" cy="1930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3761478" y="3348108"/>
            <a:ext cx="823662" cy="178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770813" y="3542488"/>
            <a:ext cx="823662" cy="116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780148" y="3539089"/>
            <a:ext cx="776987" cy="26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3780148" y="3543510"/>
            <a:ext cx="776987" cy="44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3770813" y="3354660"/>
            <a:ext cx="786322" cy="34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3770813" y="1683485"/>
            <a:ext cx="795657" cy="2003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761478" y="2112453"/>
            <a:ext cx="795657" cy="1585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3761478" y="2496230"/>
            <a:ext cx="795657" cy="120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3780148" y="2004123"/>
            <a:ext cx="804992" cy="170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752143" y="3687315"/>
            <a:ext cx="842332" cy="671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379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30" y="977938"/>
            <a:ext cx="563251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ВІДПОВІДІ (точки </a:t>
            </a:r>
            <a:r>
              <a:rPr lang="ru-RU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зростання</a:t>
            </a:r>
            <a:r>
              <a:rPr lang="ru-RU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6B2A4-3002-40F2-9AD6-001178559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0" y="1300783"/>
            <a:ext cx="8736325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1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30" y="977938"/>
            <a:ext cx="5632516" cy="312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b="1" dirty="0">
                <a:solidFill>
                  <a:schemeClr val="bg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endParaRPr lang="ru-RU" b="1" dirty="0">
              <a:solidFill>
                <a:schemeClr val="bg2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774" y="1290524"/>
            <a:ext cx="8300301" cy="5065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ході фокус-групового дослідження було виявлено, що робота відділу культури зводиться до ініціатив структурних підрозділів відділу, але анкетне опитування допомогло б залучити низові ініціативи до формування культурної програми міста та сформувати спільне уявлення про культурне життя.</a:t>
            </a:r>
            <a:endParaRPr lang="ru-RU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Активізувати проектну діяльність, з акцентом на місцевий контекст, що дасть можливість популяризувати колорит Мелітополя на міжрегіональному та всеукраїнському рівнях, сприятиме залученню інвестицій, більш цікаво проводити новий формат заходів, підкреслюючи унікальність й неповторність міста.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Сформувати систему надання інформації щодо грантових і програмних конкурсів, з метою формування більш системної і активної роботи установ із залучення як державних, так і грантових ресурсів, проводити тренінги, семінари, які підвищували б рівень маркетингової грамотності працівників закладів культури;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Організувати та провести низку консультацій </a:t>
            </a:r>
            <a:r>
              <a:rPr lang="uk-UA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фахівціями</a:t>
            </a: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en-US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 </a:t>
            </a: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комунікації для співробітників відділу культури на місцях.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Розробити та впровадити 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систему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заохочень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реалізації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низових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ініціатив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не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тільки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робота </a:t>
            </a:r>
            <a:r>
              <a:rPr lang="ru-RU" sz="1200" b="1" dirty="0" err="1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із</a:t>
            </a:r>
            <a:r>
              <a:rPr lang="ru-RU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центру.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Популяризувати вуличне музичне та візуальне мистецтво, залучаючи творчих особистостей, молодь, художників, погрузивши їх в місцевий контекст.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освітніх культурних установах розробити і впровадити прозору систему визначення успіхів (оцінювання) досягнень учнів (не зважаючи на особливу творчість даної галузі)  та висвітлити її на стендах та інформаційних ресурсах.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200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Розробити та впровадити систему оплати за надані послуги культурними та освітніми установами як доповнення до комунальних платежів. Залучити до розробки  Агенцію розвитку Мелітополя.</a:t>
            </a:r>
            <a:endParaRPr lang="ru-RU" sz="1200" b="1" dirty="0">
              <a:solidFill>
                <a:schemeClr val="bg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3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610568" y="1810758"/>
            <a:ext cx="3888432" cy="3816424"/>
          </a:xfrm>
          <a:prstGeom prst="ellipse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БЛОК 1.</a:t>
            </a:r>
            <a:endParaRPr sz="4000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987958" y="3538950"/>
            <a:ext cx="360040" cy="36004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B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8" descr="ÐÐ°ÑÑÐ¸Ð½ÐºÐ¸ Ð¿Ð¾ Ð·Ð°Ð¿ÑÐ¾ÑÑ ÐºÑÐ»ÑÑÑÑÐ°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35052" y="3450210"/>
            <a:ext cx="5495827" cy="30266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79411" y="2228671"/>
            <a:ext cx="5007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Я </a:t>
            </a:r>
            <a:r>
              <a:rPr lang="ru-RU" sz="24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керівник</a:t>
            </a:r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4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підприємства</a:t>
            </a:r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культури</a:t>
            </a:r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1F497D"/>
                </a:solidFill>
                <a:latin typeface="Arial Black" panose="020B0A04020102020204" pitchFamily="34" charset="0"/>
              </a:rPr>
              <a:t>чи</a:t>
            </a:r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культурного </a:t>
            </a:r>
            <a:r>
              <a:rPr lang="ru-RU" sz="2400" dirty="0" err="1">
                <a:solidFill>
                  <a:srgbClr val="1F497D"/>
                </a:solidFill>
                <a:latin typeface="Arial Black" panose="020B0A04020102020204" pitchFamily="34" charset="0"/>
              </a:rPr>
              <a:t>підприємства</a:t>
            </a:r>
            <a:r>
              <a:rPr lang="ru-RU" sz="2400" dirty="0">
                <a:solidFill>
                  <a:srgbClr val="1F497D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/>
        </p:nvSpPr>
        <p:spPr>
          <a:xfrm>
            <a:off x="7254333" y="1177897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188535" y="1177897"/>
            <a:ext cx="6853287" cy="37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Яку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саме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організацію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ви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представляєте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і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послуги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надає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ваша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організація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яка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головна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місія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вашої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організації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dirty="0">
              <a:solidFill>
                <a:srgbClr val="1F497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401008"/>
              </p:ext>
            </p:extLst>
          </p:nvPr>
        </p:nvGraphicFramePr>
        <p:xfrm>
          <a:off x="329937" y="1751027"/>
          <a:ext cx="8496000" cy="49160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2167903778"/>
                    </a:ext>
                  </a:extLst>
                </a:gridCol>
                <a:gridCol w="6228000">
                  <a:extLst>
                    <a:ext uri="{9D8B030D-6E8A-4147-A177-3AD203B41FA5}">
                      <a16:colId xmlns:a16="http://schemas.microsoft.com/office/drawing/2014/main" val="3773334874"/>
                    </a:ext>
                  </a:extLst>
                </a:gridCol>
              </a:tblGrid>
              <a:tr h="410518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Начальник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відділу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культури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Координація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, контроль і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організація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діяльності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серед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наших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структурних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підрозділів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Одна з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основних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це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планова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діяльність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97986"/>
                  </a:ext>
                </a:extLst>
              </a:tr>
              <a:tr h="102630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</a:rPr>
                        <a:t>Дитяча художня школа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Робота з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підростаючим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поколінням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98544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Мелітопольська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централізована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бібліотечна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система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Допомога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в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патріотичному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вихованні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, культурно-досуговая програма,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виховання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нашої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молоді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і старшого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віку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людей.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Любов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до книги,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любов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до краю,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любов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до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громади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Культурна,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освітньо-просвітницька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функції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03704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</a:rPr>
                        <a:t> Інтернет центр (Мелітопольська централізована бібліотечна система)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Забезпечуємо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вільний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доступ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громадянам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до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безкоштовних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інтернет</a:t>
                      </a:r>
                      <a:r>
                        <a:rPr lang="ru-RU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ресурсів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реєстрація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всіляких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порталах.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969169"/>
                  </a:ext>
                </a:extLst>
              </a:tr>
              <a:tr h="533674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</a:rPr>
                        <a:t>Директор організаційно-методичного центру відділу культури 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Організація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і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координація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великих,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масштабних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проектів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нашого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міста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Головна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місія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-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це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нести в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маси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культуру,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знайомити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наших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городян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з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чимось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новим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розвивати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їх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робити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наше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місто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ще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кращим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і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красивішим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08612"/>
                  </a:ext>
                </a:extLst>
              </a:tr>
              <a:tr h="549068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Дитяча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школа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мистецтв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Вчимо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дітей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грати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інструментах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фортепіано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діти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виступають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всіх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конкурсах,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всіх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заходах,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виступають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і за межами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міста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і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міжнародних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конкурсах. Ми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освічуємо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культуру в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маси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92390"/>
                  </a:ext>
                </a:extLst>
              </a:tr>
              <a:tr h="615777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</a:rPr>
                        <a:t>Дитяча школа мистецтв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У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нашій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школі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навчаються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абсолютно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всім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видам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мистецтва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це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театральне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образотворче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музичне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та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хореографія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Художня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школа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працює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з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підростаючим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поколінням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основним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завданням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нашої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установи є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естетична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освіта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дітей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9735"/>
                  </a:ext>
                </a:extLst>
              </a:tr>
              <a:tr h="513148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Музична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школа №1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Ми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навчаємо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дітей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грі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інструментах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різних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так само 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культурно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освічуємо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дітей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музичну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освіту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Діти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беруть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участь в концертах, хорах і за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їх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межами.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Загалом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несемо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свято в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життя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людей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993342"/>
                  </a:ext>
                </a:extLst>
              </a:tr>
              <a:tr h="205259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</a:rPr>
                        <a:t>Музична школа №1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Ми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вчимо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дітей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грати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інструментах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музичних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любити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музику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,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розуміти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музику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31038"/>
                  </a:ext>
                </a:extLst>
              </a:tr>
              <a:tr h="205259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Мелітопольській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міській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краєзнавчій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музей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Організація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і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проведення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виставкової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діяльності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47608"/>
                  </a:ext>
                </a:extLst>
              </a:tr>
              <a:tr h="549068"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0"/>
                        </a:spcBef>
                      </a:pP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Мелітопольській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міській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краєзнавчій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музей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Музей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це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є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науково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дослідна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та культурно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освітня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інституція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і ми все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робимо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для того,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щоб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надавати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якісний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музейний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продукт через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інтерактивні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заходи, через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масові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такі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зустрічі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які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відбуваються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нашій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території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.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7715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/>
        </p:nvSpPr>
        <p:spPr>
          <a:xfrm>
            <a:off x="7262832" y="1210470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282804" y="1137674"/>
            <a:ext cx="6853287" cy="37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Яку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саме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організацію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ви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представляєте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і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послуги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надає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ваша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організація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яка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головна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місія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вашої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організації</a:t>
            </a:r>
            <a:r>
              <a:rPr lang="ru-RU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dirty="0">
              <a:solidFill>
                <a:srgbClr val="1F497D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40389"/>
              </p:ext>
            </p:extLst>
          </p:nvPr>
        </p:nvGraphicFramePr>
        <p:xfrm>
          <a:off x="153687" y="1656807"/>
          <a:ext cx="8680749" cy="48402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04749">
                  <a:extLst>
                    <a:ext uri="{9D8B030D-6E8A-4147-A177-3AD203B41FA5}">
                      <a16:colId xmlns:a16="http://schemas.microsoft.com/office/drawing/2014/main" val="1267535890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429279512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187721361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2710829384"/>
                    </a:ext>
                  </a:extLst>
                </a:gridCol>
              </a:tblGrid>
              <a:tr h="140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ОРГАНІЗАЦІЯ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ЦІЛЬОВА АУДИТОРІЯ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ПИТАННЯ ДЛЯ РОЗДУМІВ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122242"/>
                  </a:ext>
                </a:extLst>
              </a:tr>
              <a:tr h="54871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відділу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культури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Координація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контроль і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організація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діяльності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планова</a:t>
                      </a:r>
                      <a:r>
                        <a:rPr lang="ru-RU" sz="11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робота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Структурні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підрозділи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Є структурні підрозділи,</a:t>
                      </a:r>
                      <a:r>
                        <a:rPr lang="uk-UA" sz="11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 де</a:t>
                      </a:r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люди, фахівці, творчі особистості? 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404807"/>
                  </a:ext>
                </a:extLst>
              </a:tr>
              <a:tr h="54871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організаційно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-методичного центру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відділу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культури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Організація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координація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великих,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проектів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Городяни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Городяни – це занадто загальне</a:t>
                      </a:r>
                      <a:r>
                        <a:rPr lang="uk-UA" sz="11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формулювання. Відсутня конкретика.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661852"/>
                  </a:ext>
                </a:extLst>
              </a:tr>
              <a:tr h="95735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Мелітопольська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централізована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бібліотечна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Допомога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патріотичному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вихованні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культурно-досуговая програма,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виховання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Молодь, люди старшого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віку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Чому допомога? А хто робить основну роботу?</a:t>
                      </a:r>
                    </a:p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Чому лише молодь і люди старшого віку?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88619"/>
                  </a:ext>
                </a:extLst>
              </a:tr>
              <a:tr h="41250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Інтернет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центр (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Мелітопольська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централізована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бібліотечна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Вільний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доступ до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безкоштовних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інтернет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ресурсів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Городяни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Вільний</a:t>
                      </a:r>
                      <a:r>
                        <a:rPr lang="uk-UA" sz="11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доступ надають безліч провайдерів (</a:t>
                      </a:r>
                      <a:r>
                        <a:rPr lang="uk-UA" sz="1100" b="0" i="0" u="none" strike="noStrike" baseline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Кієвстар</a:t>
                      </a:r>
                      <a:r>
                        <a:rPr lang="uk-UA" sz="11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Воля тощо). А що саме робить відділ і для кого конкретно?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902823"/>
                  </a:ext>
                </a:extLst>
              </a:tr>
              <a:tr h="821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Мелітопольській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міській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краєзнавчій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музей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43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Організація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проведення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виставкової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діяльності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243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Надання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якісного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музейного продукту</a:t>
                      </a:r>
                    </a:p>
                    <a:p>
                      <a:pPr marL="243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Стосунки</a:t>
                      </a:r>
                      <a:r>
                        <a:rPr lang="ru-RU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 </a:t>
                      </a:r>
                      <a:r>
                        <a:rPr lang="ru-RU" sz="11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іншими</a:t>
                      </a:r>
                      <a:r>
                        <a:rPr lang="ru-RU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музеями та </a:t>
                      </a:r>
                      <a:r>
                        <a:rPr lang="ru-RU" sz="11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культурними</a:t>
                      </a:r>
                      <a:r>
                        <a:rPr lang="ru-RU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інституціями</a:t>
                      </a:r>
                      <a:r>
                        <a:rPr lang="ru-RU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(не </a:t>
                      </a:r>
                      <a:r>
                        <a:rPr lang="ru-RU" sz="110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було</a:t>
                      </a:r>
                      <a:r>
                        <a:rPr lang="ru-RU" sz="11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визначено</a:t>
                      </a:r>
                      <a:r>
                        <a:rPr lang="ru-RU" sz="11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Відсутня визначена цільова аудиторія? Тобто безпосередньо для кого все робиться?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060588"/>
                  </a:ext>
                </a:extLst>
              </a:tr>
              <a:tr h="48061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Дитяча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школа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мистецтв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Вчити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мистецтву</a:t>
                      </a:r>
                      <a:endParaRPr lang="ru-RU" sz="110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Естетична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освіта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дітей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Підростаюче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покоління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uk-UA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Мистецтво лише для дітей? Але відсутні</a:t>
                      </a:r>
                      <a:r>
                        <a:rPr lang="uk-UA" sz="11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батьки і родина?</a:t>
                      </a:r>
                      <a:endParaRPr lang="ru-RU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722619"/>
                  </a:ext>
                </a:extLst>
              </a:tr>
              <a:tr h="61682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Музична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школа №1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дітей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грі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інструментах</a:t>
                      </a:r>
                      <a:endParaRPr lang="ru-RU" sz="110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b"/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Культурно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освічувати</a:t>
                      </a:r>
                      <a:r>
                        <a:rPr lang="ru-RU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дітей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</a:t>
                      </a:r>
                      <a:endParaRPr lang="ru-RU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Мистецтво</a:t>
                      </a:r>
                      <a:r>
                        <a:rPr lang="ru-RU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лише</a:t>
                      </a:r>
                      <a:r>
                        <a:rPr lang="ru-RU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11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дітей</a:t>
                      </a:r>
                      <a:r>
                        <a:rPr lang="ru-RU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Але </a:t>
                      </a:r>
                      <a:r>
                        <a:rPr lang="ru-RU" sz="11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відсутні</a:t>
                      </a:r>
                      <a:r>
                        <a:rPr lang="ru-RU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батьки і родина?</a:t>
                      </a:r>
                    </a:p>
                  </a:txBody>
                  <a:tcPr marL="3870" marR="3870" marT="387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18116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33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338198" y="1072107"/>
            <a:ext cx="6590503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проекти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ідеї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та заходи за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останній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рік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реалізувала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саме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Ваша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організація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 І в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чому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проявилися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результати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цих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проектів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 </a:t>
            </a:r>
            <a:endParaRPr sz="1200" b="1" dirty="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7210694" y="1080004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54" y="1645111"/>
            <a:ext cx="3464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i="1" dirty="0">
                <a:solidFill>
                  <a:srgbClr val="E7135C"/>
                </a:solidFill>
              </a:rPr>
              <a:t>Частка проектів за рівнем впливу у загальному об</a:t>
            </a:r>
            <a:r>
              <a:rPr lang="en-US" sz="1000" i="1" dirty="0">
                <a:solidFill>
                  <a:srgbClr val="E7135C"/>
                </a:solidFill>
              </a:rPr>
              <a:t>’</a:t>
            </a:r>
            <a:r>
              <a:rPr lang="uk-UA" sz="1000" i="1" dirty="0" err="1">
                <a:solidFill>
                  <a:srgbClr val="E7135C"/>
                </a:solidFill>
              </a:rPr>
              <a:t>ємі</a:t>
            </a:r>
            <a:r>
              <a:rPr lang="uk-UA" sz="1000" i="1" dirty="0">
                <a:solidFill>
                  <a:srgbClr val="E7135C"/>
                </a:solidFill>
              </a:rPr>
              <a:t> діяльності</a:t>
            </a:r>
            <a:endParaRPr lang="ru-RU" sz="1000" i="1" dirty="0">
              <a:solidFill>
                <a:srgbClr val="E7135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45750" y="1636005"/>
            <a:ext cx="50365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i="1" dirty="0">
                <a:solidFill>
                  <a:srgbClr val="E7135C"/>
                </a:solidFill>
              </a:rPr>
              <a:t>Частка участі у проектах за рівнем впливу у загальному об</a:t>
            </a:r>
            <a:r>
              <a:rPr lang="en-US" sz="1050" i="1" dirty="0">
                <a:solidFill>
                  <a:srgbClr val="E7135C"/>
                </a:solidFill>
              </a:rPr>
              <a:t>’</a:t>
            </a:r>
            <a:r>
              <a:rPr lang="uk-UA" sz="1050" i="1" dirty="0" err="1">
                <a:solidFill>
                  <a:srgbClr val="E7135C"/>
                </a:solidFill>
              </a:rPr>
              <a:t>ємі</a:t>
            </a:r>
            <a:r>
              <a:rPr lang="uk-UA" sz="1050" i="1" dirty="0">
                <a:solidFill>
                  <a:srgbClr val="E7135C"/>
                </a:solidFill>
              </a:rPr>
              <a:t> діяльності</a:t>
            </a:r>
            <a:endParaRPr lang="ru-RU" sz="1050" i="1" dirty="0">
              <a:solidFill>
                <a:srgbClr val="E7135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282" y="5462800"/>
            <a:ext cx="3385390" cy="523220"/>
          </a:xfrm>
          <a:prstGeom prst="rect">
            <a:avLst/>
          </a:prstGeom>
          <a:solidFill>
            <a:srgbClr val="E7135C"/>
          </a:solidFill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chemeClr val="bg1"/>
                </a:solidFill>
              </a:rPr>
              <a:t>КОНТЕНТ-АНАЛІЗ ВІДПОВІДЕЙ УЧАСНИКІВ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A4B35F-F9E8-41DE-9FE2-F2AF3700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2" y="2270259"/>
            <a:ext cx="3395766" cy="2755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EE391B-A8A7-438D-82F8-A595B6C4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048" y="2045221"/>
            <a:ext cx="500525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338198" y="1072107"/>
            <a:ext cx="6590503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Які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проекти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ідеї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та заходи за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останній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рік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реалізувала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саме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Ваша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організація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 І в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чому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проявилися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результати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цих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проектів</a:t>
            </a:r>
            <a:r>
              <a:rPr lang="ru-RU" sz="1200" b="1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 </a:t>
            </a:r>
            <a:endParaRPr sz="1200" b="1" dirty="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7210694" y="1080004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843142"/>
              </p:ext>
            </p:extLst>
          </p:nvPr>
        </p:nvGraphicFramePr>
        <p:xfrm>
          <a:off x="338198" y="1666006"/>
          <a:ext cx="8604000" cy="47287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585160083"/>
                    </a:ext>
                  </a:extLst>
                </a:gridCol>
                <a:gridCol w="6372000">
                  <a:extLst>
                    <a:ext uri="{9D8B030D-6E8A-4147-A177-3AD203B41FA5}">
                      <a16:colId xmlns:a16="http://schemas.microsoft.com/office/drawing/2014/main" val="667368122"/>
                    </a:ext>
                  </a:extLst>
                </a:gridCol>
              </a:tblGrid>
              <a:tr h="152005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Начальник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відділу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культури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Традиційні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заходи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Черешнево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»;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проекти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«Урбан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дей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створення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муралов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553109"/>
                  </a:ext>
                </a:extLst>
              </a:tr>
              <a:tr h="380014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художня школа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Співорганізатори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всеукраїнської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науково-практичної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конференції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питань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образотворчого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мистецтва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семінар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«для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викладачів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образотворчого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мистетства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естетичного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виховання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0493"/>
                  </a:ext>
                </a:extLst>
              </a:tr>
              <a:tr h="304011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 централізована бібліотечна система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Співпраця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українською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бібліотечною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асоціацією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МОМовскій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проект,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презентація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київського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поета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Олега Федотова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його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нової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збірки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Пощастило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682839"/>
                  </a:ext>
                </a:extLst>
              </a:tr>
              <a:tr h="699225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Інтернет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центр (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централізована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бібліотечна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система)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Функціонує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контактний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центр для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переселенців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забезпечуємо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інформаційну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підтримку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тренінги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комп'ютерної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грамотності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ми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оформляємо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безкоштовно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пропуск в зону «АТО»,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забезпечуємо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правову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консультацію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залученням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юристів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Результат,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тисячі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переселенців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протягом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року,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були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зареєстровані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триста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переселенців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яких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ми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знаємо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поіменно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845899"/>
                  </a:ext>
                </a:extLst>
              </a:tr>
              <a:tr h="76003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ДК Залізничників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Вигнали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циган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 парку.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220205"/>
                  </a:ext>
                </a:extLst>
              </a:tr>
              <a:tr h="855031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Директор організаційно-методичного центру відділу культури 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Організацією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координацією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різних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заходів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Заходи державного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значення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загальноміські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заходи,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традиційні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заходи,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творчі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конкурси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та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фестивалі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Останній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наш проект,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присвячений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учасникам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військових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нашій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країні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«Наша сила,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міць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слава». Проект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тільки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почав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своє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існування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в планах на 14-жовтні 2019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його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розширити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представити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загальний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огляд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якщо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що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стосується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центру, то наш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головний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проект -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це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настрій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наших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городян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903557"/>
                  </a:ext>
                </a:extLst>
              </a:tr>
              <a:tr h="615622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школа мистецтв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Цикл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концертів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нашого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викладача-вокаліста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«Бельканто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назавжди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проект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Юні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музиканти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маленькі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мешканці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міста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проект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Масляна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b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конкурс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Зоряне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коло»,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вдкритий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мистецький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проект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Віночок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Кобзареві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проект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Даруємо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добро»,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новий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проект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Інклюзівні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зустрічі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068352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 школа мистецтв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Будемо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знайомі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виїзні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концерти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школи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міста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області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районів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 У нас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був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концерт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п'ятого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числа в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Бердянську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735542"/>
                  </a:ext>
                </a:extLst>
              </a:tr>
              <a:tr h="304011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Музична школа №1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Діти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виступають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за межами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школи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духовий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оркестр часто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грає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парку, раз на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рік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виїзд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учнів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і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викладачів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в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жіночу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колонію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з концертом.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20082"/>
                  </a:ext>
                </a:extLst>
              </a:tr>
              <a:tr h="532019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Виставки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Кримська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лінія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вогню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 та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Доросле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кримське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дитинство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виставка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національного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музею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революції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гідності,виставка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юного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відкриття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Аліси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Попової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реалізовано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інтерактивно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інформаційно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пізнавальний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лекторій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  «З нами наша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історія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».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534088"/>
                  </a:ext>
                </a:extLst>
              </a:tr>
              <a:tr h="304011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Мелітопольській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міській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краєзнавчій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музей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Оголосили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конкурс на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дитячу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демократію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(на бюро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змін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Дитяча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демократія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),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відкрили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наш культурно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мистецький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простір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«</a:t>
                      </a:r>
                      <a:r>
                        <a:rPr lang="ru-RU" sz="1100" u="none" strike="noStrike" dirty="0" err="1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Музейний</a:t>
                      </a:r>
                      <a:r>
                        <a:rPr lang="ru-RU" sz="1100" u="none" strike="noStrike" dirty="0">
                          <a:solidFill>
                            <a:srgbClr val="1F497D"/>
                          </a:solidFill>
                          <a:effectLst/>
                          <a:latin typeface="Arial Narrow" panose="020B0606020202030204" pitchFamily="34" charset="0"/>
                        </a:rPr>
                        <a:t> дворик».</a:t>
                      </a:r>
                      <a:endParaRPr lang="ru-RU" sz="1100" b="0" i="0" u="none" strike="noStrike" dirty="0">
                        <a:solidFill>
                          <a:srgbClr val="1F497D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800" marR="3800" marT="3800" marB="0">
                    <a:lnT w="12700" cap="flat" cmpd="sng" algn="ctr">
                      <a:solidFill>
                        <a:srgbClr val="C3CF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9164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43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7EDB0-5A1F-4695-BCBC-263F6C1B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1528"/>
            <a:ext cx="4310246" cy="3548180"/>
          </a:xfrm>
          <a:prstGeom prst="rect">
            <a:avLst/>
          </a:prstGeom>
        </p:spPr>
      </p:pic>
      <p:sp>
        <p:nvSpPr>
          <p:cNvPr id="146" name="Google Shape;146;p19"/>
          <p:cNvSpPr txBox="1"/>
          <p:nvPr/>
        </p:nvSpPr>
        <p:spPr>
          <a:xfrm>
            <a:off x="7138763" y="1248119"/>
            <a:ext cx="1571604" cy="309059"/>
          </a:xfrm>
          <a:prstGeom prst="rect">
            <a:avLst/>
          </a:prstGeom>
          <a:solidFill>
            <a:srgbClr val="EC7C30"/>
          </a:solidFill>
          <a:ln>
            <a:noFill/>
          </a:ln>
        </p:spPr>
        <p:txBody>
          <a:bodyPr spcFirstLastPara="1" wrap="square" lIns="0" tIns="31750" rIns="0" bIns="0" anchor="t" anchorCtr="0">
            <a:no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Блок 1</a:t>
            </a:r>
            <a:endParaRPr sz="18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227791" y="1178292"/>
            <a:ext cx="6840760" cy="37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2" b="0" i="0" u="none" strike="noStrike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Чи</a:t>
            </a:r>
            <a:r>
              <a:rPr lang="ru-RU" sz="1862" b="0" i="0" u="none" strike="noStrike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ходите Ви на роботу </a:t>
            </a:r>
            <a:r>
              <a:rPr lang="ru-RU" sz="1862" b="0" i="0" u="none" strike="noStrike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із</a:t>
            </a:r>
            <a:r>
              <a:rPr lang="ru-RU" sz="1862" b="0" i="0" u="none" strike="noStrike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862" b="0" i="0" u="none" strike="noStrike" dirty="0" err="1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задоволенням</a:t>
            </a:r>
            <a:r>
              <a:rPr lang="ru-RU" sz="1862" b="0" i="0" u="none" strike="noStrike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dirty="0">
              <a:solidFill>
                <a:srgbClr val="1F497D"/>
              </a:solidFill>
            </a:endParaRPr>
          </a:p>
        </p:txBody>
      </p:sp>
      <p:sp>
        <p:nvSpPr>
          <p:cNvPr id="8" name="Google Shape;148;p19"/>
          <p:cNvSpPr/>
          <p:nvPr/>
        </p:nvSpPr>
        <p:spPr>
          <a:xfrm>
            <a:off x="4309325" y="2164718"/>
            <a:ext cx="4401042" cy="378886"/>
          </a:xfrm>
          <a:prstGeom prst="rect">
            <a:avLst/>
          </a:prstGeom>
          <a:solidFill>
            <a:srgbClr val="C3CF0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bg1"/>
                </a:solidFill>
              </a:rPr>
              <a:t>Мотивація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60B92A-AA8A-47A6-971F-FE5A91F2C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80" y="2543604"/>
            <a:ext cx="4413887" cy="2969009"/>
          </a:xfrm>
          <a:prstGeom prst="rect">
            <a:avLst/>
          </a:prstGeom>
        </p:spPr>
      </p:pic>
      <p:sp>
        <p:nvSpPr>
          <p:cNvPr id="2" name="Стрелка влево 1"/>
          <p:cNvSpPr/>
          <p:nvPr/>
        </p:nvSpPr>
        <p:spPr>
          <a:xfrm rot="10800000">
            <a:off x="3648172" y="3582182"/>
            <a:ext cx="829556" cy="707011"/>
          </a:xfrm>
          <a:prstGeom prst="leftArrow">
            <a:avLst/>
          </a:prstGeom>
          <a:solidFill>
            <a:srgbClr val="C3CF0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30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6434</Words>
  <Application>Microsoft Office PowerPoint</Application>
  <PresentationFormat>Экран (4:3)</PresentationFormat>
  <Paragraphs>761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Calibri</vt:lpstr>
      <vt:lpstr>Times New Roman</vt:lpstr>
      <vt:lpstr>Arial Black</vt:lpstr>
      <vt:lpstr>Arial</vt:lpstr>
      <vt:lpstr>Arial Narrow</vt:lpstr>
      <vt:lpstr>Batang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нахуй пошли все</dc:title>
  <dc:creator>M1twoch</dc:creator>
  <cp:lastModifiedBy>Tempus_1</cp:lastModifiedBy>
  <cp:revision>79</cp:revision>
  <dcterms:modified xsi:type="dcterms:W3CDTF">2020-02-04T09:51:48Z</dcterms:modified>
</cp:coreProperties>
</file>